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5" r:id="rId12"/>
    <p:sldId id="266" r:id="rId13"/>
    <p:sldId id="267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48B476F-002C-4D8F-9FA2-2540EE6C2FA6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426924-D7BF-4CB9-A10A-FB589B1502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48B476F-002C-4D8F-9FA2-2540EE6C2FA6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426924-D7BF-4CB9-A10A-FB589B1502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48B476F-002C-4D8F-9FA2-2540EE6C2FA6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426924-D7BF-4CB9-A10A-FB589B1502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B476F-002C-4D8F-9FA2-2540EE6C2FA6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6924-D7BF-4CB9-A10A-FB589B1502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B476F-002C-4D8F-9FA2-2540EE6C2FA6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6924-D7BF-4CB9-A10A-FB589B1502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48B476F-002C-4D8F-9FA2-2540EE6C2FA6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426924-D7BF-4CB9-A10A-FB589B1502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B476F-002C-4D8F-9FA2-2540EE6C2FA6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6924-D7BF-4CB9-A10A-FB589B1502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48B476F-002C-4D8F-9FA2-2540EE6C2FA6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426924-D7BF-4CB9-A10A-FB589B1502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48B476F-002C-4D8F-9FA2-2540EE6C2FA6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426924-D7BF-4CB9-A10A-FB589B1502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B476F-002C-4D8F-9FA2-2540EE6C2FA6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6924-D7BF-4CB9-A10A-FB589B1502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B476F-002C-4D8F-9FA2-2540EE6C2FA6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26924-D7BF-4CB9-A10A-FB589B1502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48B476F-002C-4D8F-9FA2-2540EE6C2FA6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426924-D7BF-4CB9-A10A-FB589B1502E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hyperlink" Target="http://www.ipodnikatel.cz/Danove-priznani/recept-jak-zaplatit-na-dani-z-prijmu-v-roce-2014-co-nejmene.html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socialni-davky-2014.eu/kalkulacka-cista-mzda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socialni-davky-2014.eu/kalkulacka-cista-mzda/" TargetMode="External"/><Relationship Id="rId2" Type="http://schemas.openxmlformats.org/officeDocument/2006/relationships/hyperlink" Target="http://www.ipodnikatel.cz/Danove-priznani/recept-jak-zaplatit-na-dani-z-prijmu-v-roce-2014-co-nejmene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000" dirty="0" smtClean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    </a:t>
            </a:r>
            <a:r>
              <a:rPr lang="cs-CZ" dirty="0" smtClean="0"/>
              <a:t>Daňová evidence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88640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7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645024"/>
            <a:ext cx="5219700" cy="9048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b="1" dirty="0" smtClean="0"/>
              <a:t>    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None/>
            </a:pPr>
            <a:r>
              <a:rPr lang="cs-CZ" b="1" dirty="0" smtClean="0"/>
              <a:t>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  učiliště </a:t>
            </a:r>
            <a:r>
              <a:rPr lang="cs-CZ" b="1" dirty="0"/>
              <a:t>Městec Králové, T.G. Masaryka 4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DAE_119</a:t>
            </a:r>
          </a:p>
          <a:p>
            <a:pPr>
              <a:buNone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 Výpočet čisté mzdy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None/>
            </a:pPr>
            <a:r>
              <a:rPr lang="cs-CZ" dirty="0" smtClean="0"/>
              <a:t>        Tematický okruh:  Ekonomické vzdělávání</a:t>
            </a:r>
          </a:p>
          <a:p>
            <a:pPr>
              <a:buNone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3. CUKRÁŘ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 2013 – leden 2014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endParaRPr lang="cs-CZ" dirty="0"/>
          </a:p>
        </p:txBody>
      </p:sp>
      <p:pic>
        <p:nvPicPr>
          <p:cNvPr id="1536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8640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Výpočet čisté mzdy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Klíčová slova: hrubá mzda, čistá mzda,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superhrubá</a:t>
            </a:r>
            <a:r>
              <a:rPr lang="cs-CZ" dirty="0" smtClean="0"/>
              <a:t> mzda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MZDA ( PLAT):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- je to peněžité nebo naturální pnění, poskytované zaměstnanci zaměstnavatelem za vykonanou práci</a:t>
            </a:r>
          </a:p>
          <a:p>
            <a:r>
              <a:rPr lang="cs-CZ" b="1" dirty="0" smtClean="0"/>
              <a:t>Hrubá mzda: </a:t>
            </a:r>
            <a:r>
              <a:rPr lang="cs-CZ" dirty="0" smtClean="0"/>
              <a:t>souhrn všech položek – odměna za čas, úkol, podíl + příplatky, odměny, dovolená…..</a:t>
            </a:r>
          </a:p>
          <a:p>
            <a:r>
              <a:rPr lang="cs-CZ" b="1" dirty="0" smtClean="0"/>
              <a:t>Čistá mzda: </a:t>
            </a:r>
            <a:r>
              <a:rPr lang="cs-CZ" dirty="0" smtClean="0"/>
              <a:t>od hrubé mzdy se odečte 6,5% sociálního a 4,5% zdravotního pojištění a zálohy na daň</a:t>
            </a:r>
          </a:p>
          <a:p>
            <a:endParaRPr lang="cs-CZ" dirty="0" smtClean="0"/>
          </a:p>
          <a:p>
            <a:r>
              <a:rPr lang="cs-CZ" dirty="0" smtClean="0"/>
              <a:t>Zaměstnanec jí obdrží nejpozději 15 dni po termínu výplaty</a:t>
            </a:r>
            <a:r>
              <a:rPr lang="cs-CZ" sz="1500" dirty="0" smtClean="0"/>
              <a:t>.</a:t>
            </a:r>
            <a:endParaRPr lang="cs-CZ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Superhrubá</a:t>
            </a:r>
            <a:r>
              <a:rPr lang="cs-CZ" dirty="0" smtClean="0"/>
              <a:t> mzda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- je to hrubá mzda, </a:t>
            </a:r>
            <a:r>
              <a:rPr lang="cs-CZ" b="1" dirty="0" smtClean="0"/>
              <a:t>navýšená</a:t>
            </a:r>
            <a:r>
              <a:rPr lang="cs-CZ" dirty="0" smtClean="0"/>
              <a:t> o sociální a </a:t>
            </a:r>
          </a:p>
          <a:p>
            <a:r>
              <a:rPr lang="cs-CZ" dirty="0"/>
              <a:t> </a:t>
            </a:r>
            <a:r>
              <a:rPr lang="cs-CZ" dirty="0" smtClean="0"/>
              <a:t> zdravotní pojištění, které za zaměstnance </a:t>
            </a:r>
          </a:p>
          <a:p>
            <a:r>
              <a:rPr lang="cs-CZ" dirty="0"/>
              <a:t> </a:t>
            </a:r>
            <a:r>
              <a:rPr lang="cs-CZ" dirty="0" smtClean="0"/>
              <a:t> odvádí zaměstnavatel</a:t>
            </a:r>
          </a:p>
          <a:p>
            <a:endParaRPr lang="cs-CZ" dirty="0" smtClean="0"/>
          </a:p>
          <a:p>
            <a:r>
              <a:rPr lang="cs-CZ" dirty="0" smtClean="0"/>
              <a:t>Jedná se o </a:t>
            </a:r>
            <a:r>
              <a:rPr lang="cs-CZ" b="1" dirty="0" smtClean="0"/>
              <a:t>25% sociálního </a:t>
            </a:r>
            <a:r>
              <a:rPr lang="cs-CZ" dirty="0" smtClean="0"/>
              <a:t>a </a:t>
            </a:r>
            <a:r>
              <a:rPr lang="cs-CZ" b="1" dirty="0" smtClean="0"/>
              <a:t>9% zdravotního </a:t>
            </a:r>
            <a:r>
              <a:rPr lang="cs-CZ" dirty="0" smtClean="0"/>
              <a:t>pojištění.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25+9=34</a:t>
            </a:r>
          </a:p>
          <a:p>
            <a:endParaRPr lang="cs-CZ" dirty="0" smtClean="0"/>
          </a:p>
          <a:p>
            <a:r>
              <a:rPr lang="cs-CZ" dirty="0" smtClean="0"/>
              <a:t>Převod hrubé mzdy na </a:t>
            </a:r>
            <a:r>
              <a:rPr lang="cs-CZ" dirty="0" err="1" smtClean="0"/>
              <a:t>superhrubou</a:t>
            </a:r>
            <a:r>
              <a:rPr lang="cs-CZ" dirty="0" smtClean="0"/>
              <a:t> tedy provedeme pomocí </a:t>
            </a:r>
            <a:r>
              <a:rPr lang="cs-CZ" b="1" dirty="0" smtClean="0"/>
              <a:t>koeficientu 1,34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Documents and Settings\ucitel\Local Settings\Temporary Internet Files\Content.IE5\F6R1FHYM\MP9003854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4664"/>
            <a:ext cx="8194510" cy="585322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Postup při výpočtu čisté mzdy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dirty="0" smtClean="0"/>
              <a:t>Hrubá mzda - připočteme zdravotní a sociální pojištění, které platí za zaměstnance 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z</a:t>
            </a:r>
            <a:r>
              <a:rPr lang="cs-CZ" dirty="0" smtClean="0"/>
              <a:t>aměstnavatel /</a:t>
            </a:r>
            <a:r>
              <a:rPr lang="cs-CZ" dirty="0" smtClean="0"/>
              <a:t>nejlépe násobíme koeficientem </a:t>
            </a:r>
            <a:r>
              <a:rPr lang="cs-CZ" dirty="0" smtClean="0"/>
              <a:t>1,34/. </a:t>
            </a:r>
            <a:endParaRPr lang="cs-CZ" dirty="0" smtClean="0"/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Získáme tak </a:t>
            </a:r>
            <a:r>
              <a:rPr lang="cs-CZ" b="1" dirty="0" smtClean="0"/>
              <a:t>základ pro výpočet daně,</a:t>
            </a:r>
            <a:r>
              <a:rPr lang="cs-CZ" dirty="0" smtClean="0"/>
              <a:t> tzv. </a:t>
            </a:r>
            <a:r>
              <a:rPr lang="cs-CZ" b="1" dirty="0" err="1" smtClean="0"/>
              <a:t>superhrubou</a:t>
            </a:r>
            <a:r>
              <a:rPr lang="cs-CZ" b="1" dirty="0" smtClean="0"/>
              <a:t> mzdu.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Výslednou </a:t>
            </a:r>
            <a:r>
              <a:rPr lang="cs-CZ" dirty="0" err="1" smtClean="0"/>
              <a:t>superhrubou</a:t>
            </a:r>
            <a:r>
              <a:rPr lang="cs-CZ" dirty="0" smtClean="0"/>
              <a:t> mzdu </a:t>
            </a:r>
            <a:r>
              <a:rPr lang="cs-CZ" b="1" dirty="0" smtClean="0"/>
              <a:t>zaokrouhlíme </a:t>
            </a:r>
            <a:r>
              <a:rPr lang="cs-CZ" dirty="0" smtClean="0"/>
              <a:t>na </a:t>
            </a:r>
            <a:r>
              <a:rPr lang="cs-CZ" b="1" dirty="0" smtClean="0"/>
              <a:t>stokoruny</a:t>
            </a:r>
            <a:r>
              <a:rPr lang="cs-CZ" dirty="0" smtClean="0"/>
              <a:t> nahoru.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Výpočet zálohové daně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Ze základu daně vypočítáme </a:t>
            </a:r>
            <a:r>
              <a:rPr lang="cs-CZ" b="1" dirty="0" smtClean="0"/>
              <a:t>zálohu na</a:t>
            </a:r>
            <a:r>
              <a:rPr lang="cs-CZ" dirty="0" smtClean="0"/>
              <a:t> </a:t>
            </a:r>
            <a:r>
              <a:rPr lang="cs-CZ" b="1" dirty="0" smtClean="0"/>
              <a:t>daň z příjmu,</a:t>
            </a:r>
            <a:r>
              <a:rPr lang="cs-CZ" dirty="0" smtClean="0"/>
              <a:t> která činí 15 %.</a:t>
            </a:r>
          </a:p>
          <a:p>
            <a:pPr eaLnBrk="1" hangingPunct="1"/>
            <a:r>
              <a:rPr lang="cs-CZ" dirty="0" smtClean="0"/>
              <a:t> </a:t>
            </a:r>
          </a:p>
          <a:p>
            <a:pPr eaLnBrk="1" hangingPunct="1"/>
            <a:r>
              <a:rPr lang="cs-CZ" dirty="0" smtClean="0"/>
              <a:t>V případě, že hrubá mzda činí méně než 5 000 Kč (např. u vedlejšího příjmu), je příjem zdaňován 15% </a:t>
            </a:r>
            <a:r>
              <a:rPr lang="cs-CZ" b="1" dirty="0" smtClean="0"/>
              <a:t>srážkovou daní.</a:t>
            </a:r>
            <a:r>
              <a:rPr lang="cs-CZ" dirty="0" smtClean="0"/>
              <a:t> </a:t>
            </a:r>
          </a:p>
          <a:p>
            <a:pPr eaLnBrk="1" hangingPunct="1"/>
            <a:r>
              <a:rPr lang="cs-CZ" dirty="0" smtClean="0"/>
              <a:t>Manželka – až v ročním vyrovnání.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můžeme snížit výši daně?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www.ipodnikatel.cz/Danove-priznani/recept-jak-zaplatit-na-dani-z-prijmu-v-roce-2014-co-nejmene.html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Documents and Settings\ucitel\Local Settings\Temporary Internet Files\Content.IE5\7TMIR6IM\dglxasset[1].aspx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3429000"/>
            <a:ext cx="3827575" cy="28317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Další krok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dirty="0" smtClean="0"/>
              <a:t>Od vypočtené daně odečteme nejdříve slevu na poplatníka (nelze uplatnit daňový bonus, odečítáme nejdále do 0!). </a:t>
            </a:r>
          </a:p>
          <a:p>
            <a:pPr eaLnBrk="1" hangingPunct="1">
              <a:lnSpc>
                <a:spcPct val="90000"/>
              </a:lnSpc>
            </a:pPr>
            <a:endParaRPr lang="cs-CZ" dirty="0" smtClean="0"/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Poté odečteme další slevy, na které má zaměstnanec nárok. </a:t>
            </a:r>
          </a:p>
          <a:p>
            <a:pPr eaLnBrk="1" hangingPunct="1">
              <a:lnSpc>
                <a:spcPct val="90000"/>
              </a:lnSpc>
            </a:pPr>
            <a:endParaRPr lang="cs-CZ" dirty="0" smtClean="0"/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Pokud ostatní slevy převýší vypočtenou daň, náleží zaměstnanci </a:t>
            </a:r>
            <a:r>
              <a:rPr lang="cs-CZ" b="1" dirty="0" smtClean="0"/>
              <a:t>daňový bonus</a:t>
            </a:r>
            <a:r>
              <a:rPr lang="cs-CZ" dirty="0" smtClean="0"/>
              <a:t>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dirty="0" smtClean="0"/>
              <a:t>Zdravotní a sociální pojištění </a:t>
            </a:r>
            <a:r>
              <a:rPr lang="cs-CZ" sz="3200" dirty="0" smtClean="0"/>
              <a:t>-zaměstnanec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Dále vypočítáme zdravotní a sociální pojištění, které platí zaměstnanec. Základem pro výpočet je </a:t>
            </a:r>
            <a:r>
              <a:rPr lang="cs-CZ" b="1" dirty="0" smtClean="0"/>
              <a:t>hrubá mzda</a:t>
            </a:r>
            <a:r>
              <a:rPr lang="cs-CZ" dirty="0" smtClean="0"/>
              <a:t>.</a:t>
            </a:r>
          </a:p>
          <a:p>
            <a:pPr eaLnBrk="1" hangingPunct="1"/>
            <a:r>
              <a:rPr lang="cs-CZ" dirty="0" smtClean="0"/>
              <a:t>Z ní vypočítáme:</a:t>
            </a:r>
          </a:p>
          <a:p>
            <a:pPr eaLnBrk="1" hangingPunct="1"/>
            <a:r>
              <a:rPr lang="cs-CZ" dirty="0" smtClean="0"/>
              <a:t>6,5 % u sociálního pojištění</a:t>
            </a:r>
          </a:p>
          <a:p>
            <a:pPr eaLnBrk="1" hangingPunct="1"/>
            <a:r>
              <a:rPr lang="cs-CZ" dirty="0" smtClean="0"/>
              <a:t>4,5 % u zdravotního pojištění 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Opět zaokrouhlujeme na celé koruny nahoru.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Čistá mzda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Čistá mzda (resp. částka k výplatě)</a:t>
            </a:r>
            <a:r>
              <a:rPr lang="cs-CZ" smtClean="0"/>
              <a:t> = hrubá mzda</a:t>
            </a:r>
            <a:br>
              <a:rPr lang="cs-CZ" smtClean="0"/>
            </a:br>
            <a:r>
              <a:rPr lang="cs-CZ" smtClean="0"/>
              <a:t>- zdravotní pojištění</a:t>
            </a:r>
            <a:br>
              <a:rPr lang="cs-CZ" smtClean="0"/>
            </a:br>
            <a:r>
              <a:rPr lang="cs-CZ" smtClean="0"/>
              <a:t>- sociální pojištění</a:t>
            </a:r>
            <a:br>
              <a:rPr lang="cs-CZ" smtClean="0"/>
            </a:br>
            <a:r>
              <a:rPr lang="cs-CZ" smtClean="0"/>
              <a:t>- daň po slevách</a:t>
            </a:r>
            <a:br>
              <a:rPr lang="cs-CZ" smtClean="0"/>
            </a:br>
            <a:r>
              <a:rPr lang="cs-CZ" smtClean="0"/>
              <a:t>- ostatní závazky zaměstnance</a:t>
            </a:r>
            <a:br>
              <a:rPr lang="cs-CZ" smtClean="0"/>
            </a:br>
            <a:r>
              <a:rPr lang="cs-CZ" smtClean="0"/>
              <a:t>+ daňový bonus</a:t>
            </a:r>
            <a:br>
              <a:rPr lang="cs-CZ" smtClean="0"/>
            </a:br>
            <a:r>
              <a:rPr lang="cs-CZ" smtClean="0"/>
              <a:t>+ náhrada mzdy za pracovní neschopnost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Příklad: </a:t>
            </a:r>
            <a:r>
              <a:rPr lang="cs-CZ" sz="1600" dirty="0" smtClean="0"/>
              <a:t>zaměstnanec, hrubá mzda 21 000,--Kč, bezdětný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HM –          </a:t>
            </a:r>
            <a:r>
              <a:rPr lang="cs-CZ" b="1" dirty="0" smtClean="0"/>
              <a:t>21 000,--Kč  </a:t>
            </a:r>
          </a:p>
          <a:p>
            <a:r>
              <a:rPr lang="cs-CZ" dirty="0" smtClean="0"/>
              <a:t>6.5%.....</a:t>
            </a:r>
            <a:r>
              <a:rPr lang="cs-CZ" b="1" dirty="0" smtClean="0">
                <a:solidFill>
                  <a:srgbClr val="FF0000"/>
                </a:solidFill>
              </a:rPr>
              <a:t>1 365,--Kč</a:t>
            </a:r>
            <a:r>
              <a:rPr lang="cs-CZ" dirty="0" smtClean="0"/>
              <a:t>, zdravotní 4.5% …</a:t>
            </a:r>
            <a:r>
              <a:rPr lang="cs-CZ" b="1" dirty="0" smtClean="0">
                <a:solidFill>
                  <a:srgbClr val="FF0000"/>
                </a:solidFill>
              </a:rPr>
              <a:t>945,--Kč</a:t>
            </a:r>
          </a:p>
          <a:p>
            <a:r>
              <a:rPr lang="cs-CZ" dirty="0" smtClean="0"/>
              <a:t>SHM …20 000 x 1,34= </a:t>
            </a:r>
            <a:r>
              <a:rPr lang="cs-CZ" b="1" dirty="0" smtClean="0"/>
              <a:t>28 140 (na sta nahoru = 28 200)</a:t>
            </a:r>
          </a:p>
          <a:p>
            <a:r>
              <a:rPr lang="cs-CZ" dirty="0" smtClean="0"/>
              <a:t>15% z 28 200 …4 230,--Kč – sleva na poplatníka </a:t>
            </a:r>
          </a:p>
          <a:p>
            <a:r>
              <a:rPr lang="cs-CZ" dirty="0" smtClean="0"/>
              <a:t>2 070,--Kč = </a:t>
            </a:r>
            <a:r>
              <a:rPr lang="cs-CZ" dirty="0" smtClean="0">
                <a:solidFill>
                  <a:srgbClr val="FF0000"/>
                </a:solidFill>
              </a:rPr>
              <a:t>2 160,--Kč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Čistá mzda: 21 000 – 1 365 – 945 – 2 160 =</a:t>
            </a:r>
          </a:p>
          <a:p>
            <a:r>
              <a:rPr lang="cs-CZ" dirty="0" smtClean="0"/>
              <a:t>                        </a:t>
            </a:r>
            <a:r>
              <a:rPr lang="cs-CZ" sz="3200" b="1" dirty="0" smtClean="0"/>
              <a:t>16 530,--Kč</a:t>
            </a:r>
          </a:p>
          <a:p>
            <a:r>
              <a:rPr lang="cs-CZ" sz="2200" b="1" dirty="0" smtClean="0"/>
              <a:t>Ověř si na: </a:t>
            </a:r>
            <a:r>
              <a:rPr lang="cs-CZ" sz="2200" b="1" dirty="0" smtClean="0">
                <a:hlinkClick r:id="rId2"/>
              </a:rPr>
              <a:t>http://socialni-davky-2014.eu/kalkulacka-cista-mzda/#kalkulacka</a:t>
            </a:r>
            <a:endParaRPr lang="cs-CZ" sz="2200" b="1" dirty="0" smtClean="0"/>
          </a:p>
          <a:p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6461766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i="1" dirty="0" smtClean="0"/>
              <a:t>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/business/</a:t>
            </a:r>
            <a:r>
              <a:rPr lang="cs-CZ" sz="1400" i="1" dirty="0" err="1" smtClean="0"/>
              <a:t>pravo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zakony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dprij</a:t>
            </a:r>
            <a:r>
              <a:rPr lang="cs-CZ" sz="1400" i="1" dirty="0" smtClean="0"/>
              <a:t>/. Business [online]. 2013 [cit. 2014-01-08]. Dostupné z: 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 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Daňová evidence 2011 praktický průvodce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– vzdělávací středisko,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2011, ISBN 978-8087237-34-2.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Učebnice účetnictví 2012 - 1.díl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- vzdělávací středisko, 2012,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ISBN 978-80-87237-47-2.</a:t>
            </a:r>
          </a:p>
          <a:p>
            <a:pPr>
              <a:buNone/>
            </a:pPr>
            <a:r>
              <a:rPr lang="en-US" sz="1400" dirty="0" smtClean="0"/>
              <a:t>JAKEŠ, </a:t>
            </a:r>
            <a:r>
              <a:rPr lang="en-US" sz="1400" dirty="0" err="1" smtClean="0"/>
              <a:t>Petr</a:t>
            </a:r>
            <a:r>
              <a:rPr lang="en-US" sz="1400" dirty="0" smtClean="0"/>
              <a:t> a </a:t>
            </a:r>
            <a:r>
              <a:rPr lang="en-US" sz="1400" dirty="0" err="1" smtClean="0"/>
              <a:t>kol</a:t>
            </a:r>
            <a:r>
              <a:rPr lang="en-US" sz="1400" dirty="0" smtClean="0"/>
              <a:t>. </a:t>
            </a:r>
            <a:r>
              <a:rPr lang="en-US" sz="1400" i="1" dirty="0" err="1" smtClean="0"/>
              <a:t>Finanční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gramotnost</a:t>
            </a:r>
            <a:r>
              <a:rPr lang="en-US" sz="1400" i="1" dirty="0" smtClean="0"/>
              <a:t> pro </a:t>
            </a:r>
            <a:r>
              <a:rPr lang="en-US" sz="1400" i="1" dirty="0" err="1" smtClean="0"/>
              <a:t>druhý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stupeň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základní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školy</a:t>
            </a:r>
            <a:r>
              <a:rPr lang="en-US" sz="1400" dirty="0" smtClean="0"/>
              <a:t>. </a:t>
            </a:r>
            <a:r>
              <a:rPr lang="en-US" sz="1400" dirty="0" err="1" smtClean="0"/>
              <a:t>Praha</a:t>
            </a:r>
            <a:r>
              <a:rPr lang="en-US" sz="1400" dirty="0" smtClean="0"/>
              <a:t>: Fortuna, 2011, ISBN 978-80</a:t>
            </a:r>
            <a:r>
              <a:rPr lang="cs-CZ" sz="1400" dirty="0" smtClean="0"/>
              <a:t> </a:t>
            </a:r>
            <a:r>
              <a:rPr lang="en-US" sz="1400" dirty="0" smtClean="0"/>
              <a:t>7373-0889-5. 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Klipart – www.office.</a:t>
            </a:r>
            <a:r>
              <a:rPr lang="cs-CZ" sz="1400" smtClean="0"/>
              <a:t>microsoft.com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ipodnikatel.cz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Danove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priznani</a:t>
            </a:r>
            <a:r>
              <a:rPr lang="cs-CZ" sz="1400" dirty="0" smtClean="0">
                <a:hlinkClick r:id="rId2"/>
              </a:rPr>
              <a:t>/recept-jak-zaplatit-na-dani-z-</a:t>
            </a:r>
            <a:r>
              <a:rPr lang="cs-CZ" sz="1400" dirty="0" err="1" smtClean="0">
                <a:hlinkClick r:id="rId2"/>
              </a:rPr>
              <a:t>prijmu</a:t>
            </a:r>
            <a:r>
              <a:rPr lang="cs-CZ" sz="1400" dirty="0" smtClean="0">
                <a:hlinkClick r:id="rId2"/>
              </a:rPr>
              <a:t>-v-roce-2014-co-</a:t>
            </a:r>
            <a:r>
              <a:rPr lang="cs-CZ" sz="1400" dirty="0" err="1" smtClean="0">
                <a:hlinkClick r:id="rId2"/>
              </a:rPr>
              <a:t>nejmene.html</a:t>
            </a:r>
            <a:endParaRPr lang="cs-CZ" sz="1400" dirty="0" smtClean="0"/>
          </a:p>
          <a:p>
            <a:pPr>
              <a:buNone/>
            </a:pPr>
            <a:r>
              <a:rPr lang="cs-CZ" sz="1400" b="1" dirty="0" smtClean="0">
                <a:hlinkClick r:id="rId3"/>
              </a:rPr>
              <a:t>http://socialni-davky-2014.eu/kalkulacka-cista-mzda/#kalkulacka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Čerpáno: 30. 1. 2014</a:t>
            </a:r>
            <a:endParaRPr lang="cs-CZ" sz="1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82</TotalTime>
  <Words>444</Words>
  <Application>Microsoft Office PowerPoint</Application>
  <PresentationFormat>Předvádění na obrazovce (4:3)</PresentationFormat>
  <Paragraphs>95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Snímek 1</vt:lpstr>
      <vt:lpstr>Snímek 2</vt:lpstr>
      <vt:lpstr>Výpočet čisté mzdy</vt:lpstr>
      <vt:lpstr>MZDA ( PLAT):</vt:lpstr>
      <vt:lpstr>Superhrubá mzda</vt:lpstr>
      <vt:lpstr>Snímek 6</vt:lpstr>
      <vt:lpstr>Postup při výpočtu čisté mzdy</vt:lpstr>
      <vt:lpstr>Výpočet zálohové daně</vt:lpstr>
      <vt:lpstr>Čím můžeme snížit výši daně?</vt:lpstr>
      <vt:lpstr>Další krok</vt:lpstr>
      <vt:lpstr>Zdravotní a sociální pojištění -zaměstnanec</vt:lpstr>
      <vt:lpstr>Čistá mzda</vt:lpstr>
      <vt:lpstr>Příklad: zaměstnanec, hrubá mzda 21 000,--Kč, bezdětný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Výpočet čisté mzdy</dc:title>
  <dc:creator>ucitel</dc:creator>
  <cp:lastModifiedBy>Dum</cp:lastModifiedBy>
  <cp:revision>10</cp:revision>
  <dcterms:created xsi:type="dcterms:W3CDTF">2014-02-20T06:50:09Z</dcterms:created>
  <dcterms:modified xsi:type="dcterms:W3CDTF">2014-10-16T11:27:11Z</dcterms:modified>
</cp:coreProperties>
</file>