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66" r:id="rId3"/>
    <p:sldId id="256" r:id="rId4"/>
    <p:sldId id="258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ABCB09-51FE-4D4C-9B76-D74AADC205EF}" type="datetimeFigureOut">
              <a:rPr lang="cs-CZ" smtClean="0"/>
              <a:pPr/>
              <a:t>16.10.2014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095956A-BFEC-4E6E-9D23-A2FFAE58F3B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enize.cz/kalkulacky/vypocet-ciste-mzd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vyplata.cz/vypocty/vypocet-ciste-mzdy.php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STŘEDNÍ ODBORNÁ ŠKOLA A STŘEDNÍ ODBORNÉ UČILIŠTĚ</a:t>
            </a: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cs-CZ" sz="2000" dirty="0" smtClean="0">
              <a:latin typeface="Arial" pitchFamily="34" charset="0"/>
            </a:endParaRPr>
          </a:p>
          <a:p>
            <a:pPr marL="0" lvl="0" indent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cs-CZ" sz="2000" dirty="0" smtClean="0">
                <a:latin typeface="Arial" pitchFamily="34" charset="0"/>
              </a:rPr>
              <a:t> </a:t>
            </a:r>
            <a:r>
              <a:rPr lang="cs-CZ" sz="2000" dirty="0" smtClean="0">
                <a:solidFill>
                  <a:srgbClr val="8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MĚSTEC KRÁLOVÉ, T. G. MASARYKA 4</a:t>
            </a:r>
            <a:endParaRPr lang="cs-CZ" sz="2000" dirty="0" smtClean="0">
              <a:latin typeface="Arial" pitchFamily="34" charset="0"/>
            </a:endParaRP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b="1" dirty="0" smtClean="0"/>
          </a:p>
          <a:p>
            <a:endParaRPr lang="cs-CZ" b="1" dirty="0" smtClean="0"/>
          </a:p>
          <a:p>
            <a:pPr>
              <a:buNone/>
            </a:pPr>
            <a:r>
              <a:rPr lang="cs-CZ" b="1" dirty="0" smtClean="0"/>
              <a:t>                            </a:t>
            </a:r>
            <a:r>
              <a:rPr lang="cs-CZ" dirty="0" smtClean="0"/>
              <a:t>Daňová evidence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8640"/>
            <a:ext cx="5972175" cy="1457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  <p:pic>
        <p:nvPicPr>
          <p:cNvPr id="1027" name="Obrázek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3645024"/>
            <a:ext cx="5219700" cy="904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b="1" dirty="0" smtClean="0"/>
              <a:t>            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     DIGITÁLNÍ </a:t>
            </a:r>
            <a:r>
              <a:rPr lang="cs-CZ" b="1" dirty="0"/>
              <a:t>UČEBNÍ MATERIÁL</a:t>
            </a:r>
            <a:endParaRPr lang="cs-CZ" dirty="0"/>
          </a:p>
          <a:p>
            <a:pPr>
              <a:buNone/>
            </a:pPr>
            <a:r>
              <a:rPr lang="cs-CZ" b="1" dirty="0" smtClean="0"/>
              <a:t>                         </a:t>
            </a:r>
          </a:p>
          <a:p>
            <a:pPr>
              <a:buNone/>
            </a:pPr>
            <a:r>
              <a:rPr lang="cs-CZ" b="1" dirty="0" smtClean="0"/>
              <a:t>                                                       </a:t>
            </a:r>
            <a:r>
              <a:rPr lang="cs-CZ" b="1" dirty="0" err="1" smtClean="0"/>
              <a:t>Č.projektu</a:t>
            </a:r>
            <a:r>
              <a:rPr lang="cs-CZ" b="1" dirty="0" smtClean="0"/>
              <a:t> </a:t>
            </a:r>
            <a:r>
              <a:rPr lang="cs-CZ" b="1" dirty="0"/>
              <a:t>: CZ.1.07/1.5.00/34.0921</a:t>
            </a:r>
            <a:endParaRPr lang="cs-CZ" dirty="0"/>
          </a:p>
          <a:p>
            <a:pPr>
              <a:buNone/>
            </a:pPr>
            <a:r>
              <a:rPr lang="cs-CZ" b="1" dirty="0"/>
              <a:t> 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 Škola:  </a:t>
            </a:r>
            <a:r>
              <a:rPr lang="cs-CZ" b="1" dirty="0" smtClean="0"/>
              <a:t>Střední </a:t>
            </a:r>
            <a:r>
              <a:rPr lang="cs-CZ" b="1" dirty="0"/>
              <a:t>odborná škola a Střední odborné </a:t>
            </a:r>
            <a:br>
              <a:rPr lang="cs-CZ" b="1" dirty="0"/>
            </a:br>
            <a:r>
              <a:rPr lang="cs-CZ" b="1" dirty="0"/>
              <a:t>            </a:t>
            </a:r>
            <a:r>
              <a:rPr lang="cs-CZ" b="1" dirty="0" smtClean="0"/>
              <a:t>   učiliště </a:t>
            </a:r>
            <a:r>
              <a:rPr lang="cs-CZ" b="1" dirty="0"/>
              <a:t>Městec Králové, T.G. Masaryka 4 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/>
              <a:t> </a:t>
            </a:r>
          </a:p>
          <a:p>
            <a:pPr>
              <a:buNone/>
            </a:pPr>
            <a:r>
              <a:rPr lang="cs-CZ" dirty="0" smtClean="0"/>
              <a:t>        Kód </a:t>
            </a:r>
            <a:r>
              <a:rPr lang="cs-CZ" dirty="0" err="1" smtClean="0"/>
              <a:t>DUMu</a:t>
            </a:r>
            <a:r>
              <a:rPr lang="cs-CZ" dirty="0" smtClean="0"/>
              <a:t>: </a:t>
            </a:r>
            <a:r>
              <a:rPr lang="cs-CZ" b="1" dirty="0"/>
              <a:t>VY_32_INOVACE_ </a:t>
            </a:r>
            <a:r>
              <a:rPr lang="cs-CZ" b="1" dirty="0" smtClean="0"/>
              <a:t>DAE_120</a:t>
            </a:r>
          </a:p>
          <a:p>
            <a:pPr>
              <a:buNone/>
            </a:pPr>
            <a:r>
              <a:rPr lang="cs-CZ" dirty="0" smtClean="0"/>
              <a:t>        Název </a:t>
            </a:r>
            <a:r>
              <a:rPr lang="cs-CZ" dirty="0" err="1" smtClean="0"/>
              <a:t>DUMu</a:t>
            </a:r>
            <a:r>
              <a:rPr lang="cs-CZ" dirty="0" smtClean="0"/>
              <a:t>: Solidární daň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Autor:  </a:t>
            </a:r>
            <a:r>
              <a:rPr lang="cs-CZ" dirty="0"/>
              <a:t>Bc. Kubálková Ludmila</a:t>
            </a:r>
          </a:p>
          <a:p>
            <a:pPr>
              <a:buNone/>
            </a:pPr>
            <a:r>
              <a:rPr lang="cs-CZ" dirty="0" smtClean="0"/>
              <a:t>        Tematický okruh:  Ekonomické vzdělávání</a:t>
            </a:r>
          </a:p>
          <a:p>
            <a:pPr>
              <a:buNone/>
            </a:pPr>
            <a:r>
              <a:rPr lang="cs-CZ" dirty="0" smtClean="0"/>
              <a:t>        Ročník</a:t>
            </a:r>
            <a:r>
              <a:rPr lang="cs-CZ" dirty="0"/>
              <a:t>: </a:t>
            </a:r>
            <a:r>
              <a:rPr lang="cs-CZ" dirty="0" smtClean="0"/>
              <a:t>3. CUKRÁŘ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Datum </a:t>
            </a:r>
            <a:r>
              <a:rPr lang="cs-CZ" dirty="0"/>
              <a:t>tvorby:</a:t>
            </a:r>
            <a:r>
              <a:rPr lang="cs-CZ" b="1" dirty="0"/>
              <a:t> </a:t>
            </a:r>
            <a:r>
              <a:rPr lang="cs-CZ" dirty="0" smtClean="0"/>
              <a:t>srpen 2013 – leden 2014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Anotace</a:t>
            </a:r>
            <a:r>
              <a:rPr lang="cs-CZ" dirty="0"/>
              <a:t>: Materiál slouží k </a:t>
            </a:r>
            <a:r>
              <a:rPr lang="cs-CZ" dirty="0" smtClean="0"/>
              <a:t>výkladu </a:t>
            </a:r>
            <a:r>
              <a:rPr lang="cs-CZ" dirty="0"/>
              <a:t>jmenované </a:t>
            </a:r>
            <a:r>
              <a:rPr lang="cs-CZ" dirty="0" smtClean="0"/>
              <a:t>látky 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Metodický </a:t>
            </a:r>
            <a:r>
              <a:rPr lang="cs-CZ" dirty="0"/>
              <a:t>pokyn</a:t>
            </a:r>
            <a:r>
              <a:rPr lang="cs-CZ" dirty="0" smtClean="0"/>
              <a:t>: Prezentace </a:t>
            </a:r>
            <a:r>
              <a:rPr lang="cs-CZ" dirty="0"/>
              <a:t>je určena jako výklad do hodiny i jako materiál </a:t>
            </a:r>
            <a:r>
              <a:rPr lang="cs-CZ" dirty="0" smtClean="0"/>
              <a:t>                                        </a:t>
            </a:r>
          </a:p>
          <a:p>
            <a:pPr>
              <a:buNone/>
            </a:pPr>
            <a:r>
              <a:rPr lang="cs-CZ" dirty="0" smtClean="0"/>
              <a:t>                                   k</a:t>
            </a:r>
            <a:r>
              <a:rPr lang="cs-CZ" dirty="0"/>
              <a:t> samostudiu </a:t>
            </a:r>
            <a:r>
              <a:rPr lang="cs-CZ" dirty="0" smtClean="0"/>
              <a:t>s možností využití počítačové techniky</a:t>
            </a:r>
            <a:endParaRPr lang="cs-CZ" dirty="0"/>
          </a:p>
          <a:p>
            <a:endParaRPr lang="cs-CZ" dirty="0"/>
          </a:p>
        </p:txBody>
      </p:sp>
      <p:pic>
        <p:nvPicPr>
          <p:cNvPr id="15362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88640"/>
            <a:ext cx="5969000" cy="14636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Klíčová slova: daň z příjmu, solidární daň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Solidární daň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Solidární daň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/>
              <a:t>O</a:t>
            </a:r>
            <a:r>
              <a:rPr lang="cs-CZ" dirty="0" smtClean="0"/>
              <a:t>soby, jejichž měsíční příjem v závislé činnosti činí víc než čtyřnásobek průměrné mzdy (tj. 103 768 Kč), musí zaplatit takzvanou </a:t>
            </a:r>
            <a:r>
              <a:rPr lang="cs-CZ" b="1" dirty="0" smtClean="0"/>
              <a:t>solidární daň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/>
              <a:t>O</a:t>
            </a:r>
            <a:r>
              <a:rPr lang="cs-CZ" dirty="0" smtClean="0"/>
              <a:t>d roku 2013 do roku 2015 budou muset na dani zaplatit o 7% víc. 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Proč právě 103 768,-- Kč?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.</a:t>
            </a:r>
            <a:r>
              <a:rPr lang="cs-CZ" dirty="0"/>
              <a:t> Solidární zvýšení daně z příjmů fyzických osob ve výši 7 %</a:t>
            </a:r>
            <a:r>
              <a:rPr lang="cs-CZ" dirty="0" smtClean="0"/>
              <a:t> </a:t>
            </a:r>
            <a:r>
              <a:rPr lang="cs-CZ" dirty="0"/>
              <a:t>z tzv. nadlimitního </a:t>
            </a:r>
            <a:r>
              <a:rPr lang="cs-CZ" dirty="0" smtClean="0"/>
              <a:t>příjmu</a:t>
            </a:r>
            <a:endParaRPr lang="cs-CZ" dirty="0" smtClean="0"/>
          </a:p>
          <a:p>
            <a:r>
              <a:rPr lang="cs-CZ" dirty="0" smtClean="0"/>
              <a:t>Solidární daň platí fyzické osoby, jejichž roční příjmy překročí </a:t>
            </a:r>
            <a:r>
              <a:rPr lang="cs-CZ" b="1" dirty="0" smtClean="0"/>
              <a:t>48 násobek </a:t>
            </a:r>
            <a:r>
              <a:rPr lang="cs-CZ" b="1" dirty="0" smtClean="0"/>
              <a:t>průměrné mzdy</a:t>
            </a:r>
            <a:r>
              <a:rPr lang="cs-CZ" dirty="0" smtClean="0"/>
              <a:t> podle zákona č. 589/1992 Sb., o pojistném na sociální </a:t>
            </a:r>
            <a:r>
              <a:rPr lang="cs-CZ" dirty="0" smtClean="0"/>
              <a:t>zabezpečení(48 násobek </a:t>
            </a:r>
            <a:r>
              <a:rPr lang="cs-CZ" dirty="0"/>
              <a:t>průměrné mzdy</a:t>
            </a:r>
            <a:r>
              <a:rPr lang="cs-CZ" dirty="0" smtClean="0"/>
              <a:t>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Postup při výpočtu SD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·  Sazba daně z příjmů fyzických osob je ve výši 15 % a v případě zaměstnanců se i nadále vypočte ze </a:t>
            </a:r>
            <a:r>
              <a:rPr lang="cs-CZ" dirty="0" err="1"/>
              <a:t>superhrubé</a:t>
            </a:r>
            <a:r>
              <a:rPr lang="cs-CZ" dirty="0"/>
              <a:t> mzdy. </a:t>
            </a:r>
          </a:p>
          <a:p>
            <a:endParaRPr lang="cs-CZ" dirty="0"/>
          </a:p>
        </p:txBody>
      </p:sp>
      <p:pic>
        <p:nvPicPr>
          <p:cNvPr id="1026" name="Picture 2" descr="C:\Documents and Settings\ucitel\Local Settings\Temporary Internet Files\Content.IE5\3SBWUKSZ\MC90008896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1844824"/>
            <a:ext cx="2088232" cy="26233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Nadlimit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   - je </a:t>
            </a:r>
            <a:r>
              <a:rPr lang="cs-CZ" dirty="0"/>
              <a:t>nutno vypočítat i měsíční částku tohoto </a:t>
            </a:r>
            <a:r>
              <a:rPr lang="cs-CZ" dirty="0" err="1"/>
              <a:t>nadlimitu</a:t>
            </a:r>
            <a:r>
              <a:rPr lang="cs-CZ" dirty="0"/>
              <a:t> </a:t>
            </a:r>
            <a:r>
              <a:rPr lang="cs-CZ" dirty="0" smtClean="0"/>
              <a:t>- </a:t>
            </a:r>
            <a:r>
              <a:rPr lang="cs-CZ" b="1" i="1" dirty="0" smtClean="0"/>
              <a:t>1 245 216 Kč : 12 = 103 768</a:t>
            </a:r>
            <a:endParaRPr lang="cs-CZ" dirty="0" smtClean="0"/>
          </a:p>
          <a:p>
            <a:r>
              <a:rPr lang="cs-CZ" dirty="0" smtClean="0"/>
              <a:t>                        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/>
              <a:t>Č</a:t>
            </a:r>
            <a:r>
              <a:rPr lang="cs-CZ" dirty="0" smtClean="0"/>
              <a:t>ást </a:t>
            </a:r>
            <a:r>
              <a:rPr lang="cs-CZ" dirty="0"/>
              <a:t>HM nad tento limit bude zdaněna navíc 7</a:t>
            </a:r>
            <a:r>
              <a:rPr lang="cs-CZ" dirty="0" smtClean="0"/>
              <a:t>%.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3074" name="Picture 2" descr="C:\Documents and Settings\ucitel\Local Settings\Temporary Internet Files\Content.IE5\ZHD3K0CL\MC90025075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2996952"/>
            <a:ext cx="2524408" cy="246254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Jaká částka bude tedy daněna v případě, že HM činí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104 768,-- Kč?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Bude- </a:t>
            </a:r>
            <a:r>
              <a:rPr lang="cs-CZ" dirty="0"/>
              <a:t>li tedy HM 104 </a:t>
            </a:r>
            <a:r>
              <a:rPr lang="cs-CZ" dirty="0" smtClean="0"/>
              <a:t>768  </a:t>
            </a:r>
            <a:r>
              <a:rPr lang="cs-CZ" dirty="0"/>
              <a:t>– 7</a:t>
            </a:r>
            <a:r>
              <a:rPr lang="cs-CZ" dirty="0" smtClean="0"/>
              <a:t> % se zdaní </a:t>
            </a:r>
          </a:p>
          <a:p>
            <a:pPr>
              <a:buNone/>
            </a:pPr>
            <a:r>
              <a:rPr lang="cs-CZ" dirty="0" smtClean="0"/>
              <a:t>104 768 – 103 768 =</a:t>
            </a:r>
            <a:endParaRPr lang="cs-CZ" dirty="0"/>
          </a:p>
          <a:p>
            <a:r>
              <a:rPr lang="cs-CZ" dirty="0" smtClean="0"/>
              <a:t>                            1</a:t>
            </a:r>
            <a:r>
              <a:rPr lang="cs-CZ" dirty="0"/>
              <a:t> 000,-- Kč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To je tedy – </a:t>
            </a:r>
            <a:r>
              <a:rPr lang="cs-CZ" b="1" dirty="0" smtClean="0"/>
              <a:t>70,--Kč </a:t>
            </a:r>
            <a:r>
              <a:rPr lang="cs-CZ" dirty="0" smtClean="0"/>
              <a:t>– solidární daň</a:t>
            </a:r>
          </a:p>
          <a:p>
            <a:endParaRPr lang="cs-CZ" dirty="0" smtClean="0"/>
          </a:p>
          <a:p>
            <a:endParaRPr lang="cs-CZ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err="1"/>
              <a:t>Superhrubou</a:t>
            </a:r>
            <a:r>
              <a:rPr lang="cs-CZ" dirty="0"/>
              <a:t> mzdu pak nutno </a:t>
            </a:r>
            <a:r>
              <a:rPr lang="cs-CZ" dirty="0" smtClean="0"/>
              <a:t>vypočítat vynásobením </a:t>
            </a:r>
            <a:r>
              <a:rPr lang="cs-CZ" dirty="0" smtClean="0"/>
              <a:t>koeficientem </a:t>
            </a:r>
            <a:r>
              <a:rPr lang="cs-CZ" dirty="0" smtClean="0"/>
              <a:t>1,34 x 104 768 =</a:t>
            </a:r>
          </a:p>
          <a:p>
            <a:r>
              <a:rPr lang="cs-CZ" dirty="0" smtClean="0"/>
              <a:t>140 389 – zaokrouhlit na sta nahoru = 140 400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SHM je tedy 140 400,-- Kč</a:t>
            </a:r>
          </a:p>
          <a:p>
            <a:r>
              <a:rPr lang="cs-CZ" dirty="0" smtClean="0"/>
              <a:t>Z toho 15% …….</a:t>
            </a:r>
            <a:r>
              <a:rPr lang="cs-CZ" b="1" dirty="0" smtClean="0"/>
              <a:t>21 060,--Kč - daň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Ukázkový příklad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Součet daně a solidární daně: 21 060 + 70 =</a:t>
            </a:r>
          </a:p>
          <a:p>
            <a:r>
              <a:rPr lang="cs-CZ" b="1" dirty="0" smtClean="0"/>
              <a:t>                       21 130,--Kč</a:t>
            </a:r>
          </a:p>
          <a:p>
            <a:r>
              <a:rPr lang="cs-CZ" dirty="0" smtClean="0">
                <a:hlinkClick r:id="rId2"/>
              </a:rPr>
              <a:t>Ověř na: </a:t>
            </a:r>
          </a:p>
          <a:p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vyplata.cz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vypocty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vypocet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ciste</a:t>
            </a:r>
            <a:r>
              <a:rPr lang="cs-CZ" dirty="0" smtClean="0">
                <a:hlinkClick r:id="rId2"/>
              </a:rPr>
              <a:t>-mzdy.</a:t>
            </a:r>
            <a:r>
              <a:rPr lang="cs-CZ" dirty="0" err="1" smtClean="0">
                <a:hlinkClick r:id="rId2"/>
              </a:rPr>
              <a:t>php</a:t>
            </a:r>
            <a:r>
              <a:rPr lang="cs-CZ" dirty="0" smtClean="0">
                <a:hlinkClick r:id="rId2"/>
              </a:rPr>
              <a:t>#</a:t>
            </a:r>
            <a:r>
              <a:rPr lang="cs-CZ" dirty="0" err="1" smtClean="0">
                <a:hlinkClick r:id="rId2"/>
              </a:rPr>
              <a:t>vysledek</a:t>
            </a:r>
            <a:endParaRPr lang="cs-CZ" dirty="0" smtClean="0">
              <a:hlinkClick r:id="rId2"/>
            </a:endParaRPr>
          </a:p>
          <a:p>
            <a:endParaRPr lang="cs-CZ" dirty="0" smtClean="0">
              <a:hlinkClick r:id="rId2"/>
            </a:endParaRP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i="1" dirty="0" smtClean="0"/>
              <a:t>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/business/</a:t>
            </a:r>
            <a:r>
              <a:rPr lang="cs-CZ" sz="1400" i="1" dirty="0" err="1" smtClean="0"/>
              <a:t>pravo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zakony</a:t>
            </a:r>
            <a:r>
              <a:rPr lang="cs-CZ" sz="1400" i="1" dirty="0" smtClean="0"/>
              <a:t>/</a:t>
            </a:r>
            <a:r>
              <a:rPr lang="cs-CZ" sz="1400" i="1" dirty="0" err="1" smtClean="0"/>
              <a:t>dprij</a:t>
            </a:r>
            <a:r>
              <a:rPr lang="cs-CZ" sz="1400" i="1" dirty="0" smtClean="0"/>
              <a:t>/. Business [online]. 2013 [cit. 2014-01-08]. Dostupné z: http://business.center.</a:t>
            </a:r>
            <a:r>
              <a:rPr lang="cs-CZ" sz="1400" i="1" dirty="0" err="1" smtClean="0"/>
              <a:t>cz</a:t>
            </a:r>
            <a:r>
              <a:rPr lang="cs-CZ" sz="1400" i="1" dirty="0" smtClean="0"/>
              <a:t> 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Daňová evidence 2011 praktický průvodce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– vzdělávací středisko,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2011, ISBN 978-8087237-34-2.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ŠTOHL, Pavel.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Učebnice účetnictví 2012 - 1.díl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. Znojmo: </a:t>
            </a:r>
            <a:r>
              <a:rPr lang="cs-CZ" sz="1400" dirty="0" err="1" smtClean="0">
                <a:latin typeface="Times New Roman" pitchFamily="18" charset="0"/>
                <a:cs typeface="Times New Roman" pitchFamily="18" charset="0"/>
              </a:rPr>
              <a:t>Štohl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Pavel - vzdělávací středisko, 2012, </a:t>
            </a:r>
            <a:endParaRPr lang="cs-CZ" sz="1400" dirty="0" smtClean="0">
              <a:latin typeface="Times New Roman" pitchFamily="18" charset="0"/>
            </a:endParaRPr>
          </a:p>
          <a:p>
            <a:pPr marL="571500" indent="-571500" algn="just">
              <a:buNone/>
            </a:pP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ISBN 978-80-87237-47-2.</a:t>
            </a:r>
          </a:p>
          <a:p>
            <a:pPr>
              <a:buNone/>
            </a:pPr>
            <a:r>
              <a:rPr lang="en-US" sz="1400" dirty="0" smtClean="0"/>
              <a:t>JAKEŠ, </a:t>
            </a:r>
            <a:r>
              <a:rPr lang="en-US" sz="1400" dirty="0" err="1" smtClean="0"/>
              <a:t>Petr</a:t>
            </a:r>
            <a:r>
              <a:rPr lang="en-US" sz="1400" dirty="0" smtClean="0"/>
              <a:t> a </a:t>
            </a:r>
            <a:r>
              <a:rPr lang="en-US" sz="1400" dirty="0" err="1" smtClean="0"/>
              <a:t>kol</a:t>
            </a:r>
            <a:r>
              <a:rPr lang="en-US" sz="1400" dirty="0" smtClean="0"/>
              <a:t>. </a:t>
            </a:r>
            <a:r>
              <a:rPr lang="en-US" sz="1400" i="1" dirty="0" err="1" smtClean="0"/>
              <a:t>Finanční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gramotnost</a:t>
            </a:r>
            <a:r>
              <a:rPr lang="en-US" sz="1400" i="1" dirty="0" smtClean="0"/>
              <a:t> pro </a:t>
            </a:r>
            <a:r>
              <a:rPr lang="en-US" sz="1400" i="1" dirty="0" err="1" smtClean="0"/>
              <a:t>druhý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stupeň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základní</a:t>
            </a:r>
            <a:r>
              <a:rPr lang="en-US" sz="1400" i="1" dirty="0" smtClean="0"/>
              <a:t> </a:t>
            </a:r>
            <a:r>
              <a:rPr lang="en-US" sz="1400" i="1" dirty="0" err="1" smtClean="0"/>
              <a:t>školy</a:t>
            </a:r>
            <a:r>
              <a:rPr lang="en-US" sz="1400" dirty="0" smtClean="0"/>
              <a:t>. </a:t>
            </a:r>
            <a:r>
              <a:rPr lang="en-US" sz="1400" dirty="0" err="1" smtClean="0"/>
              <a:t>Praha</a:t>
            </a:r>
            <a:r>
              <a:rPr lang="en-US" sz="1400" dirty="0" smtClean="0"/>
              <a:t>: Fortuna, 2011, ISBN 978-80</a:t>
            </a:r>
            <a:r>
              <a:rPr lang="cs-CZ" sz="1400" dirty="0" smtClean="0"/>
              <a:t> </a:t>
            </a:r>
            <a:r>
              <a:rPr lang="en-US" sz="1400" dirty="0" smtClean="0"/>
              <a:t>7373-0889-5. </a:t>
            </a:r>
            <a:endParaRPr lang="cs-CZ" sz="1400" dirty="0" smtClean="0"/>
          </a:p>
          <a:p>
            <a:pPr>
              <a:buNone/>
            </a:pP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Klipart – www.office.</a:t>
            </a:r>
            <a:r>
              <a:rPr lang="cs-CZ" sz="1400" smtClean="0"/>
              <a:t>microsoft.com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vyplata.cz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vypocty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vypocet</a:t>
            </a:r>
            <a:r>
              <a:rPr lang="cs-CZ" sz="1400" dirty="0" smtClean="0">
                <a:hlinkClick r:id="rId2"/>
              </a:rPr>
              <a:t>-</a:t>
            </a:r>
            <a:r>
              <a:rPr lang="cs-CZ" sz="1400" dirty="0" err="1" smtClean="0">
                <a:hlinkClick r:id="rId2"/>
              </a:rPr>
              <a:t>ciste</a:t>
            </a:r>
            <a:r>
              <a:rPr lang="cs-CZ" sz="1400" dirty="0" smtClean="0">
                <a:hlinkClick r:id="rId2"/>
              </a:rPr>
              <a:t>-mzdy.</a:t>
            </a:r>
            <a:r>
              <a:rPr lang="cs-CZ" sz="1400" dirty="0" err="1" smtClean="0">
                <a:hlinkClick r:id="rId2"/>
              </a:rPr>
              <a:t>php</a:t>
            </a:r>
            <a:r>
              <a:rPr lang="cs-CZ" sz="1400" dirty="0" smtClean="0">
                <a:hlinkClick r:id="rId2"/>
              </a:rPr>
              <a:t>#</a:t>
            </a:r>
            <a:r>
              <a:rPr lang="cs-CZ" sz="1400" dirty="0" err="1" smtClean="0">
                <a:hlinkClick r:id="rId2"/>
              </a:rPr>
              <a:t>vysledek</a:t>
            </a:r>
            <a:endParaRPr lang="cs-CZ" sz="1400" dirty="0" smtClean="0"/>
          </a:p>
          <a:p>
            <a:pPr>
              <a:buNone/>
            </a:pPr>
            <a:r>
              <a:rPr lang="cs-CZ" sz="1400" dirty="0" smtClean="0"/>
              <a:t>Čerpáno: 30. 1. 2014</a:t>
            </a:r>
          </a:p>
          <a:p>
            <a:pPr>
              <a:buNone/>
            </a:pPr>
            <a:endParaRPr lang="cs-CZ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109</TotalTime>
  <Words>307</Words>
  <Application>Microsoft Office PowerPoint</Application>
  <PresentationFormat>Předvádění na obrazovce (4:3)</PresentationFormat>
  <Paragraphs>84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Snímek 1</vt:lpstr>
      <vt:lpstr>Snímek 2</vt:lpstr>
      <vt:lpstr>Solidární daň</vt:lpstr>
      <vt:lpstr>Solidární daň</vt:lpstr>
      <vt:lpstr>Proč právě 103 768,-- Kč? </vt:lpstr>
      <vt:lpstr>Postup při výpočtu SD</vt:lpstr>
      <vt:lpstr>Nadlimit</vt:lpstr>
      <vt:lpstr>Příklad</vt:lpstr>
      <vt:lpstr>Řešení</vt:lpstr>
      <vt:lpstr>Snímek 10</vt:lpstr>
      <vt:lpstr>Ukázkový příklad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Solidární daň</dc:title>
  <dc:creator>ucitel</dc:creator>
  <cp:lastModifiedBy>Dum</cp:lastModifiedBy>
  <cp:revision>13</cp:revision>
  <dcterms:created xsi:type="dcterms:W3CDTF">2014-02-20T07:31:23Z</dcterms:created>
  <dcterms:modified xsi:type="dcterms:W3CDTF">2014-10-16T11:24:53Z</dcterms:modified>
</cp:coreProperties>
</file>