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2" r:id="rId5"/>
    <p:sldId id="263" r:id="rId6"/>
    <p:sldId id="258" r:id="rId7"/>
    <p:sldId id="260" r:id="rId8"/>
    <p:sldId id="261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základních fyzikálních veličin pro žáky 7 ročníku – na začátku školního roku. Připomenutí pojmů fyzikální veličina, značka, jednotka, měřidlo.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6., 7.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1DEC0-3EC4-4DE0-B3BB-06E31433E7B3}" type="presOf" srcId="{21CD1CFD-9C1D-4CCD-9C1F-96D7FEC97AFE}" destId="{B303A152-D5F1-4A18-813F-E2E35B67E925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B486F271-A404-4D67-8093-5C93834E2CB4}" type="presOf" srcId="{FCA51B5C-9664-4F83-804A-4F17952C1B77}" destId="{357F34FD-9159-4421-ADFD-8E14EBA959DF}" srcOrd="0" destOrd="0" presId="urn:microsoft.com/office/officeart/2005/8/layout/list1"/>
    <dgm:cxn modelId="{E3840773-4488-4AB0-9053-D39D8ABAFD48}" type="presOf" srcId="{3895EC79-AA20-455E-9F69-DE3BD08E691E}" destId="{867F9FBB-DA2B-45E8-A45C-7C53C4121152}" srcOrd="1" destOrd="0" presId="urn:microsoft.com/office/officeart/2005/8/layout/list1"/>
    <dgm:cxn modelId="{50C29B13-44C8-4710-979E-5DDB31F95497}" type="presOf" srcId="{C23FB3AD-ADCB-439B-91E3-CCAC5D95039A}" destId="{0DE7C07F-6E89-49E7-849E-19E901F4E55C}" srcOrd="1" destOrd="0" presId="urn:microsoft.com/office/officeart/2005/8/layout/list1"/>
    <dgm:cxn modelId="{629ED57B-8FD4-409A-8151-8812EB7B9086}" type="presOf" srcId="{3895EC79-AA20-455E-9F69-DE3BD08E691E}" destId="{EB0ECFC4-C995-40AD-A8E9-595ABAA26A22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BEA31726-9D37-457A-B74F-8B0A699346DB}" type="presOf" srcId="{30796B16-12F9-40D6-9015-EB89BB5F506A}" destId="{CBC03896-5359-44E0-8915-FCD9B030F579}" srcOrd="0" destOrd="0" presId="urn:microsoft.com/office/officeart/2005/8/layout/list1"/>
    <dgm:cxn modelId="{601E3080-910F-46D3-8F4E-A27A8D638007}" type="presOf" srcId="{5D5106FA-2091-4491-8130-81C8257822BF}" destId="{7434E60B-9D92-4C96-BC05-49E506135518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5807B72C-82B2-4131-AEF6-9284D7A38963}" type="presOf" srcId="{21CD1CFD-9C1D-4CCD-9C1F-96D7FEC97AFE}" destId="{E849BD94-F756-4A2B-878A-8B8D1301ACCA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A108D6AC-EDC3-492E-88B2-47CDFA47AD88}" type="presOf" srcId="{51801BC8-D6DC-4669-A849-3FE3157A21FE}" destId="{F2F6B223-CEF1-4552-AA17-F64BAF562805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CA89681B-F057-4018-96F9-76540F583E31}" type="presOf" srcId="{C23FB3AD-ADCB-439B-91E3-CCAC5D95039A}" destId="{D8A736F1-6882-4EE8-B8CF-94E99995BBC4}" srcOrd="0" destOrd="0" presId="urn:microsoft.com/office/officeart/2005/8/layout/list1"/>
    <dgm:cxn modelId="{42BF4949-D0AE-46E7-BC28-1F8D8192BF53}" type="presParOf" srcId="{357F34FD-9159-4421-ADFD-8E14EBA959DF}" destId="{786576EC-D75C-4DB0-B314-C85D4862E4CA}" srcOrd="0" destOrd="0" presId="urn:microsoft.com/office/officeart/2005/8/layout/list1"/>
    <dgm:cxn modelId="{B4B372A0-CA7E-467C-890C-8E1315780DFF}" type="presParOf" srcId="{786576EC-D75C-4DB0-B314-C85D4862E4CA}" destId="{EB0ECFC4-C995-40AD-A8E9-595ABAA26A22}" srcOrd="0" destOrd="0" presId="urn:microsoft.com/office/officeart/2005/8/layout/list1"/>
    <dgm:cxn modelId="{FD0BBCF2-9ABF-4DB4-9709-B23F024188A7}" type="presParOf" srcId="{786576EC-D75C-4DB0-B314-C85D4862E4CA}" destId="{867F9FBB-DA2B-45E8-A45C-7C53C4121152}" srcOrd="1" destOrd="0" presId="urn:microsoft.com/office/officeart/2005/8/layout/list1"/>
    <dgm:cxn modelId="{1ABDE531-4451-4E18-9ECA-FBF90A09B745}" type="presParOf" srcId="{357F34FD-9159-4421-ADFD-8E14EBA959DF}" destId="{53BD7F68-B256-41A2-AF8D-7FF61038E16B}" srcOrd="1" destOrd="0" presId="urn:microsoft.com/office/officeart/2005/8/layout/list1"/>
    <dgm:cxn modelId="{D41CCF04-FD13-4297-BDD5-262156CFC4CE}" type="presParOf" srcId="{357F34FD-9159-4421-ADFD-8E14EBA959DF}" destId="{CBC03896-5359-44E0-8915-FCD9B030F579}" srcOrd="2" destOrd="0" presId="urn:microsoft.com/office/officeart/2005/8/layout/list1"/>
    <dgm:cxn modelId="{32C2BCF7-45E9-4012-A1E5-5F6054739F7C}" type="presParOf" srcId="{357F34FD-9159-4421-ADFD-8E14EBA959DF}" destId="{D23B6F7A-3280-4B61-8C5A-157F38DB805D}" srcOrd="3" destOrd="0" presId="urn:microsoft.com/office/officeart/2005/8/layout/list1"/>
    <dgm:cxn modelId="{0F50459C-D261-4CC7-831A-62332B4A2166}" type="presParOf" srcId="{357F34FD-9159-4421-ADFD-8E14EBA959DF}" destId="{24B7CFB4-FF55-4562-A794-0EB5393671C4}" srcOrd="4" destOrd="0" presId="urn:microsoft.com/office/officeart/2005/8/layout/list1"/>
    <dgm:cxn modelId="{468ABE2E-57F5-4F3E-8364-BEDB2A492F92}" type="presParOf" srcId="{24B7CFB4-FF55-4562-A794-0EB5393671C4}" destId="{D8A736F1-6882-4EE8-B8CF-94E99995BBC4}" srcOrd="0" destOrd="0" presId="urn:microsoft.com/office/officeart/2005/8/layout/list1"/>
    <dgm:cxn modelId="{4759438F-D055-4A35-8BB7-0DB55CCC9682}" type="presParOf" srcId="{24B7CFB4-FF55-4562-A794-0EB5393671C4}" destId="{0DE7C07F-6E89-49E7-849E-19E901F4E55C}" srcOrd="1" destOrd="0" presId="urn:microsoft.com/office/officeart/2005/8/layout/list1"/>
    <dgm:cxn modelId="{B988AAC0-8AB2-4E30-9C4C-432C044289B5}" type="presParOf" srcId="{357F34FD-9159-4421-ADFD-8E14EBA959DF}" destId="{BA0DF4E2-C357-494D-8797-8B5E841504F2}" srcOrd="5" destOrd="0" presId="urn:microsoft.com/office/officeart/2005/8/layout/list1"/>
    <dgm:cxn modelId="{CE2F9E0C-2754-49E0-8EEC-01583C807FFC}" type="presParOf" srcId="{357F34FD-9159-4421-ADFD-8E14EBA959DF}" destId="{7434E60B-9D92-4C96-BC05-49E506135518}" srcOrd="6" destOrd="0" presId="urn:microsoft.com/office/officeart/2005/8/layout/list1"/>
    <dgm:cxn modelId="{616FF164-8BF0-42D6-994C-371D0F6AA20E}" type="presParOf" srcId="{357F34FD-9159-4421-ADFD-8E14EBA959DF}" destId="{9B5427D5-06B1-41D5-84C6-F7C7B8DCA45D}" srcOrd="7" destOrd="0" presId="urn:microsoft.com/office/officeart/2005/8/layout/list1"/>
    <dgm:cxn modelId="{D4C385D0-58FF-47D6-8A60-4EB8108FE193}" type="presParOf" srcId="{357F34FD-9159-4421-ADFD-8E14EBA959DF}" destId="{350B5CD4-14C5-4C8F-AD3E-3204822691E7}" srcOrd="8" destOrd="0" presId="urn:microsoft.com/office/officeart/2005/8/layout/list1"/>
    <dgm:cxn modelId="{02CB592E-C9F9-4E0A-B60A-0D85D3BC97B1}" type="presParOf" srcId="{350B5CD4-14C5-4C8F-AD3E-3204822691E7}" destId="{E849BD94-F756-4A2B-878A-8B8D1301ACCA}" srcOrd="0" destOrd="0" presId="urn:microsoft.com/office/officeart/2005/8/layout/list1"/>
    <dgm:cxn modelId="{8C81A4A4-07D4-4664-B502-6DFF53916BF7}" type="presParOf" srcId="{350B5CD4-14C5-4C8F-AD3E-3204822691E7}" destId="{B303A152-D5F1-4A18-813F-E2E35B67E925}" srcOrd="1" destOrd="0" presId="urn:microsoft.com/office/officeart/2005/8/layout/list1"/>
    <dgm:cxn modelId="{A466A5B1-5A05-45C1-8A0E-C080A4E5B3E4}" type="presParOf" srcId="{357F34FD-9159-4421-ADFD-8E14EBA959DF}" destId="{5FDAF200-F332-4E4A-80AF-DCEE715F35A5}" srcOrd="9" destOrd="0" presId="urn:microsoft.com/office/officeart/2005/8/layout/list1"/>
    <dgm:cxn modelId="{E5F12C2F-9192-4CE2-B1F7-A564F385B5E4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E5CBC6-35C7-457C-8253-B38F40F697D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B3313B5-1F7E-4567-9934-CB5BA1813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581874"/>
              </p:ext>
            </p:extLst>
          </p:nvPr>
        </p:nvGraphicFramePr>
        <p:xfrm>
          <a:off x="611560" y="2204863"/>
          <a:ext cx="7560840" cy="36312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0"/>
              </a:tblGrid>
              <a:tr h="83949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347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16.2.2012</a:t>
                      </a:r>
                    </a:p>
                  </a:txBody>
                  <a:tcPr/>
                </a:tc>
              </a:tr>
              <a:tr h="5347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VY_52_INOVACE_20_FYZIKA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9940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 Základní fyzikální veličiny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47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Základní fyzikální veličiny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pro 7. ročník – délka, hmotnost, objem, čas, teplota, hustota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0787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1124744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 descr="MB9002379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980728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anicka-a-bara-----------------------------------------------------------------------4------------.jpg"/>
          <p:cNvPicPr>
            <a:picLocks noChangeAspect="1"/>
          </p:cNvPicPr>
          <p:nvPr/>
        </p:nvPicPr>
        <p:blipFill>
          <a:blip r:embed="rId2" cstate="print"/>
          <a:srcRect l="21081" t="15528" r="15059" b="10713"/>
          <a:stretch>
            <a:fillRect/>
          </a:stretch>
        </p:blipFill>
        <p:spPr>
          <a:xfrm>
            <a:off x="6948264" y="1196752"/>
            <a:ext cx="1656184" cy="13681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Skrývačky – najdi fyzikální veličiny: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Adélka cválala po louce velmi rychle.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Káča skočila čertovi na záda a už se nepustila.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Tanec a step Lota i Běta ovládají dokonale.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Nový rekord v Guinessově knize rekordů zní: najednou tančí ve sněhu sto tanečníků.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Sob je menší slon.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loňské ceny pohonných hmot nostalgicky vzpomínáme.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Prstenec 3"/>
          <p:cNvSpPr/>
          <p:nvPr/>
        </p:nvSpPr>
        <p:spPr>
          <a:xfrm>
            <a:off x="971600" y="4077072"/>
            <a:ext cx="1152128" cy="576064"/>
          </a:xfrm>
          <a:prstGeom prst="donut">
            <a:avLst>
              <a:gd name="adj" fmla="val 8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3779912" y="3501008"/>
            <a:ext cx="1368152" cy="648072"/>
          </a:xfrm>
          <a:prstGeom prst="donut">
            <a:avLst>
              <a:gd name="adj" fmla="val 8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1979712" y="2564904"/>
            <a:ext cx="1368152" cy="648072"/>
          </a:xfrm>
          <a:prstGeom prst="donut">
            <a:avLst>
              <a:gd name="adj" fmla="val 8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1043608" y="1556792"/>
            <a:ext cx="864096" cy="648072"/>
          </a:xfrm>
          <a:prstGeom prst="donut">
            <a:avLst>
              <a:gd name="adj" fmla="val 8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115616" y="2132856"/>
            <a:ext cx="720080" cy="576064"/>
          </a:xfrm>
          <a:prstGeom prst="donut">
            <a:avLst>
              <a:gd name="adj" fmla="val 8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 flipH="1">
            <a:off x="4644008" y="4365104"/>
            <a:ext cx="1656184" cy="864096"/>
          </a:xfrm>
          <a:prstGeom prst="donut">
            <a:avLst>
              <a:gd name="adj" fmla="val 8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Obrázek 9" descr="MB900346991.JPG"/>
          <p:cNvPicPr>
            <a:picLocks noChangeAspect="1"/>
          </p:cNvPicPr>
          <p:nvPr/>
        </p:nvPicPr>
        <p:blipFill>
          <a:blip r:embed="rId3" cstate="print"/>
          <a:srcRect t="10936" r="1564" b="18190"/>
          <a:stretch>
            <a:fillRect/>
          </a:stretch>
        </p:blipFill>
        <p:spPr>
          <a:xfrm>
            <a:off x="6372200" y="5157192"/>
            <a:ext cx="1800200" cy="12961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Spoj vhodné měřidlo se správnou fyzikální veličinou: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hmotnost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délka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objem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čas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teplota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40422.JPG"/>
          <p:cNvPicPr>
            <a:picLocks noChangeAspect="1"/>
          </p:cNvPicPr>
          <p:nvPr/>
        </p:nvPicPr>
        <p:blipFill>
          <a:blip r:embed="rId2" cstate="print"/>
          <a:srcRect l="23625" r="21251"/>
          <a:stretch>
            <a:fillRect/>
          </a:stretch>
        </p:blipFill>
        <p:spPr>
          <a:xfrm rot="4103985">
            <a:off x="5364088" y="1052736"/>
            <a:ext cx="769949" cy="1396752"/>
          </a:xfrm>
          <a:prstGeom prst="rect">
            <a:avLst/>
          </a:prstGeom>
        </p:spPr>
      </p:pic>
      <p:pic>
        <p:nvPicPr>
          <p:cNvPr id="5" name="Obrázek 4" descr="MB900289722.JPG"/>
          <p:cNvPicPr>
            <a:picLocks noChangeAspect="1"/>
          </p:cNvPicPr>
          <p:nvPr/>
        </p:nvPicPr>
        <p:blipFill>
          <a:blip r:embed="rId3" cstate="print"/>
          <a:srcRect l="11812" t="19687" r="13376" b="21251"/>
          <a:stretch>
            <a:fillRect/>
          </a:stretch>
        </p:blipFill>
        <p:spPr>
          <a:xfrm>
            <a:off x="4716016" y="5301208"/>
            <a:ext cx="1296144" cy="1023272"/>
          </a:xfrm>
          <a:prstGeom prst="rect">
            <a:avLst/>
          </a:prstGeom>
        </p:spPr>
      </p:pic>
      <p:pic>
        <p:nvPicPr>
          <p:cNvPr id="6" name="Obrázek 5" descr="MB900100846.JPG"/>
          <p:cNvPicPr>
            <a:picLocks noChangeAspect="1"/>
          </p:cNvPicPr>
          <p:nvPr/>
        </p:nvPicPr>
        <p:blipFill>
          <a:blip r:embed="rId4" cstate="print"/>
          <a:srcRect l="23625" r="21251"/>
          <a:stretch>
            <a:fillRect/>
          </a:stretch>
        </p:blipFill>
        <p:spPr>
          <a:xfrm rot="5400000">
            <a:off x="6910637" y="4330723"/>
            <a:ext cx="792088" cy="1436914"/>
          </a:xfrm>
          <a:prstGeom prst="rect">
            <a:avLst/>
          </a:prstGeom>
        </p:spPr>
      </p:pic>
      <p:pic>
        <p:nvPicPr>
          <p:cNvPr id="7" name="Obrázek 6" descr="MB900444815.JPG"/>
          <p:cNvPicPr>
            <a:picLocks noChangeAspect="1"/>
          </p:cNvPicPr>
          <p:nvPr/>
        </p:nvPicPr>
        <p:blipFill>
          <a:blip r:embed="rId5" cstate="print"/>
          <a:srcRect l="11812" t="19687" r="17313" b="21251"/>
          <a:stretch>
            <a:fillRect/>
          </a:stretch>
        </p:blipFill>
        <p:spPr>
          <a:xfrm>
            <a:off x="6804248" y="3140968"/>
            <a:ext cx="1296144" cy="1080120"/>
          </a:xfrm>
          <a:prstGeom prst="rect">
            <a:avLst/>
          </a:prstGeom>
        </p:spPr>
      </p:pic>
      <p:pic>
        <p:nvPicPr>
          <p:cNvPr id="8" name="Obrázek 7" descr="MB900412628.JPG"/>
          <p:cNvPicPr>
            <a:picLocks noChangeAspect="1"/>
          </p:cNvPicPr>
          <p:nvPr/>
        </p:nvPicPr>
        <p:blipFill>
          <a:blip r:embed="rId6" cstate="print"/>
          <a:srcRect r="18359" b="18360"/>
          <a:stretch>
            <a:fillRect/>
          </a:stretch>
        </p:blipFill>
        <p:spPr>
          <a:xfrm>
            <a:off x="6876256" y="1844824"/>
            <a:ext cx="864096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0.02408 C -0.15157 0.11598 -0.30434 0.20787 -0.35035 0.23866 C -0.39636 0.26945 -0.28525 0.21505 -0.27535 0.20949 C -0.26546 0.20394 -0.29202 0.20672 -0.29098 0.20533 " pathEditMode="relative" rAng="0" ptsTypes="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00" y="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48148E-6 C -0.23264 0.01875 -0.46511 0.0375 -0.54688 0.04167 " pathEditMode="relative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77778E-6 C -0.19288 -0.09607 -0.38576 -0.19214 -0.44375 -0.23126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C 2.5E-6 0.00023 -0.2375 -0.02708 -0.475 -0.0541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00" y="-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68 -0.03009 C -0.08802 -0.13078 -0.23455 -0.23148 -0.2835 -0.2738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00" y="-1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Napiš vzorec pro výpočet dané fyzikální veličiny, použij nakreslený trojúhelník.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hmotnost: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hustota: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objem: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300192" y="1988840"/>
            <a:ext cx="1728192" cy="1656184"/>
          </a:xfrm>
          <a:prstGeom prst="triangle">
            <a:avLst>
              <a:gd name="adj" fmla="val 458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l-GR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. V</a:t>
            </a:r>
          </a:p>
          <a:p>
            <a:pPr algn="ctr"/>
            <a:endParaRPr lang="cs-CZ" u="sng" dirty="0"/>
          </a:p>
          <a:p>
            <a:pPr algn="ctr"/>
            <a:endParaRPr lang="cs-CZ" u="sng" dirty="0" smtClean="0"/>
          </a:p>
          <a:p>
            <a:pPr algn="ctr"/>
            <a:endParaRPr lang="cs-CZ" u="sng" dirty="0"/>
          </a:p>
        </p:txBody>
      </p:sp>
      <p:sp>
        <p:nvSpPr>
          <p:cNvPr id="5" name="Vodorovný svitek 4"/>
          <p:cNvSpPr/>
          <p:nvPr/>
        </p:nvSpPr>
        <p:spPr>
          <a:xfrm>
            <a:off x="2483768" y="4509120"/>
            <a:ext cx="2016224" cy="1224136"/>
          </a:xfrm>
          <a:prstGeom prst="horizontalScroll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= m / </a:t>
            </a:r>
            <a:r>
              <a:rPr lang="el-GR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6" name="Vodorovný svitek 5"/>
          <p:cNvSpPr/>
          <p:nvPr/>
        </p:nvSpPr>
        <p:spPr>
          <a:xfrm>
            <a:off x="2483768" y="2996952"/>
            <a:ext cx="2016224" cy="1224136"/>
          </a:xfrm>
          <a:prstGeom prst="horizontalScroll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=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 V</a:t>
            </a:r>
          </a:p>
        </p:txBody>
      </p:sp>
      <p:sp>
        <p:nvSpPr>
          <p:cNvPr id="7" name="Vodorovný svitek 6"/>
          <p:cNvSpPr/>
          <p:nvPr/>
        </p:nvSpPr>
        <p:spPr>
          <a:xfrm>
            <a:off x="2411760" y="1628800"/>
            <a:ext cx="2016224" cy="1224136"/>
          </a:xfrm>
          <a:prstGeom prst="horizontalScrol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l-GR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. V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Obrázek 7" descr="MB9004231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429309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 descr="MB900433822.JPG"/>
          <p:cNvPicPr>
            <a:picLocks noChangeAspect="1"/>
          </p:cNvPicPr>
          <p:nvPr/>
        </p:nvPicPr>
        <p:blipFill>
          <a:blip r:embed="rId2" cstate="print"/>
          <a:srcRect l="11812" t="10315" r="13376" b="14874"/>
          <a:stretch>
            <a:fillRect/>
          </a:stretch>
        </p:blipFill>
        <p:spPr>
          <a:xfrm>
            <a:off x="395536" y="5489848"/>
            <a:ext cx="1368152" cy="13681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tabulku: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1148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Fyzikální 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měřidlo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délka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d,</a:t>
                      </a:r>
                      <a:r>
                        <a:rPr lang="cs-CZ" sz="3200" baseline="0" dirty="0" smtClean="0"/>
                        <a:t> l,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 - metr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metr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ºC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váhy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hustota</a:t>
                      </a:r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2852936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3429000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4005064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objem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581128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hmotnost</a:t>
            </a:r>
          </a:p>
        </p:txBody>
      </p:sp>
      <p:sp>
        <p:nvSpPr>
          <p:cNvPr id="9" name="Obdélník 8"/>
          <p:cNvSpPr/>
          <p:nvPr/>
        </p:nvSpPr>
        <p:spPr>
          <a:xfrm>
            <a:off x="2411760" y="4581128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11760" y="5229200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3968" y="2852936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- sekunda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156176" y="2852936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stopky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56176" y="3429000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teploměr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156176" y="4005064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odměrný válec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55976" y="4005064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m³ - metr krychlový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55976" y="4581128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kg - 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kilogram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55976" y="515719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kg/m³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156176" y="515719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hustoměr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39552" y="3429000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teplota</a:t>
            </a:r>
          </a:p>
        </p:txBody>
      </p:sp>
      <p:pic>
        <p:nvPicPr>
          <p:cNvPr id="20" name="Obrázek 19" descr="MB900433822.JPG"/>
          <p:cNvPicPr>
            <a:picLocks noChangeAspect="1"/>
          </p:cNvPicPr>
          <p:nvPr/>
        </p:nvPicPr>
        <p:blipFill>
          <a:blip r:embed="rId2" cstate="print"/>
          <a:srcRect l="11812" t="10315" r="13376" b="14874"/>
          <a:stretch>
            <a:fillRect/>
          </a:stretch>
        </p:blipFill>
        <p:spPr>
          <a:xfrm>
            <a:off x="7236296" y="188640"/>
            <a:ext cx="1368152" cy="1368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vhodné jednotky: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Kačenka koupila 20 __________ šunky.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Máme ještě 5 ___________ látky na závěsy.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Dnes padla rekord, na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Jizerce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jsme naměřili -25 ________.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Knedlíky se vaří 20 ________.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 perníku přidáme 2 ________mléka.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3968" y="1556792"/>
            <a:ext cx="180020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dkg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75856" y="2204864"/>
            <a:ext cx="1800200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6" name="Elipsa 5"/>
          <p:cNvSpPr/>
          <p:nvPr/>
        </p:nvSpPr>
        <p:spPr>
          <a:xfrm>
            <a:off x="2843808" y="3717032"/>
            <a:ext cx="1368152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ºC</a:t>
            </a:r>
          </a:p>
        </p:txBody>
      </p:sp>
      <p:sp>
        <p:nvSpPr>
          <p:cNvPr id="7" name="Elipsa 6"/>
          <p:cNvSpPr/>
          <p:nvPr/>
        </p:nvSpPr>
        <p:spPr>
          <a:xfrm>
            <a:off x="4139952" y="4293096"/>
            <a:ext cx="1368152" cy="50405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</a:t>
            </a:r>
          </a:p>
        </p:txBody>
      </p:sp>
      <p:sp>
        <p:nvSpPr>
          <p:cNvPr id="8" name="Elipsa 7"/>
          <p:cNvSpPr/>
          <p:nvPr/>
        </p:nvSpPr>
        <p:spPr>
          <a:xfrm>
            <a:off x="4427984" y="4869160"/>
            <a:ext cx="1440160" cy="50405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dcl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 descr="MB900112610.JPG"/>
          <p:cNvPicPr>
            <a:picLocks noChangeAspect="1"/>
          </p:cNvPicPr>
          <p:nvPr/>
        </p:nvPicPr>
        <p:blipFill>
          <a:blip r:embed="rId2" cstate="print"/>
          <a:srcRect l="3937" t="11812" r="1564" b="17314"/>
          <a:stretch>
            <a:fillRect/>
          </a:stretch>
        </p:blipFill>
        <p:spPr>
          <a:xfrm>
            <a:off x="6948264" y="2204864"/>
            <a:ext cx="1728192" cy="1296144"/>
          </a:xfrm>
          <a:prstGeom prst="rect">
            <a:avLst/>
          </a:prstGeom>
        </p:spPr>
      </p:pic>
      <p:pic>
        <p:nvPicPr>
          <p:cNvPr id="10" name="Obrázek 9" descr="MB900340140.JPG"/>
          <p:cNvPicPr>
            <a:picLocks noChangeAspect="1"/>
          </p:cNvPicPr>
          <p:nvPr/>
        </p:nvPicPr>
        <p:blipFill>
          <a:blip r:embed="rId3" cstate="print"/>
          <a:srcRect l="11812" t="3937" r="17314"/>
          <a:stretch>
            <a:fillRect/>
          </a:stretch>
        </p:blipFill>
        <p:spPr>
          <a:xfrm>
            <a:off x="7020272" y="4797152"/>
            <a:ext cx="1296144" cy="17567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MB9004352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476672"/>
            <a:ext cx="1612776" cy="16127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Převeď na uvedené jednotky: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0,05 kg =_______________ g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 l =___________________ m³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 h 5 min =_______________ s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13,5 g/cm³ = _____________kg/ m³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52 mm =_________________dm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980 kg/ m³ =_____________g/cm³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41 m³ =__________________dm³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27784" y="1628800"/>
            <a:ext cx="2880320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50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2204864"/>
            <a:ext cx="288032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0,003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848" y="2852936"/>
            <a:ext cx="2880320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11 100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03848" y="3429000"/>
            <a:ext cx="2880320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13 500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83768" y="4005064"/>
            <a:ext cx="2880320" cy="50405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0,52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75856" y="4725144"/>
            <a:ext cx="2880320" cy="50405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0,98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11760" y="5373216"/>
            <a:ext cx="2880320" cy="50405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41 000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Vypočítej slovní úlohu: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 jaké látky je vyroben vojáček, jestliže jeho hmotnost je 11g a jeho objem je 1,5 cm</a:t>
            </a:r>
            <a:r>
              <a:rPr lang="cs-CZ" dirty="0" smtClean="0">
                <a:latin typeface="Franklin Gothic Medium"/>
              </a:rPr>
              <a:t>³.</a:t>
            </a:r>
          </a:p>
          <a:p>
            <a:r>
              <a:rPr lang="cs-CZ" dirty="0" smtClean="0">
                <a:latin typeface="Franklin Gothic Medium"/>
              </a:rPr>
              <a:t>zápis:</a:t>
            </a:r>
          </a:p>
          <a:p>
            <a:r>
              <a:rPr lang="cs-CZ" dirty="0" smtClean="0">
                <a:latin typeface="Franklin Gothic Medium"/>
              </a:rPr>
              <a:t>m = 11 g</a:t>
            </a:r>
          </a:p>
          <a:p>
            <a:r>
              <a:rPr lang="cs-CZ" dirty="0" smtClean="0">
                <a:latin typeface="Franklin Gothic Medium"/>
              </a:rPr>
              <a:t>V = 1,5 ³</a:t>
            </a:r>
          </a:p>
          <a:p>
            <a:r>
              <a:rPr lang="el-GR" u="sng" dirty="0" smtClean="0">
                <a:latin typeface="Franklin Gothic Medium"/>
              </a:rPr>
              <a:t>ρ</a:t>
            </a:r>
            <a:r>
              <a:rPr lang="cs-CZ" u="sng" dirty="0" smtClean="0">
                <a:latin typeface="Franklin Gothic Medium"/>
              </a:rPr>
              <a:t> =  ? g/cm³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výpočet:</a:t>
            </a:r>
          </a:p>
          <a:p>
            <a:pPr>
              <a:buNone/>
            </a:pP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= m / V</a:t>
            </a:r>
          </a:p>
          <a:p>
            <a:pPr>
              <a:buNone/>
            </a:pP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= 11 / 1,5</a:t>
            </a:r>
          </a:p>
          <a:p>
            <a:pPr>
              <a:buNone/>
            </a:pP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= 7,33 g/cm³ </a:t>
            </a:r>
          </a:p>
          <a:p>
            <a:pPr>
              <a:buNone/>
            </a:pP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= 7 330 kg/m³</a:t>
            </a:r>
          </a:p>
          <a:p>
            <a:pPr>
              <a:buNone/>
            </a:pPr>
            <a:r>
              <a:rPr lang="cs-CZ" dirty="0" smtClean="0">
                <a:latin typeface="Franklin Gothic Medium"/>
              </a:rPr>
              <a:t>V tabulkách jsme našli, že vypočítaná hustota je hustota cínu, vojaček je cínový.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MB900315470.JPG"/>
          <p:cNvPicPr>
            <a:picLocks noChangeAspect="1"/>
          </p:cNvPicPr>
          <p:nvPr/>
        </p:nvPicPr>
        <p:blipFill>
          <a:blip r:embed="rId2" cstate="print"/>
          <a:srcRect l="19687" t="15750" r="25189" b="13377"/>
          <a:stretch>
            <a:fillRect/>
          </a:stretch>
        </p:blipFill>
        <p:spPr>
          <a:xfrm>
            <a:off x="6684235" y="579541"/>
            <a:ext cx="1488165" cy="191335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</TotalTime>
  <Words>548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Základní fyzikální veličiny</vt:lpstr>
      <vt:lpstr>Skrývačky – najdi fyzikální veličiny:</vt:lpstr>
      <vt:lpstr>Spoj vhodné měřidlo se správnou fyzikální veličinou:</vt:lpstr>
      <vt:lpstr>Napiš vzorec pro výpočet dané fyzikální veličiny, použij nakreslený trojúhelník.</vt:lpstr>
      <vt:lpstr>Doplň tabulku:</vt:lpstr>
      <vt:lpstr>Doplň vhodné jednotky:</vt:lpstr>
      <vt:lpstr>Převeď na uvedené jednotky:</vt:lpstr>
      <vt:lpstr>Vypočítej slovní úlohu: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NB</cp:lastModifiedBy>
  <cp:revision>12</cp:revision>
  <dcterms:created xsi:type="dcterms:W3CDTF">2012-04-10T05:29:11Z</dcterms:created>
  <dcterms:modified xsi:type="dcterms:W3CDTF">2012-04-13T20:42:42Z</dcterms:modified>
</cp:coreProperties>
</file>