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478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613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508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0090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436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3403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0302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612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0099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140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05490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499600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778821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FFF39D"/>
                </a:solidFill>
              </a:rPr>
              <a:pPr/>
              <a:t>19.10.2014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7269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019520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051437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39000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59995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7782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513045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18678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19.10.2014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5660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CEF74-CD31-4682-8BB6-117DC1A06D9E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6486F3-CFB3-4A17-8DEB-61A759C6B5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1260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643DC5-3DE6-4C8C-A1E8-63B44FE74F8D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19.10.2014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91C9C1A-34E3-4CEB-A1E2-4970F71FD079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3152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96227944"/>
              </p:ext>
            </p:extLst>
          </p:nvPr>
        </p:nvGraphicFramePr>
        <p:xfrm>
          <a:off x="899592" y="1640745"/>
          <a:ext cx="7569200" cy="420651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Houby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VY_32_INOVACE_3_03_M_Houby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2.10.2014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Slovní úlohy  pro 1. stupeň, žáci čtou s porozuměním, seznamují se se zápisem slovní úlohy, názorným příkladem, výpočtem a odpovědí na danou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otázku.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267" y="34534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54417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 – přečti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 smtClean="0"/>
              <a:t>Petr byl v sobotu v lese a našel košík hub.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4400" b="1" dirty="0" smtClean="0"/>
              <a:t>9 </a:t>
            </a:r>
            <a:r>
              <a:rPr lang="cs-CZ" sz="4400" b="1" dirty="0"/>
              <a:t>hříbků a 6 babek. Kolik našel dohromady hub?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7" name="Picture 3" descr="C:\Users\Ema\AppData\Local\Microsoft\Windows\Temporary Internet Files\Content.IE5\Q9P1SBI1\MC9003907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361" y="4479826"/>
            <a:ext cx="3240360" cy="2380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ma\AppData\Local\Microsoft\Windows\Temporary Internet Files\Content.IE5\A78I5KDE\MC900333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20888"/>
            <a:ext cx="2522693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3724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53984"/>
            <a:ext cx="8229600" cy="4525963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hříbků…………9</a:t>
            </a:r>
          </a:p>
          <a:p>
            <a:pPr marL="0" indent="0">
              <a:buNone/>
            </a:pPr>
            <a:r>
              <a:rPr lang="cs-CZ" sz="4000" b="1" dirty="0" smtClean="0"/>
              <a:t>babek…………6</a:t>
            </a:r>
          </a:p>
          <a:p>
            <a:pPr marL="0" indent="0">
              <a:buNone/>
            </a:pPr>
            <a:r>
              <a:rPr lang="cs-CZ" sz="4000" b="1" dirty="0" smtClean="0"/>
              <a:t>celkem……….?</a:t>
            </a:r>
            <a:endParaRPr lang="cs-CZ" sz="4000" b="1" dirty="0"/>
          </a:p>
        </p:txBody>
      </p:sp>
      <p:pic>
        <p:nvPicPr>
          <p:cNvPr id="2051" name="Picture 3" descr="C:\Users\Ema\AppData\Local\Microsoft\Windows\Temporary Internet Files\Content.IE5\G5Z7KKFZ\MC90019945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213"/>
          <a:stretch/>
        </p:blipFill>
        <p:spPr bwMode="auto">
          <a:xfrm>
            <a:off x="7884368" y="2996643"/>
            <a:ext cx="1067374" cy="130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ma\AppData\Local\Microsoft\Windows\Temporary Internet Files\Content.IE5\G5Z7KKFZ\MC900199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4476" y="3020173"/>
            <a:ext cx="1847088" cy="130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ma\AppData\Local\Microsoft\Windows\Temporary Internet Files\Content.IE5\G5Z7KKFZ\MC900199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7388" y="2996643"/>
            <a:ext cx="1847088" cy="130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ma\AppData\Local\Microsoft\Windows\Temporary Internet Files\Content.IE5\G5Z7KKFZ\MC900199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08408"/>
            <a:ext cx="1847088" cy="130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Ema\AppData\Local\Microsoft\Windows\Temporary Internet Files\Content.IE5\G5Z7KKFZ\MC900199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34173"/>
            <a:ext cx="1847088" cy="130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ma\AppData\Local\Microsoft\Windows\Temporary Internet Files\Content.IE5\WJ65NQTH\MC900340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650433"/>
            <a:ext cx="1773022" cy="164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Ema\AppData\Local\Microsoft\Windows\Temporary Internet Files\Content.IE5\WJ65NQTH\MC900340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0089" y="4653136"/>
            <a:ext cx="1773022" cy="164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3990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 smtClean="0"/>
              <a:t>Hříbky	</a:t>
            </a:r>
            <a:r>
              <a:rPr lang="cs-CZ" sz="4000" b="1" dirty="0"/>
              <a:t>9</a:t>
            </a:r>
            <a:r>
              <a:rPr lang="cs-CZ" sz="4000" dirty="0" smtClean="0"/>
              <a:t>			</a:t>
            </a:r>
            <a:r>
              <a:rPr lang="cs-CZ" sz="4000" b="1" dirty="0" smtClean="0"/>
              <a:t>babky 	6</a:t>
            </a:r>
          </a:p>
          <a:p>
            <a:pPr marL="0" indent="0">
              <a:buNone/>
            </a:pPr>
            <a:r>
              <a:rPr lang="cs-CZ" dirty="0" smtClean="0"/>
              <a:t>				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     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			5</a:t>
            </a:r>
          </a:p>
          <a:p>
            <a:pPr marL="0" indent="0">
              <a:buNone/>
            </a:pPr>
            <a:r>
              <a:rPr lang="cs-CZ" sz="4000" dirty="0" smtClean="0"/>
              <a:t>Vypočítej:</a:t>
            </a:r>
          </a:p>
          <a:p>
            <a:pPr marL="0" indent="0">
              <a:buNone/>
            </a:pPr>
            <a:r>
              <a:rPr lang="cs-CZ" sz="4800" dirty="0" smtClean="0"/>
              <a:t>9 + </a:t>
            </a:r>
            <a:r>
              <a:rPr lang="cs-CZ" sz="4800" dirty="0" smtClean="0">
                <a:solidFill>
                  <a:srgbClr val="FF0000"/>
                </a:solidFill>
              </a:rPr>
              <a:t>1</a:t>
            </a:r>
            <a:r>
              <a:rPr lang="cs-CZ" sz="4800" dirty="0" smtClean="0"/>
              <a:t> + </a:t>
            </a:r>
            <a:r>
              <a:rPr lang="cs-CZ" sz="4800" dirty="0" smtClean="0">
                <a:solidFill>
                  <a:schemeClr val="accent6"/>
                </a:solidFill>
              </a:rPr>
              <a:t>5</a:t>
            </a:r>
            <a:r>
              <a:rPr lang="cs-CZ" sz="4800" dirty="0" smtClean="0"/>
              <a:t> = 15</a:t>
            </a:r>
            <a:endParaRPr lang="cs-CZ" sz="4800" dirty="0"/>
          </a:p>
        </p:txBody>
      </p:sp>
      <p:sp>
        <p:nvSpPr>
          <p:cNvPr id="4" name="Tětiva 3"/>
          <p:cNvSpPr/>
          <p:nvPr/>
        </p:nvSpPr>
        <p:spPr>
          <a:xfrm>
            <a:off x="196717" y="2302024"/>
            <a:ext cx="648072" cy="576064"/>
          </a:xfrm>
          <a:prstGeom prst="chord">
            <a:avLst>
              <a:gd name="adj1" fmla="val 3175463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ětiva 4"/>
          <p:cNvSpPr/>
          <p:nvPr/>
        </p:nvSpPr>
        <p:spPr>
          <a:xfrm>
            <a:off x="844789" y="2289784"/>
            <a:ext cx="648072" cy="576064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ětiva 5"/>
          <p:cNvSpPr/>
          <p:nvPr/>
        </p:nvSpPr>
        <p:spPr>
          <a:xfrm>
            <a:off x="2059290" y="2327615"/>
            <a:ext cx="648072" cy="576064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ětiva 6"/>
          <p:cNvSpPr/>
          <p:nvPr/>
        </p:nvSpPr>
        <p:spPr>
          <a:xfrm>
            <a:off x="1470041" y="2327615"/>
            <a:ext cx="648072" cy="576064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ětiva 7"/>
          <p:cNvSpPr/>
          <p:nvPr/>
        </p:nvSpPr>
        <p:spPr>
          <a:xfrm>
            <a:off x="2707362" y="2364092"/>
            <a:ext cx="648072" cy="576064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ětiva 8"/>
          <p:cNvSpPr/>
          <p:nvPr/>
        </p:nvSpPr>
        <p:spPr>
          <a:xfrm>
            <a:off x="3347378" y="2327840"/>
            <a:ext cx="648072" cy="576064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ětiva 9"/>
          <p:cNvSpPr/>
          <p:nvPr/>
        </p:nvSpPr>
        <p:spPr>
          <a:xfrm>
            <a:off x="3995450" y="2302024"/>
            <a:ext cx="648072" cy="576064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ětiva 10"/>
          <p:cNvSpPr/>
          <p:nvPr/>
        </p:nvSpPr>
        <p:spPr>
          <a:xfrm>
            <a:off x="4631303" y="2344193"/>
            <a:ext cx="648072" cy="576064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idelný pětiúhelník 11"/>
          <p:cNvSpPr/>
          <p:nvPr/>
        </p:nvSpPr>
        <p:spPr>
          <a:xfrm>
            <a:off x="5279375" y="2267993"/>
            <a:ext cx="792088" cy="728464"/>
          </a:xfrm>
          <a:prstGeom prst="pent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/>
          <p:cNvSpPr/>
          <p:nvPr/>
        </p:nvSpPr>
        <p:spPr>
          <a:xfrm>
            <a:off x="5279375" y="3512420"/>
            <a:ext cx="792088" cy="728464"/>
          </a:xfrm>
          <a:prstGeom prst="pentago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idelný pětiúhelník 13"/>
          <p:cNvSpPr/>
          <p:nvPr/>
        </p:nvSpPr>
        <p:spPr>
          <a:xfrm>
            <a:off x="6026840" y="4077072"/>
            <a:ext cx="792088" cy="728464"/>
          </a:xfrm>
          <a:prstGeom prst="pentago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idelný pětiúhelník 14"/>
          <p:cNvSpPr/>
          <p:nvPr/>
        </p:nvSpPr>
        <p:spPr>
          <a:xfrm>
            <a:off x="6732240" y="4581128"/>
            <a:ext cx="792088" cy="728464"/>
          </a:xfrm>
          <a:prstGeom prst="pentago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idelný pětiúhelník 15"/>
          <p:cNvSpPr/>
          <p:nvPr/>
        </p:nvSpPr>
        <p:spPr>
          <a:xfrm>
            <a:off x="8100392" y="5445224"/>
            <a:ext cx="792088" cy="728464"/>
          </a:xfrm>
          <a:prstGeom prst="pentago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idelný pětiúhelník 16"/>
          <p:cNvSpPr/>
          <p:nvPr/>
        </p:nvSpPr>
        <p:spPr>
          <a:xfrm>
            <a:off x="7449193" y="4945360"/>
            <a:ext cx="792088" cy="728464"/>
          </a:xfrm>
          <a:prstGeom prst="pentago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6732240" y="2267993"/>
            <a:ext cx="288032" cy="3098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020272" y="2289784"/>
            <a:ext cx="648072" cy="1787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9749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Kolik měl Petr hub v košíku?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b="1" dirty="0" smtClean="0"/>
              <a:t>Petr měl v košíku 15 hub.</a:t>
            </a:r>
            <a:endParaRPr lang="cs-CZ" sz="4800" b="1" dirty="0"/>
          </a:p>
        </p:txBody>
      </p:sp>
      <p:pic>
        <p:nvPicPr>
          <p:cNvPr id="1026" name="Picture 2" descr="C:\Users\Ema\AppData\Local\Microsoft\Windows\Temporary Internet Files\Content.IE5\A78I5KDE\MC900252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56842"/>
            <a:ext cx="1584176" cy="229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A78I5KDE\MC900252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15108"/>
            <a:ext cx="1944216" cy="281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0658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400" dirty="0" smtClean="0"/>
              <a:t>Představ si, že 4 houby byly červivé a Petr je vyhodil.</a:t>
            </a:r>
          </a:p>
          <a:p>
            <a:pPr marL="0" indent="0">
              <a:buNone/>
            </a:pPr>
            <a:r>
              <a:rPr lang="cs-CZ" sz="4400" dirty="0" smtClean="0"/>
              <a:t>Kolik mu zůstalo hub?</a:t>
            </a:r>
          </a:p>
          <a:p>
            <a:pPr marL="0" indent="0">
              <a:buNone/>
            </a:pPr>
            <a:r>
              <a:rPr lang="cs-CZ" dirty="0" smtClean="0"/>
              <a:t>Vypočítej:</a:t>
            </a:r>
          </a:p>
          <a:p>
            <a:pPr marL="0" indent="0">
              <a:buNone/>
            </a:pPr>
            <a:r>
              <a:rPr lang="cs-CZ" sz="4800" dirty="0" smtClean="0"/>
              <a:t>15 – 4 = 11</a:t>
            </a:r>
            <a:endParaRPr lang="cs-CZ" sz="4800" dirty="0"/>
          </a:p>
        </p:txBody>
      </p:sp>
      <p:pic>
        <p:nvPicPr>
          <p:cNvPr id="2051" name="Picture 3" descr="C:\Users\Ema\AppData\Local\Microsoft\Windows\Temporary Internet Files\Content.IE5\A78I5KDE\MC9002175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8146" y="3573016"/>
            <a:ext cx="4724670" cy="23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96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Kolik hub Petr přinesl domů?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b="1" dirty="0" smtClean="0"/>
              <a:t>Petr přinesl domů 11 hub.</a:t>
            </a:r>
            <a:endParaRPr lang="cs-CZ" sz="4400" b="1" dirty="0"/>
          </a:p>
        </p:txBody>
      </p:sp>
      <p:pic>
        <p:nvPicPr>
          <p:cNvPr id="3074" name="Picture 2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040" y="4791656"/>
            <a:ext cx="882640" cy="137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62298"/>
            <a:ext cx="1008112" cy="156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7618" y="5127472"/>
            <a:ext cx="978318" cy="1520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3163" y="4257257"/>
            <a:ext cx="976961" cy="151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444" y="4845502"/>
            <a:ext cx="970858" cy="150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60821"/>
            <a:ext cx="1009023" cy="1567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2490" y="4912967"/>
            <a:ext cx="1035294" cy="1608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22858"/>
            <a:ext cx="936104" cy="145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085184"/>
            <a:ext cx="902960" cy="1403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3510" y="5070152"/>
            <a:ext cx="953287" cy="1481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Ema\AppData\Local\Microsoft\Windows\Temporary Internet Files\Content.IE5\Q9P1SBI1\MC900351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3820" y="2420888"/>
            <a:ext cx="1149790" cy="17865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xmlns="" val="172666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spcBef>
                <a:spcPts val="600"/>
              </a:spcBef>
              <a:spcAft>
                <a:spcPts val="300"/>
              </a:spcAft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400" dirty="0">
                <a:solidFill>
                  <a:prstClr val="black"/>
                </a:solidFill>
                <a:latin typeface="Century Schoolbook"/>
              </a:rPr>
              <a:t>Galerie Klipart MS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240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186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Aerodynamika</vt:lpstr>
      <vt:lpstr>Snímek 1</vt:lpstr>
      <vt:lpstr>Slovní úloha – přečti zadání</vt:lpstr>
      <vt:lpstr>Zápis</vt:lpstr>
      <vt:lpstr>Počítej</vt:lpstr>
      <vt:lpstr>Odpověď</vt:lpstr>
      <vt:lpstr>?</vt:lpstr>
      <vt:lpstr>Odpověď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13</cp:revision>
  <dcterms:created xsi:type="dcterms:W3CDTF">2014-09-29T08:13:26Z</dcterms:created>
  <dcterms:modified xsi:type="dcterms:W3CDTF">2014-10-19T18:11:33Z</dcterms:modified>
</cp:coreProperties>
</file>