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61" r:id="rId3"/>
    <p:sldId id="257" r:id="rId4"/>
    <p:sldId id="258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7843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CF20-231B-4332-A6E4-748BB5C373EB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144117-6A0B-419E-B1A4-9612FAEA7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CF20-231B-4332-A6E4-748BB5C373EB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6144117-6A0B-419E-B1A4-9612FAEA7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CF20-231B-4332-A6E4-748BB5C373EB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44117-6A0B-419E-B1A4-9612FAEA77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CF20-231B-4332-A6E4-748BB5C373EB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44117-6A0B-419E-B1A4-9612FAEA7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CF20-231B-4332-A6E4-748BB5C373EB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6144117-6A0B-419E-B1A4-9612FAEA77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CF20-231B-4332-A6E4-748BB5C373EB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44117-6A0B-419E-B1A4-9612FAEA7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CF20-231B-4332-A6E4-748BB5C373EB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44117-6A0B-419E-B1A4-9612FAEA7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CF20-231B-4332-A6E4-748BB5C373EB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44117-6A0B-419E-B1A4-9612FAEA7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CF20-231B-4332-A6E4-748BB5C373EB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44117-6A0B-419E-B1A4-9612FAEA77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CF20-231B-4332-A6E4-748BB5C373EB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44117-6A0B-419E-B1A4-9612FAEA7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C0CF20-231B-4332-A6E4-748BB5C373EB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144117-6A0B-419E-B1A4-9612FAEA77E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2C0CF20-231B-4332-A6E4-748BB5C373EB}" type="datetimeFigureOut">
              <a:rPr lang="cs-CZ" smtClean="0"/>
              <a:pPr/>
              <a:t>19.10.2014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6144117-6A0B-419E-B1A4-9612FAEA77E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09644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17975018"/>
              </p:ext>
            </p:extLst>
          </p:nvPr>
        </p:nvGraphicFramePr>
        <p:xfrm>
          <a:off x="2114564" y="99598"/>
          <a:ext cx="5769804" cy="6733036"/>
        </p:xfrm>
        <a:graphic>
          <a:graphicData uri="http://schemas.openxmlformats.org/drawingml/2006/table">
            <a:tbl>
              <a:tblPr/>
              <a:tblGrid>
                <a:gridCol w="1689100"/>
                <a:gridCol w="4080704"/>
              </a:tblGrid>
              <a:tr h="9591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VY_32_INOVACE_ZE6-06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20.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 7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 2014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6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Krajinná 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Atmosféra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1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Krajinná sféra-atmosféra. Žáci se seznámí se základními geografickými pojmy a doplní je do křížovky. 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Aktivita 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slouží  k 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motivaci, zopakování 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již známých pojmů a procvičení nových.</a:t>
                      </a:r>
                      <a:endParaRPr lang="cs-CZ" sz="13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2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80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99792" y="5229200"/>
            <a:ext cx="4374160" cy="9547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4015778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835696" y="1772816"/>
            <a:ext cx="5330305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latin typeface="Arial" panose="020B0604020202020204" pitchFamily="34" charset="0"/>
                <a:cs typeface="Arial" panose="020B0604020202020204" pitchFamily="34" charset="0"/>
              </a:rPr>
              <a:t>Atmosféra</a:t>
            </a:r>
            <a:endParaRPr lang="cs-CZ" sz="8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582917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13792" y="705177"/>
            <a:ext cx="8316416" cy="5447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Atmosféra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je plynný obal Země tvořený vzduchem. Umožňuje život na Zemi. Zabraňuje silnému zahřátí i rychlému ochlazení zemského povrchu.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Vzduch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- je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směs plynů dusíku , kyslíku , ozonu , oxidu uhličitého, vodní páry a vzácných plynu. 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Dusík -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má v atmosféře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největší obsažení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(78 %).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Kyslík - </a:t>
            </a:r>
            <a:r>
              <a:rPr lang="cs-CZ" sz="2000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ejdůležitější podmínka pro život. Je nutný pro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dýchání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Bez kyslíku vydrží člověk naživu jen pár minut.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Oxid uhličitý-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je důležitý pro život zelených rostlin. Ty jej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přijímají,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potom uvolňují kyslík. Tento proces se nazývá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fotosyntéza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Vodní </a:t>
            </a:r>
            <a:r>
              <a:rPr lang="cs-CZ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pára -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je voda v plynném stavu.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Ozon -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plyn, který ve vyšších vrstvách atmosféry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pohlcuje nebezpečné ultrafialové záření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. Toto záření k nám proniká </a:t>
            </a:r>
            <a:r>
              <a:rPr lang="cs-CZ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z kosmu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 ve velkých dávkách je životu škodlivé.  </a:t>
            </a:r>
            <a:endParaRPr lang="cs-CZ" sz="2000" dirty="0" smtClean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685229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18426920"/>
              </p:ext>
            </p:extLst>
          </p:nvPr>
        </p:nvGraphicFramePr>
        <p:xfrm>
          <a:off x="963228" y="439640"/>
          <a:ext cx="4536504" cy="397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000"/>
                <a:gridCol w="508000"/>
                <a:gridCol w="508000"/>
                <a:gridCol w="492224"/>
                <a:gridCol w="504056"/>
                <a:gridCol w="527720"/>
                <a:gridCol w="480392"/>
                <a:gridCol w="512428"/>
                <a:gridCol w="495684"/>
              </a:tblGrid>
              <a:tr h="397072">
                <a:tc>
                  <a:txBody>
                    <a:bodyPr/>
                    <a:lstStyle/>
                    <a:p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38610595"/>
              </p:ext>
            </p:extLst>
          </p:nvPr>
        </p:nvGraphicFramePr>
        <p:xfrm>
          <a:off x="3991587" y="836712"/>
          <a:ext cx="5152413" cy="4320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0112"/>
                <a:gridCol w="512349"/>
                <a:gridCol w="503651"/>
                <a:gridCol w="508000"/>
                <a:gridCol w="508000"/>
                <a:gridCol w="508000"/>
                <a:gridCol w="508000"/>
                <a:gridCol w="380165"/>
                <a:gridCol w="432048"/>
                <a:gridCol w="432048"/>
                <a:gridCol w="360040"/>
              </a:tblGrid>
              <a:tr h="43204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437423776"/>
              </p:ext>
            </p:extLst>
          </p:nvPr>
        </p:nvGraphicFramePr>
        <p:xfrm>
          <a:off x="3515459" y="1268760"/>
          <a:ext cx="2481944" cy="442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0477"/>
                <a:gridCol w="504056"/>
                <a:gridCol w="504056"/>
                <a:gridCol w="504056"/>
                <a:gridCol w="489299"/>
              </a:tblGrid>
              <a:tr h="44284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ln>
                          <a:solidFill>
                            <a:schemeClr val="accent1"/>
                          </a:solidFill>
                        </a:ln>
                        <a:effectLst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72053929"/>
              </p:ext>
            </p:extLst>
          </p:nvPr>
        </p:nvGraphicFramePr>
        <p:xfrm>
          <a:off x="3995937" y="1700807"/>
          <a:ext cx="2016223" cy="4159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5"/>
                <a:gridCol w="504056"/>
                <a:gridCol w="504056"/>
                <a:gridCol w="504056"/>
              </a:tblGrid>
              <a:tr h="415932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243717007"/>
              </p:ext>
            </p:extLst>
          </p:nvPr>
        </p:nvGraphicFramePr>
        <p:xfrm>
          <a:off x="3995935" y="2060848"/>
          <a:ext cx="2520280" cy="4252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504057"/>
                <a:gridCol w="504056"/>
                <a:gridCol w="504055"/>
                <a:gridCol w="504056"/>
              </a:tblGrid>
              <a:tr h="42522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9" name="Tabulka 1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00336146"/>
              </p:ext>
            </p:extLst>
          </p:nvPr>
        </p:nvGraphicFramePr>
        <p:xfrm>
          <a:off x="5004048" y="2780928"/>
          <a:ext cx="504056" cy="4377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</a:tblGrid>
              <a:tr h="437768">
                <a:tc>
                  <a:txBody>
                    <a:bodyPr/>
                    <a:lstStyle/>
                    <a:p>
                      <a:endParaRPr lang="cs-CZ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22736277"/>
              </p:ext>
            </p:extLst>
          </p:nvPr>
        </p:nvGraphicFramePr>
        <p:xfrm>
          <a:off x="2483768" y="2420888"/>
          <a:ext cx="5904653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5905"/>
                <a:gridCol w="512207"/>
                <a:gridCol w="504056"/>
                <a:gridCol w="504056"/>
                <a:gridCol w="504056"/>
                <a:gridCol w="504056"/>
                <a:gridCol w="504056"/>
                <a:gridCol w="504056"/>
                <a:gridCol w="396043"/>
                <a:gridCol w="492054"/>
                <a:gridCol w="492054"/>
                <a:gridCol w="492054"/>
              </a:tblGrid>
              <a:tr h="3600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9944462"/>
              </p:ext>
            </p:extLst>
          </p:nvPr>
        </p:nvGraphicFramePr>
        <p:xfrm>
          <a:off x="5004048" y="3212976"/>
          <a:ext cx="338437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504056"/>
                <a:gridCol w="504056"/>
                <a:gridCol w="432048"/>
                <a:gridCol w="504056"/>
                <a:gridCol w="432048"/>
                <a:gridCol w="504056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5" name="Tabulka 2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577904690"/>
              </p:ext>
            </p:extLst>
          </p:nvPr>
        </p:nvGraphicFramePr>
        <p:xfrm>
          <a:off x="5004048" y="3573016"/>
          <a:ext cx="504056" cy="4377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</a:tblGrid>
              <a:tr h="43776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6" name="TextovéPole 25"/>
          <p:cNvSpPr txBox="1"/>
          <p:nvPr/>
        </p:nvSpPr>
        <p:spPr>
          <a:xfrm>
            <a:off x="2411760" y="6382101"/>
            <a:ext cx="1103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Tajenka: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28" name="Přímá spojnice 27"/>
          <p:cNvCxnSpPr/>
          <p:nvPr/>
        </p:nvCxnSpPr>
        <p:spPr>
          <a:xfrm>
            <a:off x="3670048" y="6741368"/>
            <a:ext cx="54739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0" y="3709726"/>
            <a:ext cx="9097362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1.Voda v plynném stavu.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2.Proces přeměny oxidu uhličitého na kyslík.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3.Odkud proniká ultrafialové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áření?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4.Plyn,který pohlcuje nebezpečné ultrafialové záření.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5.Nejvíce obsažený plyn v atmosféře.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6.Nebezpečné záření.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7.</a:t>
            </a:r>
            <a:r>
              <a:rPr lang="cs-CZ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Vzduch je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směs plynů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dusíku, kyslíku, ozonu, vodní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páry, vzácných plynů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 oxidu…?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8.Oxid uhličitý je důležitý pro život zelených…</a:t>
            </a: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467719" y="445314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1.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481535" y="827431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2.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003550" y="1293281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3.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3458635" y="165542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4.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3465110" y="197335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5.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1970529" y="232986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6.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548681" y="3212199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8.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48071043"/>
              </p:ext>
            </p:extLst>
          </p:nvPr>
        </p:nvGraphicFramePr>
        <p:xfrm>
          <a:off x="1475658" y="2780929"/>
          <a:ext cx="3528390" cy="4300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6731"/>
                <a:gridCol w="471379"/>
                <a:gridCol w="504056"/>
                <a:gridCol w="504056"/>
                <a:gridCol w="504056"/>
                <a:gridCol w="504056"/>
                <a:gridCol w="504056"/>
              </a:tblGrid>
              <a:tr h="4300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97554083"/>
              </p:ext>
            </p:extLst>
          </p:nvPr>
        </p:nvGraphicFramePr>
        <p:xfrm>
          <a:off x="5508104" y="2780928"/>
          <a:ext cx="1008112" cy="4300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504056"/>
              </a:tblGrid>
              <a:tr h="43007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Obdélník 8"/>
          <p:cNvSpPr/>
          <p:nvPr/>
        </p:nvSpPr>
        <p:spPr>
          <a:xfrm>
            <a:off x="849992" y="2832726"/>
            <a:ext cx="4411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7.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2611" y="75982"/>
            <a:ext cx="191590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latin typeface="Arial" panose="020B0604020202020204" pitchFamily="34" charset="0"/>
                <a:cs typeface="Arial" panose="020B0604020202020204" pitchFamily="34" charset="0"/>
              </a:rPr>
              <a:t>Doplň křížovku:</a:t>
            </a:r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14718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096093792"/>
              </p:ext>
            </p:extLst>
          </p:nvPr>
        </p:nvGraphicFramePr>
        <p:xfrm>
          <a:off x="963228" y="439640"/>
          <a:ext cx="4536504" cy="3970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8000"/>
                <a:gridCol w="508000"/>
                <a:gridCol w="508000"/>
                <a:gridCol w="492224"/>
                <a:gridCol w="504056"/>
                <a:gridCol w="527720"/>
                <a:gridCol w="480392"/>
                <a:gridCol w="512428"/>
                <a:gridCol w="495684"/>
              </a:tblGrid>
              <a:tr h="397072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Í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5670792"/>
              </p:ext>
            </p:extLst>
          </p:nvPr>
        </p:nvGraphicFramePr>
        <p:xfrm>
          <a:off x="3991587" y="836712"/>
          <a:ext cx="5152413" cy="43204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0112"/>
                <a:gridCol w="512349"/>
                <a:gridCol w="503651"/>
                <a:gridCol w="508000"/>
                <a:gridCol w="508000"/>
                <a:gridCol w="508000"/>
                <a:gridCol w="508000"/>
                <a:gridCol w="380165"/>
                <a:gridCol w="432048"/>
                <a:gridCol w="432048"/>
                <a:gridCol w="360040"/>
              </a:tblGrid>
              <a:tr h="432049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É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225066134"/>
              </p:ext>
            </p:extLst>
          </p:nvPr>
        </p:nvGraphicFramePr>
        <p:xfrm>
          <a:off x="3515459" y="1268760"/>
          <a:ext cx="2481944" cy="4428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0477"/>
                <a:gridCol w="504056"/>
                <a:gridCol w="504056"/>
                <a:gridCol w="504056"/>
                <a:gridCol w="489299"/>
              </a:tblGrid>
              <a:tr h="44284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656684826"/>
              </p:ext>
            </p:extLst>
          </p:nvPr>
        </p:nvGraphicFramePr>
        <p:xfrm>
          <a:off x="3995937" y="1700808"/>
          <a:ext cx="2016223" cy="41593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5"/>
                <a:gridCol w="504056"/>
                <a:gridCol w="504056"/>
                <a:gridCol w="504056"/>
              </a:tblGrid>
              <a:tr h="415932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94724141"/>
              </p:ext>
            </p:extLst>
          </p:nvPr>
        </p:nvGraphicFramePr>
        <p:xfrm>
          <a:off x="3995935" y="2060848"/>
          <a:ext cx="2520280" cy="4252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504057"/>
                <a:gridCol w="504056"/>
                <a:gridCol w="504055"/>
                <a:gridCol w="504056"/>
              </a:tblGrid>
              <a:tr h="425225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Í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649695375"/>
              </p:ext>
            </p:extLst>
          </p:nvPr>
        </p:nvGraphicFramePr>
        <p:xfrm>
          <a:off x="5004048" y="2780928"/>
          <a:ext cx="504056" cy="4377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</a:tblGrid>
              <a:tr h="43776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É</a:t>
                      </a: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171695606"/>
              </p:ext>
            </p:extLst>
          </p:nvPr>
        </p:nvGraphicFramePr>
        <p:xfrm>
          <a:off x="2483768" y="2420888"/>
          <a:ext cx="5904653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5905"/>
                <a:gridCol w="512207"/>
                <a:gridCol w="504056"/>
                <a:gridCol w="504056"/>
                <a:gridCol w="504056"/>
                <a:gridCol w="504056"/>
                <a:gridCol w="504056"/>
                <a:gridCol w="504056"/>
                <a:gridCol w="396043"/>
                <a:gridCol w="492054"/>
                <a:gridCol w="492054"/>
                <a:gridCol w="492054"/>
              </a:tblGrid>
              <a:tr h="3600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É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07136940"/>
              </p:ext>
            </p:extLst>
          </p:nvPr>
        </p:nvGraphicFramePr>
        <p:xfrm>
          <a:off x="5004048" y="3212976"/>
          <a:ext cx="3384376" cy="3708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504056"/>
                <a:gridCol w="504056"/>
                <a:gridCol w="432048"/>
                <a:gridCol w="504056"/>
                <a:gridCol w="432048"/>
                <a:gridCol w="50405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chemeClr val="accent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070295691"/>
              </p:ext>
            </p:extLst>
          </p:nvPr>
        </p:nvGraphicFramePr>
        <p:xfrm>
          <a:off x="5004048" y="3573016"/>
          <a:ext cx="504056" cy="4377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</a:tblGrid>
              <a:tr h="437768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</a:p>
                  </a:txBody>
                  <a:tcPr>
                    <a:solidFill>
                      <a:schemeClr val="accent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2411760" y="6382101"/>
            <a:ext cx="11037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Tajenka:</a:t>
            </a:r>
            <a:endParaRPr lang="cs-CZ" b="1" dirty="0">
              <a:solidFill>
                <a:schemeClr val="accent1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12" name="Přímá spojnice 11"/>
          <p:cNvCxnSpPr/>
          <p:nvPr/>
        </p:nvCxnSpPr>
        <p:spPr>
          <a:xfrm>
            <a:off x="3670048" y="6741368"/>
            <a:ext cx="54739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0" y="3964297"/>
            <a:ext cx="9097362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1.Voda v plynném stavu.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2.Proces přeměny oxidu uhličitého na kyslík.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3.Odkud proniká ultrafialové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áření?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4.Plyn,který pohlcuje nebezpečné ultrafialové záření.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5.Nejvíce obsažený plyn v atmosféře.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6.Nebezpečné záření.</a:t>
            </a: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7.</a:t>
            </a:r>
            <a:r>
              <a:rPr lang="cs-CZ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Vzduch je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směs plynů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dusíku, kyslíku, ozonu, </a:t>
            </a:r>
            <a:r>
              <a:rPr lang="cs-CZ" smtClean="0">
                <a:latin typeface="Arial" panose="020B0604020202020204" pitchFamily="34" charset="0"/>
                <a:cs typeface="Arial" panose="020B0604020202020204" pitchFamily="34" charset="0"/>
              </a:rPr>
              <a:t>vodní </a:t>
            </a:r>
            <a:r>
              <a:rPr lang="cs-CZ" smtClean="0">
                <a:latin typeface="Arial" panose="020B0604020202020204" pitchFamily="34" charset="0"/>
                <a:cs typeface="Arial" panose="020B0604020202020204" pitchFamily="34" charset="0"/>
              </a:rPr>
              <a:t>páry,vzácných plynů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 oxidu…?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8.Oxid uhličitý je důležitý pro život zelených…</a:t>
            </a: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6388" y="460020"/>
            <a:ext cx="3754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1.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481535" y="868995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2.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01478" y="1285163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3.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515460" y="1658200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4.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15460" y="2027532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5.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2037264" y="236337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6.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548681" y="3240937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8.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52881620"/>
              </p:ext>
            </p:extLst>
          </p:nvPr>
        </p:nvGraphicFramePr>
        <p:xfrm>
          <a:off x="1475658" y="2780929"/>
          <a:ext cx="3528390" cy="4300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36731"/>
                <a:gridCol w="471379"/>
                <a:gridCol w="504056"/>
                <a:gridCol w="504056"/>
                <a:gridCol w="504056"/>
                <a:gridCol w="504056"/>
                <a:gridCol w="504056"/>
              </a:tblGrid>
              <a:tr h="430074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Č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22" name="Tabulka 2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746800084"/>
              </p:ext>
            </p:extLst>
          </p:nvPr>
        </p:nvGraphicFramePr>
        <p:xfrm>
          <a:off x="5508104" y="2780928"/>
          <a:ext cx="1008112" cy="43007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056"/>
                <a:gridCol w="504056"/>
              </a:tblGrid>
              <a:tr h="430074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23" name="Obdélník 22"/>
          <p:cNvSpPr/>
          <p:nvPr/>
        </p:nvSpPr>
        <p:spPr>
          <a:xfrm>
            <a:off x="878709" y="2776222"/>
            <a:ext cx="44114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7. 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121355" y="90688"/>
            <a:ext cx="19159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dirty="0">
                <a:latin typeface="Arial" panose="020B0604020202020204" pitchFamily="34" charset="0"/>
                <a:cs typeface="Arial" panose="020B0604020202020204" pitchFamily="34" charset="0"/>
              </a:rPr>
              <a:t>Správné řešení: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5436096" y="6364954"/>
            <a:ext cx="16038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ATMOSFÉRA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406400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148</TotalTime>
  <Words>491</Words>
  <Application>Microsoft Office PowerPoint</Application>
  <PresentationFormat>Předvádění na obrazovce (4:3)</PresentationFormat>
  <Paragraphs>137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Cesta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ATMOSFÉRA</dc:title>
  <dc:creator>Jana Málková</dc:creator>
  <cp:lastModifiedBy>Dum</cp:lastModifiedBy>
  <cp:revision>20</cp:revision>
  <dcterms:created xsi:type="dcterms:W3CDTF">2014-08-02T09:30:39Z</dcterms:created>
  <dcterms:modified xsi:type="dcterms:W3CDTF">2014-10-19T20:02:15Z</dcterms:modified>
</cp:coreProperties>
</file>