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6" r:id="rId3"/>
    <p:sldId id="258" r:id="rId4"/>
    <p:sldId id="259" r:id="rId5"/>
    <p:sldId id="260" r:id="rId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0" d="100"/>
          <a:sy n="70" d="100"/>
        </p:scale>
        <p:origin x="-1386" y="-4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Nadpis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2" name="Podnadpis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BF01479-DEF9-4F0C-B170-2A69F3B3479C}" type="datetimeFigureOut">
              <a:rPr lang="cs-CZ" smtClean="0"/>
              <a:pPr/>
              <a:t>5. 10. 2014</a:t>
            </a:fld>
            <a:endParaRPr lang="cs-CZ" dirty="0"/>
          </a:p>
        </p:txBody>
      </p:sp>
      <p:sp>
        <p:nvSpPr>
          <p:cNvPr id="20" name="Zástupný symbol pro zápatí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 dirty="0"/>
          </a:p>
        </p:txBody>
      </p:sp>
      <p:sp>
        <p:nvSpPr>
          <p:cNvPr id="10" name="Zástupný symbol pro číslo snímku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3FF29D-9326-413F-956A-D97CA127DFC5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8" name="Elipsa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9" name="Elipsa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BF01479-DEF9-4F0C-B170-2A69F3B3479C}" type="datetimeFigureOut">
              <a:rPr lang="cs-CZ" smtClean="0"/>
              <a:pPr/>
              <a:t>5. 10. 2014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3FF29D-9326-413F-956A-D97CA127DFC5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BF01479-DEF9-4F0C-B170-2A69F3B3479C}" type="datetimeFigureOut">
              <a:rPr lang="cs-CZ" smtClean="0"/>
              <a:pPr/>
              <a:t>5. 10. 2014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3FF29D-9326-413F-956A-D97CA127DFC5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10" name="Obdélník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8" name="Elipsa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9" name="Elipsa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BF01479-DEF9-4F0C-B170-2A69F3B3479C}" type="datetimeFigureOut">
              <a:rPr lang="cs-CZ" smtClean="0"/>
              <a:pPr/>
              <a:t>5. 10. 2014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3FF29D-9326-413F-956A-D97CA127DFC5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BF01479-DEF9-4F0C-B170-2A69F3B3479C}" type="datetimeFigureOut">
              <a:rPr lang="cs-CZ" smtClean="0"/>
              <a:pPr/>
              <a:t>5. 10. 2014</a:t>
            </a:fld>
            <a:endParaRPr lang="cs-CZ" dirty="0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3FF29D-9326-413F-956A-D97CA127DFC5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BF01479-DEF9-4F0C-B170-2A69F3B3479C}" type="datetimeFigureOut">
              <a:rPr lang="cs-CZ" smtClean="0"/>
              <a:pPr/>
              <a:t>5. 10. 2014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3FF29D-9326-413F-956A-D97CA127DFC5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BF01479-DEF9-4F0C-B170-2A69F3B3479C}" type="datetimeFigureOut">
              <a:rPr lang="cs-CZ" smtClean="0"/>
              <a:pPr/>
              <a:t>5. 10. 2014</a:t>
            </a:fld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3FF29D-9326-413F-956A-D97CA127DFC5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6" name="Obdélník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BF01479-DEF9-4F0C-B170-2A69F3B3479C}" type="datetimeFigureOut">
              <a:rPr lang="cs-CZ" smtClean="0"/>
              <a:pPr/>
              <a:t>5. 10. 2014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3FF29D-9326-413F-956A-D97CA127DFC5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BF01479-DEF9-4F0C-B170-2A69F3B3479C}" type="datetimeFigureOut">
              <a:rPr lang="cs-CZ" smtClean="0"/>
              <a:pPr/>
              <a:t>5. 10. 2014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3FF29D-9326-413F-956A-D97CA127DFC5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8" name="Obdélník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cs-CZ" dirty="0" smtClean="0"/>
              <a:t>Klepnutím na ikonu přidáte obrázek.</a:t>
            </a:r>
            <a:endParaRPr kumimoji="0" lang="en-US" dirty="0"/>
          </a:p>
        </p:txBody>
      </p:sp>
      <p:sp>
        <p:nvSpPr>
          <p:cNvPr id="9" name="Vývojový diagram: postup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0" name="Vývojový diagram: postup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BF01479-DEF9-4F0C-B170-2A69F3B3479C}" type="datetimeFigureOut">
              <a:rPr lang="cs-CZ" smtClean="0"/>
              <a:pPr/>
              <a:t>5. 10. 2014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3FF29D-9326-413F-956A-D97CA127DFC5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BF01479-DEF9-4F0C-B170-2A69F3B3479C}" type="datetimeFigureOut">
              <a:rPr lang="cs-CZ" smtClean="0"/>
              <a:pPr/>
              <a:t>5. 10. 2014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3FF29D-9326-413F-956A-D97CA127DFC5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ýseč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8" name="Elipsa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1" name="Prstenec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2" name="Obdélník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5" name="Zástupný symbol pro nadpis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Zástupný symbol pro text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4" name="Zástupný symbol pro datum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3BF01479-DEF9-4F0C-B170-2A69F3B3479C}" type="datetimeFigureOut">
              <a:rPr lang="cs-CZ" smtClean="0"/>
              <a:pPr/>
              <a:t>5. 10. 2014</a:t>
            </a:fld>
            <a:endParaRPr lang="cs-CZ" dirty="0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cs-CZ" dirty="0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203FF29D-9326-413F-956A-D97CA127DFC5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15" name="Obdélník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74940607"/>
              </p:ext>
            </p:extLst>
          </p:nvPr>
        </p:nvGraphicFramePr>
        <p:xfrm>
          <a:off x="1835696" y="112849"/>
          <a:ext cx="5832648" cy="6746434"/>
        </p:xfrm>
        <a:graphic>
          <a:graphicData uri="http://schemas.openxmlformats.org/drawingml/2006/table">
            <a:tbl>
              <a:tblPr/>
              <a:tblGrid>
                <a:gridCol w="1689100"/>
                <a:gridCol w="4143548"/>
              </a:tblGrid>
              <a:tr h="959175"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>
                        <a:latin typeface="Arial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latin typeface="Arial"/>
                          <a:ea typeface="Calibri"/>
                          <a:cs typeface="Times New Roman"/>
                        </a:rPr>
                        <a:t>Základní škola Jablonec nad Nisou – </a:t>
                      </a:r>
                      <a:r>
                        <a:rPr lang="cs-CZ" sz="1100" dirty="0" err="1">
                          <a:latin typeface="Arial"/>
                          <a:ea typeface="Calibri"/>
                          <a:cs typeface="Times New Roman"/>
                        </a:rPr>
                        <a:t>Mšeno</a:t>
                      </a:r>
                      <a:r>
                        <a:rPr lang="cs-CZ" sz="1100" dirty="0">
                          <a:latin typeface="Arial"/>
                          <a:ea typeface="Calibri"/>
                          <a:cs typeface="Times New Roman"/>
                        </a:rPr>
                        <a:t>, Mozartova 24, příspěvková organizace</a:t>
                      </a: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="1" dirty="0" smtClean="0">
                          <a:solidFill>
                            <a:schemeClr val="tx1"/>
                          </a:solidFill>
                          <a:latin typeface="Arial"/>
                          <a:ea typeface="Calibri"/>
                          <a:cs typeface="Times New Roman"/>
                        </a:rPr>
                        <a:t>VY_32_INOVACE_ZE6-08</a:t>
                      </a:r>
                      <a:endParaRPr lang="cs-CZ" sz="1100" dirty="0">
                        <a:solidFill>
                          <a:schemeClr val="tx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6222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200" b="1">
                          <a:latin typeface="Arial"/>
                          <a:ea typeface="Calibri"/>
                          <a:cs typeface="Times New Roman"/>
                        </a:rPr>
                        <a:t>Číslo projektu:</a:t>
                      </a: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200">
                          <a:latin typeface="Arial"/>
                          <a:ea typeface="Calibri"/>
                          <a:cs typeface="Times New Roman"/>
                        </a:rPr>
                        <a:t>CZ.1.07/1.4.00/21.3603</a:t>
                      </a: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36222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200" b="1" dirty="0">
                          <a:latin typeface="Arial"/>
                          <a:ea typeface="Calibri"/>
                          <a:cs typeface="Times New Roman"/>
                        </a:rPr>
                        <a:t>Autor:</a:t>
                      </a: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200" dirty="0">
                          <a:latin typeface="Arial"/>
                          <a:ea typeface="Calibri"/>
                          <a:cs typeface="Times New Roman"/>
                        </a:rPr>
                        <a:t>Mgr. Jana Málková</a:t>
                      </a: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6222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200" b="1" dirty="0">
                          <a:latin typeface="Arial"/>
                          <a:ea typeface="Calibri"/>
                          <a:cs typeface="Times New Roman"/>
                        </a:rPr>
                        <a:t>Vytvořeno dne:</a:t>
                      </a: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200" dirty="0" smtClean="0">
                          <a:solidFill>
                            <a:schemeClr val="tx1"/>
                          </a:solidFill>
                          <a:latin typeface="Arial"/>
                          <a:ea typeface="Calibri"/>
                          <a:cs typeface="Times New Roman"/>
                        </a:rPr>
                        <a:t>21. 7. 2014</a:t>
                      </a:r>
                      <a:endParaRPr lang="cs-CZ" sz="1100" dirty="0">
                        <a:solidFill>
                          <a:schemeClr val="tx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6222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200" b="1" dirty="0">
                          <a:latin typeface="Arial"/>
                          <a:ea typeface="Calibri"/>
                          <a:cs typeface="Times New Roman"/>
                        </a:rPr>
                        <a:t>Vzdělávací oblast:</a:t>
                      </a: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200">
                          <a:latin typeface="Arial"/>
                          <a:ea typeface="Calibri"/>
                          <a:cs typeface="Times New Roman"/>
                        </a:rPr>
                        <a:t>Člověk a příroda</a:t>
                      </a: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6222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200" b="1">
                          <a:latin typeface="Arial"/>
                          <a:ea typeface="Calibri"/>
                          <a:cs typeface="Times New Roman"/>
                        </a:rPr>
                        <a:t>Vzdělávací obor:</a:t>
                      </a: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200">
                          <a:latin typeface="Arial"/>
                          <a:ea typeface="Calibri"/>
                          <a:cs typeface="Times New Roman"/>
                        </a:rPr>
                        <a:t>Zeměpis</a:t>
                      </a: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6222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200" b="1">
                          <a:latin typeface="Arial"/>
                          <a:ea typeface="Calibri"/>
                          <a:cs typeface="Times New Roman"/>
                        </a:rPr>
                        <a:t>Ročník:</a:t>
                      </a: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200" dirty="0">
                          <a:solidFill>
                            <a:schemeClr val="tx1"/>
                          </a:solidFill>
                          <a:latin typeface="Arial"/>
                          <a:ea typeface="Calibri"/>
                          <a:cs typeface="Times New Roman"/>
                        </a:rPr>
                        <a:t>6</a:t>
                      </a:r>
                      <a:r>
                        <a:rPr lang="cs-CZ" sz="1200" dirty="0" smtClean="0">
                          <a:solidFill>
                            <a:schemeClr val="tx1"/>
                          </a:solidFill>
                          <a:latin typeface="Arial"/>
                          <a:ea typeface="Calibri"/>
                          <a:cs typeface="Times New Roman"/>
                        </a:rPr>
                        <a:t>.</a:t>
                      </a:r>
                      <a:endParaRPr lang="cs-CZ" sz="1100" dirty="0">
                        <a:solidFill>
                          <a:schemeClr val="tx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6222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200" b="1">
                          <a:latin typeface="Arial"/>
                          <a:ea typeface="Calibri"/>
                          <a:cs typeface="Times New Roman"/>
                        </a:rPr>
                        <a:t>Tematický okruh:</a:t>
                      </a: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200" dirty="0" smtClean="0">
                          <a:solidFill>
                            <a:schemeClr val="tx1"/>
                          </a:solidFill>
                          <a:latin typeface="Arial"/>
                          <a:ea typeface="Calibri"/>
                          <a:cs typeface="Times New Roman"/>
                        </a:rPr>
                        <a:t>Krajinná sféra</a:t>
                      </a:r>
                      <a:endParaRPr lang="cs-CZ" sz="1100" dirty="0">
                        <a:solidFill>
                          <a:schemeClr val="tx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6222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200" b="1">
                          <a:latin typeface="Arial"/>
                          <a:ea typeface="Calibri"/>
                          <a:cs typeface="Times New Roman"/>
                        </a:rPr>
                        <a:t>Téma:</a:t>
                      </a: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200" dirty="0" smtClean="0">
                          <a:solidFill>
                            <a:schemeClr val="tx1"/>
                          </a:solidFill>
                          <a:latin typeface="Arial"/>
                          <a:ea typeface="Calibri"/>
                          <a:cs typeface="Times New Roman"/>
                        </a:rPr>
                        <a:t>Hydrosféra</a:t>
                      </a:r>
                      <a:endParaRPr lang="cs-CZ" sz="1100" dirty="0">
                        <a:solidFill>
                          <a:schemeClr val="tx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02127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200" b="1">
                          <a:latin typeface="Arial"/>
                          <a:ea typeface="Calibri"/>
                          <a:cs typeface="Times New Roman"/>
                        </a:rPr>
                        <a:t>Anotace:</a:t>
                      </a: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300" dirty="0" smtClean="0">
                          <a:solidFill>
                            <a:schemeClr val="tx1"/>
                          </a:solidFill>
                          <a:latin typeface="Calibri"/>
                          <a:ea typeface="Calibri"/>
                          <a:cs typeface="Times New Roman"/>
                        </a:rPr>
                        <a:t>Aktivitu</a:t>
                      </a:r>
                      <a:r>
                        <a:rPr lang="cs-CZ" sz="1300" baseline="0" dirty="0" smtClean="0">
                          <a:solidFill>
                            <a:schemeClr val="tx1"/>
                          </a:solidFill>
                          <a:latin typeface="Calibri"/>
                          <a:ea typeface="Calibri"/>
                          <a:cs typeface="Times New Roman"/>
                        </a:rPr>
                        <a:t> využijeme na začátku hodiny věnované tematickému celku Krajinná sféra-hydrosféra. Žáci se seznámí se základními geografickými pojmy a doplní je do křížovky. Aktivita slouží k motivaci, zopakování již známých pojmů a procvičení nových.</a:t>
                      </a:r>
                      <a:endParaRPr lang="cs-CZ" sz="1300" dirty="0">
                        <a:solidFill>
                          <a:schemeClr val="tx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2226"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200" dirty="0"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1388035"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200" dirty="0">
                        <a:latin typeface="Arial"/>
                        <a:ea typeface="Calibri"/>
                        <a:cs typeface="Times New Roman"/>
                      </a:endParaRPr>
                    </a:p>
                    <a:p>
                      <a:pPr indent="9017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 smtClean="0">
                        <a:latin typeface="Arial"/>
                        <a:ea typeface="Calibri"/>
                        <a:cs typeface="Times New Roman"/>
                      </a:endParaRPr>
                    </a:p>
                    <a:p>
                      <a:pPr indent="9017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 smtClean="0">
                        <a:latin typeface="Arial"/>
                        <a:ea typeface="Calibri"/>
                        <a:cs typeface="Times New Roman"/>
                      </a:endParaRPr>
                    </a:p>
                    <a:p>
                      <a:pPr indent="9017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 smtClean="0">
                        <a:latin typeface="Arial"/>
                        <a:ea typeface="Calibri"/>
                        <a:cs typeface="Times New Roman"/>
                      </a:endParaRPr>
                    </a:p>
                    <a:p>
                      <a:pPr indent="9017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latin typeface="Arial"/>
                          <a:ea typeface="Calibri"/>
                          <a:cs typeface="Times New Roman"/>
                        </a:rPr>
                        <a:t>Materiály </a:t>
                      </a:r>
                      <a:r>
                        <a:rPr lang="cs-CZ" sz="1100" dirty="0">
                          <a:latin typeface="Arial"/>
                          <a:ea typeface="Calibri"/>
                          <a:cs typeface="Times New Roman"/>
                        </a:rPr>
                        <a:t>jsou určeny pro bezplatné použití pro potřeby výuky a vzdělání na všech typech škol a školských zařízení. Jakékoliv další využití podléhá autorským zákonům. Není-li uvedeno jinak, je zdrojem tohoto materiálu autor.</a:t>
                      </a: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5" name="Obrázek 1" descr="logo eu.bmp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99792" y="5229200"/>
            <a:ext cx="4374160" cy="95473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432560" y="980728"/>
            <a:ext cx="3499480" cy="851354"/>
          </a:xfrm>
        </p:spPr>
        <p:txBody>
          <a:bodyPr>
            <a:noAutofit/>
          </a:bodyPr>
          <a:lstStyle/>
          <a:p>
            <a:r>
              <a:rPr lang="cs-CZ" sz="4000" dirty="0" smtClean="0">
                <a:effectLst/>
                <a:latin typeface="Arial" pitchFamily="34" charset="0"/>
                <a:cs typeface="Arial" pitchFamily="34" charset="0"/>
              </a:rPr>
              <a:t>Hydrosféra 1</a:t>
            </a:r>
            <a:endParaRPr lang="cs-CZ" sz="4000" dirty="0"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259632" y="1447800"/>
            <a:ext cx="7776864" cy="5005536"/>
          </a:xfrm>
        </p:spPr>
        <p:txBody>
          <a:bodyPr>
            <a:normAutofit/>
          </a:bodyPr>
          <a:lstStyle/>
          <a:p>
            <a:r>
              <a:rPr lang="cs-CZ" sz="2000" b="1" dirty="0" smtClean="0">
                <a:latin typeface="Arial" panose="020B0604020202020204" pitchFamily="34" charset="0"/>
                <a:cs typeface="Arial" pitchFamily="34" charset="0"/>
              </a:rPr>
              <a:t>Hydrosféra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 je veškerá voda na planetě Zemi. Voda má </a:t>
            </a:r>
            <a:r>
              <a:rPr lang="cs-CZ" sz="2000" b="1" dirty="0" smtClean="0">
                <a:latin typeface="Arial" pitchFamily="34" charset="0"/>
                <a:cs typeface="Arial" pitchFamily="34" charset="0"/>
              </a:rPr>
              <a:t>různé formy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: oceány a moře, ledovce, podpovrchová voda, voda na pevnině, voda v atmosféře. Putování vody v krajině = </a:t>
            </a:r>
            <a:r>
              <a:rPr lang="cs-CZ" sz="2000" b="1" dirty="0" smtClean="0">
                <a:latin typeface="Arial" pitchFamily="34" charset="0"/>
                <a:cs typeface="Arial" pitchFamily="34" charset="0"/>
              </a:rPr>
              <a:t>koloběh vody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. </a:t>
            </a:r>
            <a:r>
              <a:rPr lang="cs-CZ" sz="2000" b="1" dirty="0" smtClean="0">
                <a:latin typeface="Arial" pitchFamily="34" charset="0"/>
                <a:cs typeface="Arial" pitchFamily="34" charset="0"/>
              </a:rPr>
              <a:t>Světový oceán 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je tvořen 4 oceány – Tichý oceán, Atlantský oceán, Indický a Severní ledový. </a:t>
            </a:r>
            <a:r>
              <a:rPr lang="cs-CZ" sz="2000" b="1" dirty="0" smtClean="0">
                <a:latin typeface="Arial" pitchFamily="34" charset="0"/>
                <a:cs typeface="Arial" pitchFamily="34" charset="0"/>
              </a:rPr>
              <a:t>Moře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 jsou menší část oceánů. </a:t>
            </a:r>
          </a:p>
          <a:p>
            <a:r>
              <a:rPr lang="cs-CZ" sz="2000" b="1" dirty="0" smtClean="0">
                <a:latin typeface="Arial" pitchFamily="34" charset="0"/>
                <a:cs typeface="Arial" pitchFamily="34" charset="0"/>
              </a:rPr>
              <a:t>Průliv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 = zúžená část oceánů mezi pevninami. </a:t>
            </a:r>
            <a:r>
              <a:rPr lang="cs-CZ" sz="2000" b="1" dirty="0" smtClean="0">
                <a:latin typeface="Arial" pitchFamily="34" charset="0"/>
                <a:cs typeface="Arial" pitchFamily="34" charset="0"/>
              </a:rPr>
              <a:t>Průplav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 = uměle vybudována vodní cesta.  </a:t>
            </a:r>
            <a:r>
              <a:rPr lang="cs-CZ" sz="2000" b="1" dirty="0" smtClean="0">
                <a:latin typeface="Arial" pitchFamily="34" charset="0"/>
                <a:cs typeface="Arial" pitchFamily="34" charset="0"/>
              </a:rPr>
              <a:t>Vlny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 vznikají vlivem větru, který vane nad mořem. </a:t>
            </a:r>
            <a:r>
              <a:rPr lang="cs-CZ" sz="2000" b="1" dirty="0" smtClean="0">
                <a:latin typeface="Arial" pitchFamily="34" charset="0"/>
                <a:cs typeface="Arial" pitchFamily="34" charset="0"/>
              </a:rPr>
              <a:t>Tsunami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 jsou dlouhé a vysoké vlny, které vznikají při podmořských zemětřeseních. </a:t>
            </a:r>
          </a:p>
          <a:p>
            <a:r>
              <a:rPr lang="cs-CZ" sz="2000" b="1" dirty="0" smtClean="0">
                <a:latin typeface="Arial" pitchFamily="34" charset="0"/>
                <a:cs typeface="Arial" pitchFamily="34" charset="0"/>
              </a:rPr>
              <a:t>Pramen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 je na začátku řeky či potoka a je to vývěr podzemní vody. </a:t>
            </a:r>
            <a:r>
              <a:rPr lang="cs-CZ" sz="2000" b="1" dirty="0" smtClean="0">
                <a:latin typeface="Arial" pitchFamily="34" charset="0"/>
                <a:cs typeface="Arial" pitchFamily="34" charset="0"/>
              </a:rPr>
              <a:t>Přítoky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 jsou vodní toky, které ústí to dalších větších toků a tvoří na určitém území </a:t>
            </a:r>
            <a:r>
              <a:rPr lang="cs-CZ" sz="2000" b="1" dirty="0" smtClean="0">
                <a:latin typeface="Arial" pitchFamily="34" charset="0"/>
                <a:cs typeface="Arial" pitchFamily="34" charset="0"/>
              </a:rPr>
              <a:t>říční síť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. </a:t>
            </a:r>
            <a:r>
              <a:rPr lang="cs-CZ" sz="2000" b="1" dirty="0" smtClean="0">
                <a:latin typeface="Arial" pitchFamily="34" charset="0"/>
                <a:cs typeface="Arial" pitchFamily="34" charset="0"/>
              </a:rPr>
              <a:t>Povodí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 je území, ze kterého řeka odvádí všechnu vodu. </a:t>
            </a:r>
            <a:r>
              <a:rPr lang="cs-CZ" sz="2000" b="1" dirty="0" smtClean="0">
                <a:latin typeface="Arial" pitchFamily="34" charset="0"/>
                <a:cs typeface="Arial" pitchFamily="34" charset="0"/>
              </a:rPr>
              <a:t>Úmoří 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je území, ze kterého povrchová voda odtéká do jednoho moře nebo oceánu.</a:t>
            </a:r>
            <a:endParaRPr lang="cs-CZ" sz="2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Nadpis 1"/>
          <p:cNvSpPr txBox="1">
            <a:spLocks/>
          </p:cNvSpPr>
          <p:nvPr/>
        </p:nvSpPr>
        <p:spPr>
          <a:xfrm>
            <a:off x="1475656" y="332656"/>
            <a:ext cx="3312368" cy="851354"/>
          </a:xfrm>
          <a:prstGeom prst="rect">
            <a:avLst/>
          </a:prstGeom>
        </p:spPr>
        <p:txBody>
          <a:bodyPr anchor="ctr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4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2">
                    <a:satMod val="130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+mj-ea"/>
                <a:cs typeface="Arial" pitchFamily="34" charset="0"/>
              </a:rPr>
              <a:t>Hydrosféra 1 </a:t>
            </a:r>
            <a:endParaRPr kumimoji="0" lang="cs-CZ" sz="4000" b="0" i="0" u="none" strike="noStrike" kern="1200" cap="none" spc="0" normalizeH="0" baseline="0" noProof="0" dirty="0">
              <a:ln>
                <a:noFill/>
              </a:ln>
              <a:solidFill>
                <a:schemeClr val="tx2">
                  <a:satMod val="130000"/>
                </a:schemeClr>
              </a:solidFill>
              <a:effectLst/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1"/>
          <p:cNvSpPr txBox="1">
            <a:spLocks/>
          </p:cNvSpPr>
          <p:nvPr/>
        </p:nvSpPr>
        <p:spPr>
          <a:xfrm>
            <a:off x="1115616" y="0"/>
            <a:ext cx="3312368" cy="851354"/>
          </a:xfrm>
          <a:prstGeom prst="rect">
            <a:avLst/>
          </a:prstGeom>
        </p:spPr>
        <p:txBody>
          <a:bodyPr anchor="ctr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4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2">
                    <a:satMod val="130000"/>
                  </a:schemeClr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Hydrosféra 1 </a:t>
            </a:r>
            <a:endParaRPr kumimoji="0" lang="cs-CZ" sz="4000" b="0" i="0" u="none" strike="noStrike" kern="1200" cap="none" spc="0" normalizeH="0" baseline="0" noProof="0" dirty="0">
              <a:ln>
                <a:noFill/>
              </a:ln>
              <a:solidFill>
                <a:schemeClr val="tx2">
                  <a:satMod val="130000"/>
                </a:schemeClr>
              </a:solidFill>
              <a:effectLst/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</p:txBody>
      </p:sp>
      <p:graphicFrame>
        <p:nvGraphicFramePr>
          <p:cNvPr id="6" name="Tabulka 5"/>
          <p:cNvGraphicFramePr>
            <a:graphicFrameLocks noGrp="1"/>
          </p:cNvGraphicFramePr>
          <p:nvPr/>
        </p:nvGraphicFramePr>
        <p:xfrm>
          <a:off x="2843808" y="1340768"/>
          <a:ext cx="6096000" cy="2773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09600"/>
                <a:gridCol w="609600"/>
                <a:gridCol w="609600"/>
                <a:gridCol w="609600"/>
                <a:gridCol w="609600"/>
                <a:gridCol w="609600"/>
                <a:gridCol w="609600"/>
                <a:gridCol w="609600"/>
                <a:gridCol w="609600"/>
                <a:gridCol w="609600"/>
              </a:tblGrid>
              <a:tr h="37084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1. </a:t>
                      </a:r>
                      <a:endParaRPr lang="cs-CZ" sz="2000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000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000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000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000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000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000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000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000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endParaRPr lang="cs-CZ" sz="2000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000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000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000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000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000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000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000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000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000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endParaRPr lang="cs-CZ" sz="2000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000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000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000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3.</a:t>
                      </a:r>
                      <a:endParaRPr lang="cs-CZ" sz="2000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000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000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000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000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000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endParaRPr lang="cs-CZ" sz="2000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000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4.</a:t>
                      </a:r>
                      <a:endParaRPr lang="cs-CZ" sz="2000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000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000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000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000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000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000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000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endParaRPr lang="cs-CZ" sz="2000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000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5.</a:t>
                      </a:r>
                      <a:endParaRPr lang="cs-CZ" sz="2000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000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000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000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000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000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000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000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</a:tr>
              <a:tr h="395064">
                <a:tc>
                  <a:txBody>
                    <a:bodyPr/>
                    <a:lstStyle/>
                    <a:p>
                      <a:pPr algn="ctr"/>
                      <a:endParaRPr lang="cs-CZ" sz="2000" b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000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000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000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6.</a:t>
                      </a:r>
                      <a:endParaRPr lang="cs-CZ" sz="2000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000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000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000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000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000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2000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7.</a:t>
                      </a:r>
                      <a:endParaRPr lang="cs-CZ" sz="2000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000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000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000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000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000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000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000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000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000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9" name="TextovéPole 8"/>
          <p:cNvSpPr txBox="1"/>
          <p:nvPr/>
        </p:nvSpPr>
        <p:spPr>
          <a:xfrm>
            <a:off x="2339752" y="1772816"/>
            <a:ext cx="50405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000" dirty="0" smtClean="0">
                <a:latin typeface="Arial" pitchFamily="34" charset="0"/>
                <a:cs typeface="Arial" pitchFamily="34" charset="0"/>
              </a:rPr>
              <a:t>2.</a:t>
            </a:r>
            <a:endParaRPr lang="cs-CZ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1043608" y="4365104"/>
            <a:ext cx="8100392" cy="2308324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dirty="0" smtClean="0">
                <a:latin typeface="Arial" pitchFamily="34" charset="0"/>
                <a:cs typeface="Arial" pitchFamily="34" charset="0"/>
              </a:rPr>
              <a:t>1. Jak se nazývají vodní toky, které ústí do dalších větších toků?</a:t>
            </a: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2. Jak se nazývá vodní obal Země?</a:t>
            </a: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3. Jak se nazývá území, ze kterého povrchová voda odtéká do  jednoho moře nebo oceánu?</a:t>
            </a: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4. Co vzniká vlivem větru, který vane nad mořem?</a:t>
            </a: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5. Jak se nazývá vývěr podzemní vody?</a:t>
            </a: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6. Jak se nazývá menší část oceánů?</a:t>
            </a: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7. Jak se nazývá zúžená část mezi pevninami?</a:t>
            </a:r>
          </a:p>
        </p:txBody>
      </p:sp>
      <p:sp>
        <p:nvSpPr>
          <p:cNvPr id="13" name="Obdélník 12"/>
          <p:cNvSpPr/>
          <p:nvPr/>
        </p:nvSpPr>
        <p:spPr>
          <a:xfrm>
            <a:off x="1136802" y="805218"/>
            <a:ext cx="5049203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000" u="sng" dirty="0" smtClean="0">
                <a:latin typeface="Arial" pitchFamily="34" charset="0"/>
                <a:cs typeface="Arial" pitchFamily="34" charset="0"/>
              </a:rPr>
              <a:t>Odpověz na otázky a doplň do křížovky: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1"/>
          <p:cNvSpPr txBox="1">
            <a:spLocks/>
          </p:cNvSpPr>
          <p:nvPr/>
        </p:nvSpPr>
        <p:spPr>
          <a:xfrm>
            <a:off x="1043608" y="0"/>
            <a:ext cx="3312368" cy="851354"/>
          </a:xfrm>
          <a:prstGeom prst="rect">
            <a:avLst/>
          </a:prstGeom>
        </p:spPr>
        <p:txBody>
          <a:bodyPr anchor="ctr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4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2">
                    <a:satMod val="130000"/>
                  </a:schemeClr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Hydrosféra 1 </a:t>
            </a:r>
            <a:endParaRPr kumimoji="0" lang="cs-CZ" sz="4000" b="0" i="0" u="none" strike="noStrike" kern="1200" cap="none" spc="0" normalizeH="0" baseline="0" noProof="0" dirty="0">
              <a:ln>
                <a:noFill/>
              </a:ln>
              <a:solidFill>
                <a:schemeClr val="tx2">
                  <a:satMod val="130000"/>
                </a:schemeClr>
              </a:solidFill>
              <a:effectLst/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</p:txBody>
      </p:sp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8911827"/>
              </p:ext>
            </p:extLst>
          </p:nvPr>
        </p:nvGraphicFramePr>
        <p:xfrm>
          <a:off x="2843808" y="1340768"/>
          <a:ext cx="6096000" cy="2773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09600"/>
                <a:gridCol w="609600"/>
                <a:gridCol w="609600"/>
                <a:gridCol w="609600"/>
                <a:gridCol w="609600"/>
                <a:gridCol w="609600"/>
                <a:gridCol w="609600"/>
                <a:gridCol w="609600"/>
                <a:gridCol w="609600"/>
                <a:gridCol w="609600"/>
              </a:tblGrid>
              <a:tr h="37084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1. </a:t>
                      </a:r>
                      <a:endParaRPr lang="cs-CZ" sz="2000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P</a:t>
                      </a:r>
                      <a:endParaRPr lang="cs-CZ" sz="2000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Ř</a:t>
                      </a:r>
                      <a:endParaRPr lang="cs-CZ" sz="2000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Í</a:t>
                      </a:r>
                      <a:endParaRPr lang="cs-CZ" sz="2000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T</a:t>
                      </a:r>
                      <a:endParaRPr lang="cs-CZ" sz="2000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O</a:t>
                      </a:r>
                      <a:endParaRPr lang="cs-CZ" sz="2000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K</a:t>
                      </a:r>
                      <a:endParaRPr lang="cs-CZ" sz="2000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Y</a:t>
                      </a:r>
                      <a:endParaRPr lang="cs-CZ" sz="2000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000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2000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H</a:t>
                      </a:r>
                      <a:endParaRPr lang="cs-CZ" sz="2000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Y</a:t>
                      </a:r>
                      <a:endParaRPr lang="cs-CZ" sz="2000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D</a:t>
                      </a:r>
                      <a:endParaRPr lang="cs-CZ" sz="2000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R</a:t>
                      </a:r>
                      <a:endParaRPr lang="cs-CZ" sz="2000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O</a:t>
                      </a:r>
                      <a:endParaRPr lang="cs-CZ" sz="2000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S</a:t>
                      </a:r>
                      <a:endParaRPr lang="cs-CZ" sz="2000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F</a:t>
                      </a:r>
                      <a:endParaRPr lang="cs-CZ" sz="2000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É</a:t>
                      </a:r>
                      <a:endParaRPr lang="cs-CZ" sz="2000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R</a:t>
                      </a:r>
                      <a:endParaRPr lang="cs-CZ" sz="2000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A</a:t>
                      </a:r>
                      <a:endParaRPr lang="cs-CZ" sz="2000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endParaRPr lang="cs-CZ" sz="2000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000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000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000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3.</a:t>
                      </a:r>
                      <a:endParaRPr lang="cs-CZ" sz="2000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U</a:t>
                      </a:r>
                      <a:endParaRPr lang="cs-CZ" sz="2000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M</a:t>
                      </a:r>
                      <a:endParaRPr lang="cs-CZ" sz="2000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O</a:t>
                      </a:r>
                      <a:endParaRPr lang="cs-CZ" sz="2000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Ř</a:t>
                      </a:r>
                      <a:endParaRPr lang="cs-CZ" sz="2000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Í</a:t>
                      </a:r>
                      <a:endParaRPr lang="cs-CZ" sz="2000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endParaRPr lang="cs-CZ" sz="2000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000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4.</a:t>
                      </a:r>
                      <a:endParaRPr lang="cs-CZ" sz="2000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V</a:t>
                      </a:r>
                      <a:endParaRPr lang="cs-CZ" sz="2000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L</a:t>
                      </a:r>
                      <a:endParaRPr lang="cs-CZ" sz="2000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N</a:t>
                      </a:r>
                      <a:endParaRPr lang="cs-CZ" sz="2000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Y</a:t>
                      </a:r>
                      <a:endParaRPr lang="cs-CZ" sz="2000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000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000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000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endParaRPr lang="cs-CZ" sz="2000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000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5.</a:t>
                      </a:r>
                      <a:endParaRPr lang="cs-CZ" sz="2000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P</a:t>
                      </a:r>
                      <a:endParaRPr lang="cs-CZ" sz="2000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R</a:t>
                      </a:r>
                      <a:endParaRPr lang="cs-CZ" sz="2000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A</a:t>
                      </a:r>
                      <a:endParaRPr lang="cs-CZ" sz="2000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M</a:t>
                      </a:r>
                      <a:endParaRPr lang="cs-CZ" sz="2000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E</a:t>
                      </a:r>
                      <a:endParaRPr lang="cs-CZ" sz="2000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N</a:t>
                      </a:r>
                      <a:endParaRPr lang="cs-CZ" sz="2000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000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</a:tr>
              <a:tr h="395064">
                <a:tc>
                  <a:txBody>
                    <a:bodyPr/>
                    <a:lstStyle/>
                    <a:p>
                      <a:pPr algn="ctr"/>
                      <a:endParaRPr lang="cs-CZ" sz="2000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000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000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000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6.</a:t>
                      </a:r>
                      <a:endParaRPr lang="cs-CZ" sz="2000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M</a:t>
                      </a:r>
                      <a:endParaRPr lang="cs-CZ" sz="2000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O</a:t>
                      </a:r>
                      <a:endParaRPr lang="cs-CZ" sz="2000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Ř</a:t>
                      </a:r>
                      <a:endParaRPr lang="cs-CZ" sz="2000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E</a:t>
                      </a:r>
                      <a:endParaRPr lang="cs-CZ" sz="2000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000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2000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7.</a:t>
                      </a:r>
                      <a:endParaRPr lang="cs-CZ" sz="2000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P</a:t>
                      </a:r>
                      <a:endParaRPr lang="cs-CZ" sz="2000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R</a:t>
                      </a:r>
                      <a:endParaRPr lang="cs-CZ" sz="2000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Ů</a:t>
                      </a:r>
                      <a:endParaRPr lang="cs-CZ" sz="2000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L</a:t>
                      </a:r>
                      <a:endParaRPr lang="cs-CZ" sz="2000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I</a:t>
                      </a:r>
                      <a:endParaRPr lang="cs-CZ" sz="2000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V</a:t>
                      </a:r>
                      <a:endParaRPr lang="cs-CZ" sz="2000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000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000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000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6" name="TextovéPole 5"/>
          <p:cNvSpPr txBox="1"/>
          <p:nvPr/>
        </p:nvSpPr>
        <p:spPr>
          <a:xfrm>
            <a:off x="2339752" y="1772816"/>
            <a:ext cx="50405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000" dirty="0" smtClean="0">
                <a:latin typeface="Arial" panose="020B0604020202020204" pitchFamily="34" charset="0"/>
                <a:cs typeface="Arial" pitchFamily="34" charset="0"/>
              </a:rPr>
              <a:t>2.</a:t>
            </a:r>
            <a:endParaRPr lang="cs-CZ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1043608" y="4365104"/>
            <a:ext cx="8100392" cy="2308324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dirty="0" smtClean="0">
                <a:latin typeface="Arial" pitchFamily="34" charset="0"/>
                <a:cs typeface="Arial" pitchFamily="34" charset="0"/>
              </a:rPr>
              <a:t>1. Jak se nazývají vodní toky, které ústí do dalších větších toků?</a:t>
            </a: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2. Jak se nazývá vodní obal Země?</a:t>
            </a: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3. Jak se nazývá území, ze kterého povrchová voda odtéká do  jednoho moře nebo oceánu?</a:t>
            </a: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4. Co vzniká vlivem větru, který vane nad mořem?</a:t>
            </a: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5. Jak se nazývá vývěr podzemní vody?</a:t>
            </a: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6. Jak se nazývá menší část oceánů?</a:t>
            </a: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7. Jak se nazývá zúžená část mezi pevninami?</a:t>
            </a:r>
          </a:p>
        </p:txBody>
      </p:sp>
      <p:sp>
        <p:nvSpPr>
          <p:cNvPr id="8" name="Obdélník 7"/>
          <p:cNvSpPr/>
          <p:nvPr/>
        </p:nvSpPr>
        <p:spPr>
          <a:xfrm>
            <a:off x="1043608" y="764704"/>
            <a:ext cx="1922321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000" u="sng" dirty="0" smtClean="0">
                <a:latin typeface="Arial" panose="020B0604020202020204" pitchFamily="34" charset="0"/>
                <a:cs typeface="Arial" pitchFamily="34" charset="0"/>
              </a:rPr>
              <a:t>Správné řešení</a:t>
            </a:r>
            <a:endParaRPr lang="cs-CZ" sz="2000" u="sng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lunovrat">
  <a:themeElements>
    <a:clrScheme name="Slunovrat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Slunovrat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Slunovrat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96</TotalTime>
  <Words>540</Words>
  <Application>Microsoft Office PowerPoint</Application>
  <PresentationFormat>Předvádění na obrazovce (4:3)</PresentationFormat>
  <Paragraphs>105</Paragraphs>
  <Slides>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5</vt:i4>
      </vt:variant>
    </vt:vector>
  </HeadingPairs>
  <TitlesOfParts>
    <vt:vector size="6" baseType="lpstr">
      <vt:lpstr>Slunovrat</vt:lpstr>
      <vt:lpstr>Prezentace aplikace PowerPoint</vt:lpstr>
      <vt:lpstr>Hydrosféra 1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Jana Málková</dc:creator>
  <cp:lastModifiedBy>Jana Málková</cp:lastModifiedBy>
  <cp:revision>48</cp:revision>
  <dcterms:created xsi:type="dcterms:W3CDTF">2014-07-19T07:24:39Z</dcterms:created>
  <dcterms:modified xsi:type="dcterms:W3CDTF">2014-10-05T16:08:23Z</dcterms:modified>
</cp:coreProperties>
</file>