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7"/>
  </p:notes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9" r:id="rId11"/>
    <p:sldId id="264" r:id="rId12"/>
    <p:sldId id="265" r:id="rId13"/>
    <p:sldId id="268" r:id="rId14"/>
    <p:sldId id="266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rPr>
            <a:t>Opakování základních pojmů z elektřiny, pojmy napětí, proud, odpor.</a:t>
          </a:r>
          <a:endParaRPr lang="cs-CZ" sz="1600" dirty="0">
            <a:solidFill>
              <a:schemeClr val="tx1"/>
            </a:solidFill>
            <a:latin typeface="Times New Roman" pitchFamily="18" charset="0"/>
            <a:cs typeface="Times New Roman" pitchFamily="18" charset="0"/>
          </a:endParaRPr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použít jako test, opakování je možné využít pro  8. ročník při fyzice. 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dirty="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E5C2E46-AE82-4FC9-BCF9-2C7AD505AB5D}" type="presOf" srcId="{51801BC8-D6DC-4669-A849-3FE3157A21FE}" destId="{F2F6B223-CEF1-4552-AA17-F64BAF562805}" srcOrd="0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132482F2-A7BC-48A0-B1FD-1570A54C72F6}" type="presOf" srcId="{21CD1CFD-9C1D-4CCD-9C1F-96D7FEC97AFE}" destId="{E849BD94-F756-4A2B-878A-8B8D1301ACCA}" srcOrd="0" destOrd="0" presId="urn:microsoft.com/office/officeart/2005/8/layout/list1"/>
    <dgm:cxn modelId="{53870E98-D32D-4ABC-8E5A-3C1DFD4B043A}" type="presOf" srcId="{3895EC79-AA20-455E-9F69-DE3BD08E691E}" destId="{EB0ECFC4-C995-40AD-A8E9-595ABAA26A22}" srcOrd="0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5E1C5A57-FF6D-4C48-AAC0-428762C86C65}" type="presOf" srcId="{30796B16-12F9-40D6-9015-EB89BB5F506A}" destId="{CBC03896-5359-44E0-8915-FCD9B030F579}" srcOrd="0" destOrd="0" presId="urn:microsoft.com/office/officeart/2005/8/layout/list1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8406C92F-F44E-4120-BE20-E9C821AFA91F}" type="presOf" srcId="{3895EC79-AA20-455E-9F69-DE3BD08E691E}" destId="{867F9FBB-DA2B-45E8-A45C-7C53C4121152}" srcOrd="1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304039C2-B09D-466C-8511-FA4CB25FAFF6}" type="presOf" srcId="{C23FB3AD-ADCB-439B-91E3-CCAC5D95039A}" destId="{D8A736F1-6882-4EE8-B8CF-94E99995BBC4}" srcOrd="0" destOrd="0" presId="urn:microsoft.com/office/officeart/2005/8/layout/list1"/>
    <dgm:cxn modelId="{17E3D3CB-A7C2-4D40-9B95-C4CD6FAE7D48}" type="presOf" srcId="{21CD1CFD-9C1D-4CCD-9C1F-96D7FEC97AFE}" destId="{B303A152-D5F1-4A18-813F-E2E35B67E925}" srcOrd="1" destOrd="0" presId="urn:microsoft.com/office/officeart/2005/8/layout/list1"/>
    <dgm:cxn modelId="{73F65E1A-63E9-4026-B355-1A3A0B3B73E4}" type="presOf" srcId="{5D5106FA-2091-4491-8130-81C8257822BF}" destId="{7434E60B-9D92-4C96-BC05-49E506135518}" srcOrd="0" destOrd="0" presId="urn:microsoft.com/office/officeart/2005/8/layout/list1"/>
    <dgm:cxn modelId="{384430B0-221C-40AC-8EB6-32E2E9FFEC13}" type="presOf" srcId="{C23FB3AD-ADCB-439B-91E3-CCAC5D95039A}" destId="{0DE7C07F-6E89-49E7-849E-19E901F4E55C}" srcOrd="1" destOrd="0" presId="urn:microsoft.com/office/officeart/2005/8/layout/list1"/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67DADA53-8AEC-41F9-BF86-6B8C81250B76}" type="presOf" srcId="{FCA51B5C-9664-4F83-804A-4F17952C1B77}" destId="{357F34FD-9159-4421-ADFD-8E14EBA959DF}" srcOrd="0" destOrd="0" presId="urn:microsoft.com/office/officeart/2005/8/layout/list1"/>
    <dgm:cxn modelId="{F0712E9A-B982-428F-8146-CD5231DA40A0}" type="presParOf" srcId="{357F34FD-9159-4421-ADFD-8E14EBA959DF}" destId="{786576EC-D75C-4DB0-B314-C85D4862E4CA}" srcOrd="0" destOrd="0" presId="urn:microsoft.com/office/officeart/2005/8/layout/list1"/>
    <dgm:cxn modelId="{696D837A-9471-4D7D-9332-1135B4853B92}" type="presParOf" srcId="{786576EC-D75C-4DB0-B314-C85D4862E4CA}" destId="{EB0ECFC4-C995-40AD-A8E9-595ABAA26A22}" srcOrd="0" destOrd="0" presId="urn:microsoft.com/office/officeart/2005/8/layout/list1"/>
    <dgm:cxn modelId="{6893E563-F3E1-4BB0-B60F-73567F91571D}" type="presParOf" srcId="{786576EC-D75C-4DB0-B314-C85D4862E4CA}" destId="{867F9FBB-DA2B-45E8-A45C-7C53C4121152}" srcOrd="1" destOrd="0" presId="urn:microsoft.com/office/officeart/2005/8/layout/list1"/>
    <dgm:cxn modelId="{1B0940DE-7EEE-4ADC-9C00-C352BC1A9974}" type="presParOf" srcId="{357F34FD-9159-4421-ADFD-8E14EBA959DF}" destId="{53BD7F68-B256-41A2-AF8D-7FF61038E16B}" srcOrd="1" destOrd="0" presId="urn:microsoft.com/office/officeart/2005/8/layout/list1"/>
    <dgm:cxn modelId="{F2EE4ADD-3440-494B-A961-41C4245E3F59}" type="presParOf" srcId="{357F34FD-9159-4421-ADFD-8E14EBA959DF}" destId="{CBC03896-5359-44E0-8915-FCD9B030F579}" srcOrd="2" destOrd="0" presId="urn:microsoft.com/office/officeart/2005/8/layout/list1"/>
    <dgm:cxn modelId="{8A67EF14-E2FB-4C05-8704-EB2DA1AB2877}" type="presParOf" srcId="{357F34FD-9159-4421-ADFD-8E14EBA959DF}" destId="{D23B6F7A-3280-4B61-8C5A-157F38DB805D}" srcOrd="3" destOrd="0" presId="urn:microsoft.com/office/officeart/2005/8/layout/list1"/>
    <dgm:cxn modelId="{1F283C62-06A6-4D89-B4FE-9769A06DC4F2}" type="presParOf" srcId="{357F34FD-9159-4421-ADFD-8E14EBA959DF}" destId="{24B7CFB4-FF55-4562-A794-0EB5393671C4}" srcOrd="4" destOrd="0" presId="urn:microsoft.com/office/officeart/2005/8/layout/list1"/>
    <dgm:cxn modelId="{0F0D6FFD-40CF-44A4-8A25-1CAB957EE78A}" type="presParOf" srcId="{24B7CFB4-FF55-4562-A794-0EB5393671C4}" destId="{D8A736F1-6882-4EE8-B8CF-94E99995BBC4}" srcOrd="0" destOrd="0" presId="urn:microsoft.com/office/officeart/2005/8/layout/list1"/>
    <dgm:cxn modelId="{5942FB1D-6355-4052-87D8-CB94E565A459}" type="presParOf" srcId="{24B7CFB4-FF55-4562-A794-0EB5393671C4}" destId="{0DE7C07F-6E89-49E7-849E-19E901F4E55C}" srcOrd="1" destOrd="0" presId="urn:microsoft.com/office/officeart/2005/8/layout/list1"/>
    <dgm:cxn modelId="{75146845-E2E7-427E-9CFF-E9A2288299CB}" type="presParOf" srcId="{357F34FD-9159-4421-ADFD-8E14EBA959DF}" destId="{BA0DF4E2-C357-494D-8797-8B5E841504F2}" srcOrd="5" destOrd="0" presId="urn:microsoft.com/office/officeart/2005/8/layout/list1"/>
    <dgm:cxn modelId="{747CE6E0-003F-4FD4-8D68-9E5C31CB4C2C}" type="presParOf" srcId="{357F34FD-9159-4421-ADFD-8E14EBA959DF}" destId="{7434E60B-9D92-4C96-BC05-49E506135518}" srcOrd="6" destOrd="0" presId="urn:microsoft.com/office/officeart/2005/8/layout/list1"/>
    <dgm:cxn modelId="{C335CB72-F019-46E8-AB26-B5114077E536}" type="presParOf" srcId="{357F34FD-9159-4421-ADFD-8E14EBA959DF}" destId="{9B5427D5-06B1-41D5-84C6-F7C7B8DCA45D}" srcOrd="7" destOrd="0" presId="urn:microsoft.com/office/officeart/2005/8/layout/list1"/>
    <dgm:cxn modelId="{41655ABC-FEB3-4BAC-8411-E2B8E463351E}" type="presParOf" srcId="{357F34FD-9159-4421-ADFD-8E14EBA959DF}" destId="{350B5CD4-14C5-4C8F-AD3E-3204822691E7}" srcOrd="8" destOrd="0" presId="urn:microsoft.com/office/officeart/2005/8/layout/list1"/>
    <dgm:cxn modelId="{39B41679-A99B-47FD-8709-07453C5445EE}" type="presParOf" srcId="{350B5CD4-14C5-4C8F-AD3E-3204822691E7}" destId="{E849BD94-F756-4A2B-878A-8B8D1301ACCA}" srcOrd="0" destOrd="0" presId="urn:microsoft.com/office/officeart/2005/8/layout/list1"/>
    <dgm:cxn modelId="{863CECFB-D899-4193-AE52-314EE5CC3AB8}" type="presParOf" srcId="{350B5CD4-14C5-4C8F-AD3E-3204822691E7}" destId="{B303A152-D5F1-4A18-813F-E2E35B67E925}" srcOrd="1" destOrd="0" presId="urn:microsoft.com/office/officeart/2005/8/layout/list1"/>
    <dgm:cxn modelId="{81292202-020F-4578-A2B3-13C0BB9815AC}" type="presParOf" srcId="{357F34FD-9159-4421-ADFD-8E14EBA959DF}" destId="{5FDAF200-F332-4E4A-80AF-DCEE715F35A5}" srcOrd="9" destOrd="0" presId="urn:microsoft.com/office/officeart/2005/8/layout/list1"/>
    <dgm:cxn modelId="{A36821FD-04C1-47C4-836D-75D57349B941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5C102E-7B83-4BAB-8CAB-F2B999DD3527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17A381-9815-45E9-B291-5EE0956DED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37205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17A381-9815-45E9-B291-5EE0956DED8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51A756D-38EC-409C-8576-FDC3200F779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894D3B3-7D45-461C-BDBA-D606885B14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51A756D-38EC-409C-8576-FDC3200F779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894D3B3-7D45-461C-BDBA-D606885B14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51A756D-38EC-409C-8576-FDC3200F779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894D3B3-7D45-461C-BDBA-D606885B14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A756D-38EC-409C-8576-FDC3200F779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4D3B3-7D45-461C-BDBA-D606885B14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A756D-38EC-409C-8576-FDC3200F779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4D3B3-7D45-461C-BDBA-D606885B14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51A756D-38EC-409C-8576-FDC3200F779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894D3B3-7D45-461C-BDBA-D606885B14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A756D-38EC-409C-8576-FDC3200F779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4D3B3-7D45-461C-BDBA-D606885B14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51A756D-38EC-409C-8576-FDC3200F779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894D3B3-7D45-461C-BDBA-D606885B14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51A756D-38EC-409C-8576-FDC3200F779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894D3B3-7D45-461C-BDBA-D606885B14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A756D-38EC-409C-8576-FDC3200F779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4D3B3-7D45-461C-BDBA-D606885B14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1A756D-38EC-409C-8576-FDC3200F779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94D3B3-7D45-461C-BDBA-D606885B14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51A756D-38EC-409C-8576-FDC3200F7792}" type="datetimeFigureOut">
              <a:rPr lang="cs-CZ" smtClean="0"/>
              <a:pPr/>
              <a:t>13.4.2012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894D3B3-7D45-461C-BDBA-D606885B14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5180833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28.2.2012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VY_52_INOVACE_36_FYZIKA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fyziky- Elektřina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MB90029611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4365104"/>
            <a:ext cx="1828800" cy="18288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4" name="Obrázek 3" descr="MB90019841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1560" y="2348880"/>
            <a:ext cx="1828800" cy="18288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7" name="Obrázek 6" descr="MB900390178.JPG"/>
          <p:cNvPicPr>
            <a:picLocks noChangeAspect="1"/>
          </p:cNvPicPr>
          <p:nvPr/>
        </p:nvPicPr>
        <p:blipFill>
          <a:blip r:embed="rId4" cstate="print"/>
          <a:srcRect l="15750" t="3937" r="17314"/>
          <a:stretch>
            <a:fillRect/>
          </a:stretch>
        </p:blipFill>
        <p:spPr>
          <a:xfrm>
            <a:off x="5220072" y="977423"/>
            <a:ext cx="3564750" cy="511587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Opakování elektřina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Opakování tématu proud, napětí, elektrické obvody a jejich zapojení, odpor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MB90038416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27584" y="260648"/>
            <a:ext cx="1828800" cy="18288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Obrázek 83" descr="MB900403102.JPG"/>
          <p:cNvPicPr>
            <a:picLocks noChangeAspect="1"/>
          </p:cNvPicPr>
          <p:nvPr/>
        </p:nvPicPr>
        <p:blipFill>
          <a:blip r:embed="rId2" cstate="print"/>
          <a:srcRect l="15750" t="3937" r="17314"/>
          <a:stretch>
            <a:fillRect/>
          </a:stretch>
        </p:blipFill>
        <p:spPr>
          <a:xfrm>
            <a:off x="4211960" y="620688"/>
            <a:ext cx="4176464" cy="599376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ke značce název: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268760"/>
            <a:ext cx="7467600" cy="4873752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6012160" y="2996952"/>
            <a:ext cx="151216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rezistor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6084168" y="3861048"/>
            <a:ext cx="151216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spínač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5364088" y="4797152"/>
            <a:ext cx="324036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zdroj elektrického napětí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5580112" y="1988840"/>
            <a:ext cx="2664296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lektrický článek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156176" y="5733256"/>
            <a:ext cx="151216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žárovka</a:t>
            </a:r>
          </a:p>
        </p:txBody>
      </p:sp>
      <p:sp>
        <p:nvSpPr>
          <p:cNvPr id="13" name="Zaoblený obdélník 12"/>
          <p:cNvSpPr/>
          <p:nvPr/>
        </p:nvSpPr>
        <p:spPr>
          <a:xfrm>
            <a:off x="4427984" y="5805264"/>
            <a:ext cx="1512168" cy="43204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zvonek</a:t>
            </a:r>
          </a:p>
        </p:txBody>
      </p:sp>
      <p:cxnSp>
        <p:nvCxnSpPr>
          <p:cNvPr id="17444" name="AutoShape 36"/>
          <p:cNvCxnSpPr>
            <a:cxnSpLocks noChangeShapeType="1"/>
          </p:cNvCxnSpPr>
          <p:nvPr/>
        </p:nvCxnSpPr>
        <p:spPr bwMode="auto">
          <a:xfrm>
            <a:off x="1259632" y="1496591"/>
            <a:ext cx="0" cy="60960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7445" name="AutoShape 37"/>
          <p:cNvCxnSpPr>
            <a:cxnSpLocks noChangeShapeType="1"/>
          </p:cNvCxnSpPr>
          <p:nvPr/>
        </p:nvCxnSpPr>
        <p:spPr bwMode="auto">
          <a:xfrm>
            <a:off x="1259632" y="1772816"/>
            <a:ext cx="1057275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7446" name="AutoShape 38"/>
          <p:cNvCxnSpPr>
            <a:cxnSpLocks noChangeShapeType="1"/>
          </p:cNvCxnSpPr>
          <p:nvPr/>
        </p:nvCxnSpPr>
        <p:spPr bwMode="auto">
          <a:xfrm>
            <a:off x="1107232" y="1658516"/>
            <a:ext cx="0" cy="314325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7447" name="AutoShape 39"/>
          <p:cNvCxnSpPr>
            <a:cxnSpLocks noChangeShapeType="1"/>
          </p:cNvCxnSpPr>
          <p:nvPr/>
        </p:nvCxnSpPr>
        <p:spPr bwMode="auto">
          <a:xfrm flipH="1">
            <a:off x="467544" y="1772816"/>
            <a:ext cx="628650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7448" name="AutoShape 40"/>
          <p:cNvCxnSpPr>
            <a:cxnSpLocks noChangeShapeType="1"/>
          </p:cNvCxnSpPr>
          <p:nvPr/>
        </p:nvCxnSpPr>
        <p:spPr bwMode="auto">
          <a:xfrm>
            <a:off x="1364407" y="1553741"/>
            <a:ext cx="266700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7449" name="AutoShape 41"/>
          <p:cNvCxnSpPr>
            <a:cxnSpLocks noChangeShapeType="1"/>
          </p:cNvCxnSpPr>
          <p:nvPr/>
        </p:nvCxnSpPr>
        <p:spPr bwMode="auto">
          <a:xfrm>
            <a:off x="1497757" y="1429916"/>
            <a:ext cx="0" cy="276225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7450" name="AutoShape 42"/>
          <p:cNvCxnSpPr>
            <a:cxnSpLocks noChangeShapeType="1"/>
          </p:cNvCxnSpPr>
          <p:nvPr/>
        </p:nvCxnSpPr>
        <p:spPr bwMode="auto">
          <a:xfrm>
            <a:off x="546398" y="2492896"/>
            <a:ext cx="533400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sp>
        <p:nvSpPr>
          <p:cNvPr id="17451" name="Oval 43"/>
          <p:cNvSpPr>
            <a:spLocks noChangeArrowheads="1"/>
          </p:cNvSpPr>
          <p:nvPr/>
        </p:nvSpPr>
        <p:spPr bwMode="auto">
          <a:xfrm>
            <a:off x="1079798" y="2445271"/>
            <a:ext cx="95250" cy="95250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cxnSp>
        <p:nvCxnSpPr>
          <p:cNvPr id="17452" name="AutoShape 44"/>
          <p:cNvCxnSpPr>
            <a:cxnSpLocks noChangeShapeType="1"/>
          </p:cNvCxnSpPr>
          <p:nvPr/>
        </p:nvCxnSpPr>
        <p:spPr bwMode="auto">
          <a:xfrm>
            <a:off x="1403648" y="2492896"/>
            <a:ext cx="533400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sp>
        <p:nvSpPr>
          <p:cNvPr id="17453" name="Oval 45"/>
          <p:cNvSpPr>
            <a:spLocks noChangeArrowheads="1"/>
          </p:cNvSpPr>
          <p:nvPr/>
        </p:nvSpPr>
        <p:spPr bwMode="auto">
          <a:xfrm>
            <a:off x="1308398" y="2445271"/>
            <a:ext cx="95250" cy="95250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cxnSp>
        <p:nvCxnSpPr>
          <p:cNvPr id="17454" name="AutoShape 46"/>
          <p:cNvCxnSpPr>
            <a:cxnSpLocks noChangeShapeType="1"/>
          </p:cNvCxnSpPr>
          <p:nvPr/>
        </p:nvCxnSpPr>
        <p:spPr bwMode="auto">
          <a:xfrm>
            <a:off x="1403648" y="2388121"/>
            <a:ext cx="133350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7455" name="AutoShape 47"/>
          <p:cNvCxnSpPr>
            <a:cxnSpLocks noChangeShapeType="1"/>
          </p:cNvCxnSpPr>
          <p:nvPr/>
        </p:nvCxnSpPr>
        <p:spPr bwMode="auto">
          <a:xfrm>
            <a:off x="1079798" y="2311921"/>
            <a:ext cx="0" cy="142875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7456" name="AutoShape 48"/>
          <p:cNvCxnSpPr>
            <a:cxnSpLocks noChangeShapeType="1"/>
          </p:cNvCxnSpPr>
          <p:nvPr/>
        </p:nvCxnSpPr>
        <p:spPr bwMode="auto">
          <a:xfrm>
            <a:off x="1013123" y="2388121"/>
            <a:ext cx="133350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7464" name="AutoShape 56"/>
          <p:cNvCxnSpPr>
            <a:cxnSpLocks noChangeShapeType="1"/>
          </p:cNvCxnSpPr>
          <p:nvPr/>
        </p:nvCxnSpPr>
        <p:spPr bwMode="auto">
          <a:xfrm>
            <a:off x="539552" y="2996952"/>
            <a:ext cx="533400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sp>
        <p:nvSpPr>
          <p:cNvPr id="17465" name="Oval 57"/>
          <p:cNvSpPr>
            <a:spLocks noChangeArrowheads="1"/>
          </p:cNvSpPr>
          <p:nvPr/>
        </p:nvSpPr>
        <p:spPr bwMode="auto">
          <a:xfrm>
            <a:off x="1063427" y="2949327"/>
            <a:ext cx="95250" cy="95250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cxnSp>
        <p:nvCxnSpPr>
          <p:cNvPr id="17466" name="AutoShape 58"/>
          <p:cNvCxnSpPr>
            <a:cxnSpLocks noChangeShapeType="1"/>
          </p:cNvCxnSpPr>
          <p:nvPr/>
        </p:nvCxnSpPr>
        <p:spPr bwMode="auto">
          <a:xfrm>
            <a:off x="1453952" y="2996952"/>
            <a:ext cx="533400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sp>
        <p:nvSpPr>
          <p:cNvPr id="17467" name="Oval 59"/>
          <p:cNvSpPr>
            <a:spLocks noChangeArrowheads="1"/>
          </p:cNvSpPr>
          <p:nvPr/>
        </p:nvSpPr>
        <p:spPr bwMode="auto">
          <a:xfrm>
            <a:off x="1453952" y="2949327"/>
            <a:ext cx="95250" cy="95250"/>
          </a:xfrm>
          <a:prstGeom prst="ellipse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cxnSp>
        <p:nvCxnSpPr>
          <p:cNvPr id="17468" name="AutoShape 60"/>
          <p:cNvCxnSpPr>
            <a:cxnSpLocks noChangeShapeType="1"/>
          </p:cNvCxnSpPr>
          <p:nvPr/>
        </p:nvCxnSpPr>
        <p:spPr bwMode="auto">
          <a:xfrm flipV="1">
            <a:off x="1168202" y="2844552"/>
            <a:ext cx="381000" cy="15240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7469" name="AutoShape 61"/>
          <p:cNvCxnSpPr>
            <a:cxnSpLocks noChangeShapeType="1"/>
          </p:cNvCxnSpPr>
          <p:nvPr/>
        </p:nvCxnSpPr>
        <p:spPr bwMode="auto">
          <a:xfrm>
            <a:off x="462583" y="3892674"/>
            <a:ext cx="1695450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sp>
        <p:nvSpPr>
          <p:cNvPr id="17470" name="AutoShape 62"/>
          <p:cNvSpPr>
            <a:spLocks noChangeArrowheads="1"/>
          </p:cNvSpPr>
          <p:nvPr/>
        </p:nvSpPr>
        <p:spPr bwMode="auto">
          <a:xfrm>
            <a:off x="1043608" y="3645024"/>
            <a:ext cx="514350" cy="514350"/>
          </a:xfrm>
          <a:prstGeom prst="flowChartSummingJunction">
            <a:avLst/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cxnSp>
        <p:nvCxnSpPr>
          <p:cNvPr id="17471" name="AutoShape 63"/>
          <p:cNvCxnSpPr>
            <a:cxnSpLocks noChangeShapeType="1"/>
          </p:cNvCxnSpPr>
          <p:nvPr/>
        </p:nvCxnSpPr>
        <p:spPr bwMode="auto">
          <a:xfrm>
            <a:off x="467544" y="4653136"/>
            <a:ext cx="1695450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sp>
        <p:nvSpPr>
          <p:cNvPr id="17472" name="Rectangle 64"/>
          <p:cNvSpPr>
            <a:spLocks noChangeArrowheads="1"/>
          </p:cNvSpPr>
          <p:nvPr/>
        </p:nvSpPr>
        <p:spPr bwMode="auto">
          <a:xfrm>
            <a:off x="1096194" y="4605511"/>
            <a:ext cx="381000" cy="95250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cxnSp>
        <p:nvCxnSpPr>
          <p:cNvPr id="17473" name="AutoShape 65"/>
          <p:cNvCxnSpPr>
            <a:cxnSpLocks noChangeShapeType="1"/>
          </p:cNvCxnSpPr>
          <p:nvPr/>
        </p:nvCxnSpPr>
        <p:spPr bwMode="auto">
          <a:xfrm>
            <a:off x="402382" y="5649441"/>
            <a:ext cx="857250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7474" name="AutoShape 66"/>
          <p:cNvCxnSpPr>
            <a:cxnSpLocks noChangeShapeType="1"/>
          </p:cNvCxnSpPr>
          <p:nvPr/>
        </p:nvCxnSpPr>
        <p:spPr bwMode="auto">
          <a:xfrm>
            <a:off x="1478707" y="5649441"/>
            <a:ext cx="857250" cy="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7475" name="AutoShape 67"/>
          <p:cNvCxnSpPr>
            <a:cxnSpLocks noChangeShapeType="1"/>
          </p:cNvCxnSpPr>
          <p:nvPr/>
        </p:nvCxnSpPr>
        <p:spPr bwMode="auto">
          <a:xfrm flipV="1">
            <a:off x="1259632" y="5373216"/>
            <a:ext cx="0" cy="276225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7476" name="AutoShape 68"/>
          <p:cNvCxnSpPr>
            <a:cxnSpLocks noChangeShapeType="1"/>
          </p:cNvCxnSpPr>
          <p:nvPr/>
        </p:nvCxnSpPr>
        <p:spPr bwMode="auto">
          <a:xfrm flipV="1">
            <a:off x="1478707" y="5373216"/>
            <a:ext cx="0" cy="276225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7477" name="AutoShape 69"/>
          <p:cNvCxnSpPr>
            <a:cxnSpLocks noChangeShapeType="1"/>
          </p:cNvCxnSpPr>
          <p:nvPr/>
        </p:nvCxnSpPr>
        <p:spPr bwMode="auto">
          <a:xfrm>
            <a:off x="1126282" y="5371629"/>
            <a:ext cx="561975" cy="1587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sp>
        <p:nvSpPr>
          <p:cNvPr id="17478" name="AutoShape 70"/>
          <p:cNvSpPr>
            <a:spLocks noChangeArrowheads="1"/>
          </p:cNvSpPr>
          <p:nvPr/>
        </p:nvSpPr>
        <p:spPr bwMode="auto">
          <a:xfrm rot="10800000">
            <a:off x="945307" y="5127154"/>
            <a:ext cx="828675" cy="522287"/>
          </a:xfrm>
          <a:custGeom>
            <a:avLst/>
            <a:gdLst>
              <a:gd name="G0" fmla="+- 554 0 0"/>
              <a:gd name="G1" fmla="+- 88096 0 0"/>
              <a:gd name="G2" fmla="+- 0 0 88096"/>
              <a:gd name="T0" fmla="*/ 0 256 1"/>
              <a:gd name="T1" fmla="*/ 180 256 1"/>
              <a:gd name="G3" fmla="+- 88096 T0 T1"/>
              <a:gd name="T2" fmla="*/ 0 256 1"/>
              <a:gd name="T3" fmla="*/ 90 256 1"/>
              <a:gd name="G4" fmla="+- 88096 T2 T3"/>
              <a:gd name="G5" fmla="*/ G4 2 1"/>
              <a:gd name="T4" fmla="*/ 90 256 1"/>
              <a:gd name="T5" fmla="*/ 0 256 1"/>
              <a:gd name="G6" fmla="+- 88096 T4 T5"/>
              <a:gd name="G7" fmla="*/ G6 2 1"/>
              <a:gd name="G8" fmla="abs 88096"/>
              <a:gd name="T6" fmla="*/ 0 256 1"/>
              <a:gd name="T7" fmla="*/ 90 256 1"/>
              <a:gd name="G9" fmla="+- G8 T6 T7"/>
              <a:gd name="G10" fmla="?: G9 G7 G5"/>
              <a:gd name="T8" fmla="*/ 0 256 1"/>
              <a:gd name="T9" fmla="*/ 360 256 1"/>
              <a:gd name="G11" fmla="+- G10 T8 T9"/>
              <a:gd name="G12" fmla="?: G10 G11 G10"/>
              <a:gd name="T10" fmla="*/ 0 256 1"/>
              <a:gd name="T11" fmla="*/ 360 256 1"/>
              <a:gd name="G13" fmla="+- G12 T10 T11"/>
              <a:gd name="G14" fmla="?: G12 G13 G12"/>
              <a:gd name="G15" fmla="+- 0 0 G14"/>
              <a:gd name="G16" fmla="+- 10800 0 0"/>
              <a:gd name="G17" fmla="+- 10800 0 554"/>
              <a:gd name="G18" fmla="*/ 554 1 2"/>
              <a:gd name="G19" fmla="+- G18 5400 0"/>
              <a:gd name="G20" fmla="cos G19 88096"/>
              <a:gd name="G21" fmla="sin G19 88096"/>
              <a:gd name="G22" fmla="+- G20 10800 0"/>
              <a:gd name="G23" fmla="+- G21 10800 0"/>
              <a:gd name="G24" fmla="+- 10800 0 G20"/>
              <a:gd name="G25" fmla="+- 554 10800 0"/>
              <a:gd name="G26" fmla="?: G9 G17 G25"/>
              <a:gd name="G27" fmla="?: G9 0 21600"/>
              <a:gd name="G28" fmla="cos 10800 88096"/>
              <a:gd name="G29" fmla="sin 10800 88096"/>
              <a:gd name="G30" fmla="sin 554 88096"/>
              <a:gd name="G31" fmla="+- G28 10800 0"/>
              <a:gd name="G32" fmla="+- G29 10800 0"/>
              <a:gd name="G33" fmla="+- G30 10800 0"/>
              <a:gd name="G34" fmla="?: G4 0 G31"/>
              <a:gd name="G35" fmla="?: 88096 G34 0"/>
              <a:gd name="G36" fmla="?: G6 G35 G31"/>
              <a:gd name="G37" fmla="+- 21600 0 G36"/>
              <a:gd name="G38" fmla="?: G4 0 G33"/>
              <a:gd name="G39" fmla="?: 88096 G38 G32"/>
              <a:gd name="G40" fmla="?: G6 G39 0"/>
              <a:gd name="G41" fmla="?: G4 G32 21600"/>
              <a:gd name="G42" fmla="?: G6 G41 G33"/>
              <a:gd name="T12" fmla="*/ 10800 w 21600"/>
              <a:gd name="T13" fmla="*/ 21600 h 21600"/>
              <a:gd name="T14" fmla="*/ 16475 w 21600"/>
              <a:gd name="T15" fmla="*/ 10933 h 21600"/>
              <a:gd name="T16" fmla="*/ 10800 w 21600"/>
              <a:gd name="T17" fmla="*/ 11354 h 21600"/>
              <a:gd name="T18" fmla="*/ 5125 w 21600"/>
              <a:gd name="T19" fmla="*/ 10933 h 21600"/>
              <a:gd name="T20" fmla="*/ G36 w 21600"/>
              <a:gd name="T21" fmla="*/ G40 h 21600"/>
              <a:gd name="T22" fmla="*/ G37 w 21600"/>
              <a:gd name="T23" fmla="*/ G42 h 21600"/>
            </a:gdLst>
            <a:ahLst/>
            <a:cxnLst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>
                <a:moveTo>
                  <a:pt x="11353" y="10812"/>
                </a:moveTo>
                <a:cubicBezTo>
                  <a:pt x="11346" y="11113"/>
                  <a:pt x="11100" y="11353"/>
                  <a:pt x="10800" y="11354"/>
                </a:cubicBezTo>
                <a:cubicBezTo>
                  <a:pt x="10499" y="11354"/>
                  <a:pt x="10253" y="11113"/>
                  <a:pt x="10246" y="10812"/>
                </a:cubicBezTo>
                <a:lnTo>
                  <a:pt x="2" y="11053"/>
                </a:lnTo>
                <a:cubicBezTo>
                  <a:pt x="140" y="16917"/>
                  <a:pt x="4934" y="21600"/>
                  <a:pt x="10800" y="21600"/>
                </a:cubicBezTo>
                <a:cubicBezTo>
                  <a:pt x="16665" y="21599"/>
                  <a:pt x="21459" y="16917"/>
                  <a:pt x="21597" y="11053"/>
                </a:cubicBezTo>
                <a:close/>
              </a:path>
            </a:pathLst>
          </a:cu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77778E-6 -2.96296E-6 C 7.77778E-6 -2.96296E-6 -0.17586 -0.03657 -0.35156 -0.07291 " pathEditMode="relative" ptsTypes="aA"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34 0.00648 C -0.00434 0.00671 -0.18333 -0.18842 -0.36215 -0.3831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00" y="-19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4.81481E-6 C -2.22222E-6 -4.81481E-6 -0.22031 -0.07407 -0.44062 -0.14791 " pathEditMode="relative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44444E-6 C 2.77778E-7 4.44444E-6 -0.20712 -0.14283 -0.41406 -0.28542 " pathEditMode="relative" ptsTypes="aA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81481E-6 C 1.66667E-6 -4.81481E-6 -0.21024 0.10718 -0.42031 0.21459 " pathEditMode="relative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2.59259E-6 C 2.77778E-6 2.59259E-6 -0.11493 -0.025 -0.22969 -0.05 " pathEditMode="relative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2" name="Zástupný symbol pro obsah 151" descr="MB900315493.JPG"/>
          <p:cNvPicPr>
            <a:picLocks noGrp="1" noChangeAspect="1"/>
          </p:cNvPicPr>
          <p:nvPr>
            <p:ph sz="quarter" idx="1"/>
          </p:nvPr>
        </p:nvPicPr>
        <p:blipFill>
          <a:blip r:embed="rId3" cstate="print"/>
          <a:srcRect l="19687" t="3937" r="21251"/>
          <a:stretch>
            <a:fillRect/>
          </a:stretch>
        </p:blipFill>
        <p:spPr>
          <a:xfrm>
            <a:off x="7452320" y="3429000"/>
            <a:ext cx="1224136" cy="1991031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Označ obvody podle typu zapojení: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971600" y="4005064"/>
            <a:ext cx="50405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1475656" y="3645024"/>
            <a:ext cx="576064" cy="57606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627784" y="3717032"/>
            <a:ext cx="576064" cy="57606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5724128" y="3068960"/>
            <a:ext cx="576064" cy="57606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724128" y="3933056"/>
            <a:ext cx="576064" cy="57606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971600" y="2636912"/>
            <a:ext cx="0" cy="136815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971600" y="2636912"/>
            <a:ext cx="129614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H="1">
            <a:off x="1547664" y="3717032"/>
            <a:ext cx="432048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>
            <a:stCxn id="7" idx="1"/>
            <a:endCxn id="7" idx="5"/>
          </p:cNvCxnSpPr>
          <p:nvPr/>
        </p:nvCxnSpPr>
        <p:spPr>
          <a:xfrm>
            <a:off x="2712147" y="3801395"/>
            <a:ext cx="407338" cy="4073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>
            <a:stCxn id="6" idx="1"/>
            <a:endCxn id="6" idx="5"/>
          </p:cNvCxnSpPr>
          <p:nvPr/>
        </p:nvCxnSpPr>
        <p:spPr>
          <a:xfrm>
            <a:off x="1560019" y="3729387"/>
            <a:ext cx="407338" cy="4073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3203848" y="4005064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635896" y="2636912"/>
            <a:ext cx="0" cy="136815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H="1">
            <a:off x="2699792" y="3789040"/>
            <a:ext cx="432048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051720" y="4005064"/>
            <a:ext cx="5760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>
            <a:endCxn id="9" idx="6"/>
          </p:cNvCxnSpPr>
          <p:nvPr/>
        </p:nvCxnSpPr>
        <p:spPr>
          <a:xfrm flipH="1">
            <a:off x="6300192" y="4221088"/>
            <a:ext cx="5760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2267744" y="2420888"/>
            <a:ext cx="0" cy="36004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2483768" y="2204864"/>
            <a:ext cx="0" cy="7920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2483768" y="2636912"/>
            <a:ext cx="115212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6" name="Přímá spojovací čára 65"/>
          <p:cNvCxnSpPr/>
          <p:nvPr/>
        </p:nvCxnSpPr>
        <p:spPr>
          <a:xfrm>
            <a:off x="6876256" y="3284984"/>
            <a:ext cx="0" cy="9361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7" name="Přímá spojovací čára 66"/>
          <p:cNvCxnSpPr>
            <a:stCxn id="8" idx="7"/>
            <a:endCxn id="8" idx="3"/>
          </p:cNvCxnSpPr>
          <p:nvPr/>
        </p:nvCxnSpPr>
        <p:spPr>
          <a:xfrm flipH="1">
            <a:off x="5808491" y="3153323"/>
            <a:ext cx="407338" cy="4073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/>
          <p:nvPr/>
        </p:nvCxnSpPr>
        <p:spPr>
          <a:xfrm>
            <a:off x="5220072" y="3284984"/>
            <a:ext cx="0" cy="9361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>
            <a:stCxn id="9" idx="7"/>
            <a:endCxn id="9" idx="3"/>
          </p:cNvCxnSpPr>
          <p:nvPr/>
        </p:nvCxnSpPr>
        <p:spPr>
          <a:xfrm flipH="1">
            <a:off x="5808491" y="4017419"/>
            <a:ext cx="407338" cy="4073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>
            <a:stCxn id="8" idx="1"/>
            <a:endCxn id="8" idx="5"/>
          </p:cNvCxnSpPr>
          <p:nvPr/>
        </p:nvCxnSpPr>
        <p:spPr>
          <a:xfrm>
            <a:off x="5808491" y="3153323"/>
            <a:ext cx="407338" cy="4073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>
            <a:off x="6300192" y="3284984"/>
            <a:ext cx="100811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/>
          <p:nvPr/>
        </p:nvCxnSpPr>
        <p:spPr>
          <a:xfrm>
            <a:off x="7308304" y="2348880"/>
            <a:ext cx="0" cy="9361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/>
          <p:nvPr/>
        </p:nvCxnSpPr>
        <p:spPr>
          <a:xfrm>
            <a:off x="4644008" y="2348880"/>
            <a:ext cx="0" cy="9361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>
            <a:stCxn id="9" idx="1"/>
            <a:endCxn id="9" idx="5"/>
          </p:cNvCxnSpPr>
          <p:nvPr/>
        </p:nvCxnSpPr>
        <p:spPr>
          <a:xfrm>
            <a:off x="5808491" y="4017419"/>
            <a:ext cx="407338" cy="4073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6" name="Přímá spojovací čára 75"/>
          <p:cNvCxnSpPr/>
          <p:nvPr/>
        </p:nvCxnSpPr>
        <p:spPr>
          <a:xfrm>
            <a:off x="4644008" y="3284984"/>
            <a:ext cx="10801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>
            <a:stCxn id="9" idx="2"/>
          </p:cNvCxnSpPr>
          <p:nvPr/>
        </p:nvCxnSpPr>
        <p:spPr>
          <a:xfrm flipH="1">
            <a:off x="5220072" y="4221088"/>
            <a:ext cx="50405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1" name="Přímá spojovací čára 120"/>
          <p:cNvCxnSpPr/>
          <p:nvPr/>
        </p:nvCxnSpPr>
        <p:spPr>
          <a:xfrm>
            <a:off x="5724128" y="2348880"/>
            <a:ext cx="158417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2" name="Přímá spojovací čára 121"/>
          <p:cNvCxnSpPr/>
          <p:nvPr/>
        </p:nvCxnSpPr>
        <p:spPr>
          <a:xfrm>
            <a:off x="5724128" y="1988840"/>
            <a:ext cx="0" cy="86409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3" name="Přímá spojovací čára 122"/>
          <p:cNvCxnSpPr/>
          <p:nvPr/>
        </p:nvCxnSpPr>
        <p:spPr>
          <a:xfrm>
            <a:off x="5580112" y="2204864"/>
            <a:ext cx="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9" name="Přímá spojovací čára 138"/>
          <p:cNvCxnSpPr/>
          <p:nvPr/>
        </p:nvCxnSpPr>
        <p:spPr>
          <a:xfrm>
            <a:off x="4644008" y="2348880"/>
            <a:ext cx="93610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43" name="Zaoblený obdélník 142"/>
          <p:cNvSpPr/>
          <p:nvPr/>
        </p:nvSpPr>
        <p:spPr>
          <a:xfrm>
            <a:off x="755576" y="4797152"/>
            <a:ext cx="316835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paralelní zapojení – vedle sebe 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4" name="Zaoblený obdélník 143"/>
          <p:cNvSpPr/>
          <p:nvPr/>
        </p:nvSpPr>
        <p:spPr>
          <a:xfrm>
            <a:off x="755576" y="5733256"/>
            <a:ext cx="316835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sériové zapojení – 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za </a:t>
            </a:r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sebou</a:t>
            </a:r>
          </a:p>
        </p:txBody>
      </p:sp>
      <p:sp>
        <p:nvSpPr>
          <p:cNvPr id="146" name="Elipsa 145"/>
          <p:cNvSpPr/>
          <p:nvPr/>
        </p:nvSpPr>
        <p:spPr>
          <a:xfrm>
            <a:off x="6804248" y="3212976"/>
            <a:ext cx="144016" cy="14401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Elipsa 147"/>
          <p:cNvSpPr/>
          <p:nvPr/>
        </p:nvSpPr>
        <p:spPr>
          <a:xfrm>
            <a:off x="5148064" y="3239264"/>
            <a:ext cx="144016" cy="11772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Kříž 148"/>
          <p:cNvSpPr/>
          <p:nvPr/>
        </p:nvSpPr>
        <p:spPr>
          <a:xfrm>
            <a:off x="2627784" y="2060848"/>
            <a:ext cx="288032" cy="288032"/>
          </a:xfrm>
          <a:prstGeom prst="plus">
            <a:avLst>
              <a:gd name="adj" fmla="val 5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Kříž 150"/>
          <p:cNvSpPr/>
          <p:nvPr/>
        </p:nvSpPr>
        <p:spPr>
          <a:xfrm>
            <a:off x="5868144" y="1916832"/>
            <a:ext cx="288032" cy="288032"/>
          </a:xfrm>
          <a:prstGeom prst="plus">
            <a:avLst>
              <a:gd name="adj" fmla="val 5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4966 0.08148 C 0.29827 0.05255 0.44705 0.02361 0.48872 0.0002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00" y="-4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82 0.02361 C -0.00157 -0.06389 0.00486 -0.15116 0.00468 -0.18889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00" y="-10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" grpId="0" animBg="1"/>
      <p:bldP spid="14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 descr="MB90028161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308304" y="5229200"/>
            <a:ext cx="1396752" cy="139675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w="165100" prst="coolSlant"/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věty: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Elektrický proud je tvořen ________________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Dohodnutý směr elektrického proudu je od </a:t>
            </a:r>
            <a:br>
              <a:rPr lang="cs-CZ" dirty="0" smtClean="0"/>
            </a:br>
            <a:r>
              <a:rPr lang="cs-CZ" dirty="0" smtClean="0"/>
              <a:t>_______________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Elektrický proud měříme  _____________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Ampérmetr zapojujeme do obvodu   ________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283968" y="1412776"/>
            <a:ext cx="4248472" cy="100811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usměrněným pohybem volných částic s elektrickým nábojem .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3212976"/>
            <a:ext cx="4032448" cy="79208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kladného pólu k zápornému pólu napětí.</a:t>
            </a:r>
          </a:p>
        </p:txBody>
      </p:sp>
      <p:sp>
        <p:nvSpPr>
          <p:cNvPr id="6" name="Obdélník 5"/>
          <p:cNvSpPr/>
          <p:nvPr/>
        </p:nvSpPr>
        <p:spPr>
          <a:xfrm>
            <a:off x="4211960" y="4077072"/>
            <a:ext cx="4320480" cy="72008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ampérmetrem.</a:t>
            </a:r>
          </a:p>
        </p:txBody>
      </p:sp>
      <p:sp>
        <p:nvSpPr>
          <p:cNvPr id="7" name="Obdélník 6"/>
          <p:cNvSpPr/>
          <p:nvPr/>
        </p:nvSpPr>
        <p:spPr>
          <a:xfrm>
            <a:off x="5508104" y="4869160"/>
            <a:ext cx="1800200" cy="72008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sériově.</a:t>
            </a:r>
          </a:p>
        </p:txBody>
      </p:sp>
      <p:pic>
        <p:nvPicPr>
          <p:cNvPr id="8" name="Obrázek 7" descr="MB900018411.JPG"/>
          <p:cNvPicPr>
            <a:picLocks noChangeAspect="1"/>
          </p:cNvPicPr>
          <p:nvPr/>
        </p:nvPicPr>
        <p:blipFill>
          <a:blip r:embed="rId3" cstate="print"/>
          <a:srcRect l="10871" t="5436"/>
          <a:stretch>
            <a:fillRect/>
          </a:stretch>
        </p:blipFill>
        <p:spPr>
          <a:xfrm>
            <a:off x="7164288" y="2484113"/>
            <a:ext cx="1324744" cy="140553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Zdrojem elektrického napětí je  ______________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Akumulátor je elektrický článek  ______________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Napětí měříme  _________________</a:t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Voltmetr se zapojuje ke spotřebiči  __________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55576" y="2132856"/>
            <a:ext cx="4968552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lektrický článek, baterie elektrických článků.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83568" y="3573016"/>
            <a:ext cx="4968552" cy="64807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jehož napětí se dá obnovovat.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2987824" y="4365104"/>
            <a:ext cx="3168352" cy="648072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oltmetrem.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796136" y="5301208"/>
            <a:ext cx="2232248" cy="64807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paralelně.</a:t>
            </a:r>
          </a:p>
        </p:txBody>
      </p:sp>
      <p:pic>
        <p:nvPicPr>
          <p:cNvPr id="8" name="Obrázek 7" descr="MB90038416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60232" y="692696"/>
            <a:ext cx="1828800" cy="182880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  <p:pic>
        <p:nvPicPr>
          <p:cNvPr id="9" name="Obrázek 8" descr="MB90029611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04248" y="2852936"/>
            <a:ext cx="1828800" cy="182880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slope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Ohmův zákon.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Elektrický ________ v kovovém vodiči je  ________ úměrný elektrickému  _______   mezi konci vodiče.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Zapiš pomocí vzorce: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Najdi celé jméno a národnost Ohma.</a:t>
            </a:r>
          </a:p>
        </p:txBody>
      </p:sp>
      <p:sp>
        <p:nvSpPr>
          <p:cNvPr id="4" name="Vodorovný svitek 3"/>
          <p:cNvSpPr/>
          <p:nvPr/>
        </p:nvSpPr>
        <p:spPr>
          <a:xfrm>
            <a:off x="2771800" y="1700808"/>
            <a:ext cx="1872208" cy="576064"/>
          </a:xfrm>
          <a:prstGeom prst="horizontalScroll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proud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2555776" y="2276872"/>
            <a:ext cx="1872208" cy="576064"/>
          </a:xfrm>
          <a:prstGeom prst="horizontalScroll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přímo</a:t>
            </a:r>
          </a:p>
        </p:txBody>
      </p:sp>
      <p:sp>
        <p:nvSpPr>
          <p:cNvPr id="6" name="Vodorovný svitek 5"/>
          <p:cNvSpPr/>
          <p:nvPr/>
        </p:nvSpPr>
        <p:spPr>
          <a:xfrm>
            <a:off x="3347864" y="2852936"/>
            <a:ext cx="1872208" cy="576064"/>
          </a:xfrm>
          <a:prstGeom prst="horizontalScroll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napětí</a:t>
            </a:r>
          </a:p>
        </p:txBody>
      </p:sp>
      <p:sp>
        <p:nvSpPr>
          <p:cNvPr id="7" name="Vodorovný svitek 6"/>
          <p:cNvSpPr/>
          <p:nvPr/>
        </p:nvSpPr>
        <p:spPr>
          <a:xfrm>
            <a:off x="4932040" y="3933056"/>
            <a:ext cx="2592288" cy="1368152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I = U / R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899592" y="5661248"/>
            <a:ext cx="6624736" cy="936104"/>
          </a:xfrm>
          <a:prstGeom prst="horizontalScroll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err="1">
                <a:latin typeface="Times New Roman" pitchFamily="18" charset="0"/>
                <a:cs typeface="Times New Roman" pitchFamily="18" charset="0"/>
              </a:rPr>
              <a:t>Georg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Simon Ohm, německý fyzik</a:t>
            </a:r>
          </a:p>
        </p:txBody>
      </p:sp>
      <p:pic>
        <p:nvPicPr>
          <p:cNvPr id="9" name="Obrázek 8" descr="MB900185108.JPG"/>
          <p:cNvPicPr>
            <a:picLocks noChangeAspect="1"/>
          </p:cNvPicPr>
          <p:nvPr/>
        </p:nvPicPr>
        <p:blipFill>
          <a:blip r:embed="rId2" cstate="print"/>
          <a:srcRect t="18190" r="5501" b="18811"/>
          <a:stretch>
            <a:fillRect/>
          </a:stretch>
        </p:blipFill>
        <p:spPr>
          <a:xfrm rot="1383726">
            <a:off x="6165269" y="420402"/>
            <a:ext cx="2484276" cy="1656184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Vypočítej úlohu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Žárovka je připojena ke zdroji elektrického napětí 230V, vláknem žárovky prochází proud 210mA. Jaký je odpor žárovky?</a:t>
            </a:r>
          </a:p>
          <a:p>
            <a:r>
              <a:rPr lang="cs-CZ" dirty="0" smtClean="0"/>
              <a:t>Zápis: U = 230 V</a:t>
            </a:r>
            <a:br>
              <a:rPr lang="cs-CZ" dirty="0" smtClean="0"/>
            </a:br>
            <a:r>
              <a:rPr lang="cs-CZ" dirty="0" smtClean="0"/>
              <a:t>            I = 210 </a:t>
            </a:r>
            <a:r>
              <a:rPr lang="cs-CZ" dirty="0" err="1" smtClean="0"/>
              <a:t>mA</a:t>
            </a:r>
            <a:r>
              <a:rPr lang="cs-CZ" dirty="0" smtClean="0"/>
              <a:t> = 0,21A</a:t>
            </a:r>
            <a:br>
              <a:rPr lang="cs-CZ" dirty="0" smtClean="0"/>
            </a:br>
            <a:r>
              <a:rPr lang="cs-CZ" u="sng" dirty="0" smtClean="0"/>
              <a:t>           R = ?</a:t>
            </a:r>
            <a:r>
              <a:rPr lang="el-GR" u="sng" dirty="0" smtClean="0">
                <a:latin typeface="Franklin Gothic Medium"/>
              </a:rPr>
              <a:t>Ω</a:t>
            </a:r>
            <a:endParaRPr lang="cs-CZ" u="sng" dirty="0" smtClean="0">
              <a:latin typeface="Franklin Gothic Medium"/>
            </a:endParaRPr>
          </a:p>
          <a:p>
            <a:r>
              <a:rPr lang="cs-CZ" u="sng" dirty="0" smtClean="0">
                <a:latin typeface="Franklin Gothic Medium"/>
              </a:rPr>
              <a:t/>
            </a:r>
            <a:br>
              <a:rPr lang="cs-CZ" u="sng" dirty="0" smtClean="0">
                <a:latin typeface="Franklin Gothic Medium"/>
              </a:rPr>
            </a:br>
            <a:r>
              <a:rPr lang="cs-CZ" dirty="0" smtClean="0">
                <a:latin typeface="Franklin Gothic Medium"/>
              </a:rPr>
              <a:t>R = U / I</a:t>
            </a:r>
            <a:br>
              <a:rPr lang="cs-CZ" dirty="0" smtClean="0">
                <a:latin typeface="Franklin Gothic Medium"/>
              </a:rPr>
            </a:br>
            <a:r>
              <a:rPr lang="cs-CZ" dirty="0" smtClean="0">
                <a:latin typeface="Franklin Gothic Medium"/>
              </a:rPr>
              <a:t>R = 230 / 0,21</a:t>
            </a:r>
            <a:br>
              <a:rPr lang="cs-CZ" dirty="0" smtClean="0">
                <a:latin typeface="Franklin Gothic Medium"/>
              </a:rPr>
            </a:br>
            <a:r>
              <a:rPr lang="cs-CZ" dirty="0" smtClean="0">
                <a:latin typeface="Franklin Gothic Medium"/>
              </a:rPr>
              <a:t>R = 1 095 </a:t>
            </a:r>
            <a:r>
              <a:rPr lang="el-GR" dirty="0" smtClean="0">
                <a:latin typeface="Franklin Gothic Medium"/>
              </a:rPr>
              <a:t>Ω</a:t>
            </a:r>
            <a:endParaRPr lang="cs-CZ" dirty="0" smtClean="0">
              <a:latin typeface="Franklin Gothic Medium"/>
            </a:endParaRPr>
          </a:p>
          <a:p>
            <a:r>
              <a:rPr lang="cs-CZ" dirty="0" smtClean="0">
                <a:latin typeface="Franklin Gothic Medium"/>
              </a:rPr>
              <a:t>Odpor vlákna žárovky je asi 1,1k</a:t>
            </a:r>
            <a:r>
              <a:rPr lang="el-GR" dirty="0" smtClean="0">
                <a:latin typeface="Franklin Gothic Medium"/>
              </a:rPr>
              <a:t>Ω</a:t>
            </a:r>
            <a:r>
              <a:rPr lang="cs-CZ" dirty="0" smtClean="0">
                <a:latin typeface="Franklin Gothic Medium"/>
              </a:rPr>
              <a:t>.</a:t>
            </a:r>
            <a:endParaRPr lang="cs-CZ" dirty="0"/>
          </a:p>
        </p:txBody>
      </p:sp>
      <p:pic>
        <p:nvPicPr>
          <p:cNvPr id="4" name="Obrázek 3" descr="MB900315493.JPG"/>
          <p:cNvPicPr>
            <a:picLocks noChangeAspect="1"/>
          </p:cNvPicPr>
          <p:nvPr/>
        </p:nvPicPr>
        <p:blipFill>
          <a:blip r:embed="rId2" cstate="print"/>
          <a:srcRect l="15750" t="3937" r="17314"/>
          <a:stretch>
            <a:fillRect/>
          </a:stretch>
        </p:blipFill>
        <p:spPr>
          <a:xfrm>
            <a:off x="5580112" y="2636912"/>
            <a:ext cx="2520280" cy="36169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MB900403733.JPG"/>
          <p:cNvPicPr>
            <a:picLocks noChangeAspect="1"/>
          </p:cNvPicPr>
          <p:nvPr/>
        </p:nvPicPr>
        <p:blipFill>
          <a:blip r:embed="rId2" cstate="print"/>
          <a:srcRect l="10626" t="-1187" r="10625"/>
          <a:stretch>
            <a:fillRect/>
          </a:stretch>
        </p:blipFill>
        <p:spPr>
          <a:xfrm>
            <a:off x="2051720" y="1052736"/>
            <a:ext cx="6552728" cy="555151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Vypiš, na čem závisí odpor vodiče.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Odpor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Odpor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Odpor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Odpor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907704" y="1484784"/>
            <a:ext cx="5760640" cy="864096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 přímo úměrný délce vodiče →čím delší vodič, tím větší odpor. 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79712" y="2708920"/>
            <a:ext cx="6408712" cy="864096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 nepřímo  úměrný ploše kolmého průřezu vodiče → čím silnější vodič, tím menší odpor</a:t>
            </a:r>
            <a:r>
              <a:rPr lang="cs-CZ" dirty="0" smtClean="0">
                <a:latin typeface="Calibri"/>
              </a:rPr>
              <a:t>.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051720" y="3861048"/>
            <a:ext cx="5760640" cy="86409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závisí na materiálu .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1979712" y="5013176"/>
            <a:ext cx="5760640" cy="86409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 </a:t>
            </a:r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kovů se zvyšuje se stoupající teplotou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tabulku: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600200"/>
          <a:ext cx="7467600" cy="243840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1866900"/>
                <a:gridCol w="1866900"/>
                <a:gridCol w="1866900"/>
                <a:gridCol w="18669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Fyzikální veličina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značka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jednotka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výpočet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kumimoji="0" lang="cs-CZ" sz="2000" b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Elektrický proud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2000" b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U</a:t>
                      </a:r>
                      <a:endParaRPr lang="cs-CZ" sz="2000" b="1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el-GR" sz="2000" b="1" kern="1200" dirty="0" smtClean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Ω</a:t>
                      </a:r>
                      <a:endParaRPr lang="cs-CZ" sz="2000" b="1" kern="1200" dirty="0">
                        <a:solidFill>
                          <a:schemeClr val="dk1"/>
                        </a:solidFill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323528" y="3573016"/>
            <a:ext cx="1944216" cy="5040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Elektrický odpor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1520" y="2996952"/>
            <a:ext cx="2016224" cy="5040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Elektrické napětí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483768" y="3573016"/>
            <a:ext cx="1584176" cy="5040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</a:t>
            </a:r>
          </a:p>
        </p:txBody>
      </p:sp>
      <p:sp>
        <p:nvSpPr>
          <p:cNvPr id="9" name="Obdélník 8"/>
          <p:cNvSpPr/>
          <p:nvPr/>
        </p:nvSpPr>
        <p:spPr>
          <a:xfrm>
            <a:off x="2483768" y="2420888"/>
            <a:ext cx="1584176" cy="5040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I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355976" y="2420888"/>
            <a:ext cx="1584176" cy="5040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355976" y="2996952"/>
            <a:ext cx="1584176" cy="5040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6228184" y="2420888"/>
            <a:ext cx="1584176" cy="5040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I = U / R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228184" y="2996952"/>
            <a:ext cx="1584176" cy="5040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U = I . R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6228184" y="3573016"/>
            <a:ext cx="1584176" cy="50405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 = U / I</a:t>
            </a:r>
          </a:p>
        </p:txBody>
      </p:sp>
      <p:pic>
        <p:nvPicPr>
          <p:cNvPr id="15" name="Obrázek 14" descr="MB900018414.JPG"/>
          <p:cNvPicPr>
            <a:picLocks noChangeAspect="1"/>
          </p:cNvPicPr>
          <p:nvPr/>
        </p:nvPicPr>
        <p:blipFill>
          <a:blip r:embed="rId2" cstate="print"/>
          <a:srcRect l="3937" t="7875" r="9439" b="1564"/>
          <a:stretch>
            <a:fillRect/>
          </a:stretch>
        </p:blipFill>
        <p:spPr>
          <a:xfrm>
            <a:off x="5652120" y="4221088"/>
            <a:ext cx="2304256" cy="2408995"/>
          </a:xfrm>
          <a:prstGeom prst="rect">
            <a:avLst/>
          </a:prstGeom>
        </p:spPr>
      </p:pic>
      <p:pic>
        <p:nvPicPr>
          <p:cNvPr id="16" name="Obrázek 15" descr="MB90038671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31640" y="4437112"/>
            <a:ext cx="1828800" cy="182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Vypočítej výsledný odpor v následujícím zapojení: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Odpor každé žárovky je 10 </a:t>
            </a:r>
            <a:r>
              <a:rPr lang="el-GR" dirty="0" smtClean="0">
                <a:latin typeface="Franklin Gothic Medium"/>
              </a:rPr>
              <a:t>Ω</a:t>
            </a:r>
            <a:r>
              <a:rPr lang="cs-CZ" dirty="0" smtClean="0">
                <a:latin typeface="Franklin Gothic Medium"/>
              </a:rPr>
              <a:t>.</a:t>
            </a:r>
            <a:br>
              <a:rPr lang="cs-CZ" dirty="0" smtClean="0">
                <a:latin typeface="Franklin Gothic Medium"/>
              </a:rPr>
            </a:br>
            <a:r>
              <a:rPr lang="cs-CZ" dirty="0" smtClean="0">
                <a:latin typeface="Franklin Gothic Medium"/>
              </a:rPr>
              <a:t>                                               R</a:t>
            </a:r>
            <a:r>
              <a:rPr lang="cs-CZ" sz="1600" dirty="0" smtClean="0">
                <a:latin typeface="Franklin Gothic Medium"/>
              </a:rPr>
              <a:t>1</a:t>
            </a:r>
            <a:r>
              <a:rPr lang="cs-CZ" dirty="0" smtClean="0">
                <a:latin typeface="Franklin Gothic Medium"/>
              </a:rPr>
              <a:t> = 10 </a:t>
            </a:r>
            <a:r>
              <a:rPr lang="el-GR" dirty="0" smtClean="0">
                <a:latin typeface="Franklin Gothic Medium"/>
              </a:rPr>
              <a:t>Ω</a:t>
            </a:r>
            <a:r>
              <a:rPr lang="cs-CZ" dirty="0" smtClean="0">
                <a:latin typeface="Franklin Gothic Medium"/>
              </a:rPr>
              <a:t/>
            </a:r>
            <a:br>
              <a:rPr lang="cs-CZ" dirty="0" smtClean="0">
                <a:latin typeface="Franklin Gothic Medium"/>
              </a:rPr>
            </a:br>
            <a:r>
              <a:rPr lang="cs-CZ" dirty="0" smtClean="0">
                <a:latin typeface="Franklin Gothic Medium"/>
              </a:rPr>
              <a:t>                                               R</a:t>
            </a:r>
            <a:r>
              <a:rPr lang="cs-CZ" sz="1600" dirty="0" smtClean="0">
                <a:latin typeface="Franklin Gothic Medium"/>
              </a:rPr>
              <a:t>2</a:t>
            </a:r>
            <a:r>
              <a:rPr lang="cs-CZ" dirty="0" smtClean="0">
                <a:latin typeface="Franklin Gothic Medium"/>
              </a:rPr>
              <a:t> = 10 </a:t>
            </a:r>
            <a:r>
              <a:rPr lang="el-GR" dirty="0" smtClean="0">
                <a:latin typeface="Franklin Gothic Medium"/>
              </a:rPr>
              <a:t>Ω</a:t>
            </a:r>
            <a:r>
              <a:rPr lang="cs-CZ" dirty="0" smtClean="0">
                <a:latin typeface="Franklin Gothic Medium"/>
              </a:rPr>
              <a:t/>
            </a:r>
            <a:br>
              <a:rPr lang="cs-CZ" dirty="0" smtClean="0">
                <a:latin typeface="Franklin Gothic Medium"/>
              </a:rPr>
            </a:br>
            <a:r>
              <a:rPr lang="cs-CZ" dirty="0" smtClean="0">
                <a:latin typeface="Franklin Gothic Medium"/>
              </a:rPr>
              <a:t>                                               R    =?</a:t>
            </a:r>
            <a:r>
              <a:rPr lang="el-GR" dirty="0" smtClean="0">
                <a:latin typeface="Franklin Gothic Medium"/>
              </a:rPr>
              <a:t> Ω</a:t>
            </a:r>
            <a:r>
              <a:rPr lang="cs-CZ" dirty="0" smtClean="0">
                <a:latin typeface="Franklin Gothic Medium"/>
              </a:rPr>
              <a:t/>
            </a:r>
            <a:br>
              <a:rPr lang="cs-CZ" dirty="0" smtClean="0">
                <a:latin typeface="Franklin Gothic Medium"/>
              </a:rPr>
            </a:br>
            <a:endParaRPr lang="cs-CZ" dirty="0" smtClean="0">
              <a:latin typeface="Franklin Gothic Medium"/>
            </a:endParaRPr>
          </a:p>
          <a:p>
            <a:endParaRPr lang="cs-CZ" dirty="0" smtClean="0">
              <a:latin typeface="Franklin Gothic Medium"/>
            </a:endParaRPr>
          </a:p>
          <a:p>
            <a:endParaRPr lang="cs-CZ" dirty="0" smtClean="0">
              <a:latin typeface="Franklin Gothic Medium"/>
            </a:endParaRPr>
          </a:p>
          <a:p>
            <a:r>
              <a:rPr lang="cs-CZ" dirty="0" smtClean="0">
                <a:latin typeface="Franklin Gothic Medium"/>
              </a:rPr>
              <a:t>R = R</a:t>
            </a:r>
            <a:r>
              <a:rPr lang="cs-CZ" sz="1600" dirty="0" smtClean="0">
                <a:latin typeface="Franklin Gothic Medium"/>
              </a:rPr>
              <a:t>1</a:t>
            </a:r>
            <a:r>
              <a:rPr lang="cs-CZ" dirty="0" smtClean="0">
                <a:latin typeface="Franklin Gothic Medium"/>
              </a:rPr>
              <a:t> + R</a:t>
            </a:r>
            <a:r>
              <a:rPr lang="cs-CZ" sz="1600" dirty="0" smtClean="0">
                <a:latin typeface="Franklin Gothic Medium"/>
              </a:rPr>
              <a:t>2</a:t>
            </a:r>
            <a:endParaRPr lang="cs-CZ" dirty="0" smtClean="0">
              <a:latin typeface="Franklin Gothic Medium"/>
            </a:endParaRPr>
          </a:p>
          <a:p>
            <a:r>
              <a:rPr lang="cs-CZ" dirty="0" smtClean="0">
                <a:latin typeface="Franklin Gothic Medium"/>
              </a:rPr>
              <a:t>R = 10 + </a:t>
            </a:r>
            <a:r>
              <a:rPr lang="cs-CZ" dirty="0" err="1" smtClean="0">
                <a:latin typeface="Franklin Gothic Medium"/>
              </a:rPr>
              <a:t>10</a:t>
            </a:r>
            <a:endParaRPr lang="cs-CZ" dirty="0" smtClean="0">
              <a:latin typeface="Franklin Gothic Medium"/>
            </a:endParaRPr>
          </a:p>
          <a:p>
            <a:r>
              <a:rPr lang="cs-CZ" dirty="0" smtClean="0">
                <a:latin typeface="Franklin Gothic Medium"/>
              </a:rPr>
              <a:t>R = 20 </a:t>
            </a:r>
            <a:r>
              <a:rPr lang="el-GR" dirty="0" smtClean="0">
                <a:latin typeface="Franklin Gothic Medium"/>
              </a:rPr>
              <a:t>Ω</a:t>
            </a:r>
            <a:endParaRPr lang="cs-CZ" dirty="0" smtClean="0">
              <a:latin typeface="Franklin Gothic Medium"/>
            </a:endParaRPr>
          </a:p>
          <a:p>
            <a:r>
              <a:rPr lang="cs-CZ" dirty="0" smtClean="0">
                <a:latin typeface="Franklin Gothic Medium"/>
              </a:rPr>
              <a:t>Výsledný odpor je 20 </a:t>
            </a:r>
            <a:r>
              <a:rPr lang="el-GR" dirty="0" smtClean="0">
                <a:latin typeface="Franklin Gothic Medium"/>
              </a:rPr>
              <a:t>Ω</a:t>
            </a:r>
            <a:r>
              <a:rPr lang="cs-CZ" dirty="0" smtClean="0">
                <a:latin typeface="Franklin Gothic Medium"/>
              </a:rPr>
              <a:t>.</a:t>
            </a:r>
          </a:p>
        </p:txBody>
      </p:sp>
      <p:cxnSp>
        <p:nvCxnSpPr>
          <p:cNvPr id="4" name="Přímá spojovací čára 3"/>
          <p:cNvCxnSpPr/>
          <p:nvPr/>
        </p:nvCxnSpPr>
        <p:spPr>
          <a:xfrm>
            <a:off x="971600" y="4005064"/>
            <a:ext cx="50405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" name="Elipsa 4"/>
          <p:cNvSpPr/>
          <p:nvPr/>
        </p:nvSpPr>
        <p:spPr>
          <a:xfrm>
            <a:off x="1475656" y="3645024"/>
            <a:ext cx="576064" cy="57606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2627784" y="3717032"/>
            <a:ext cx="576064" cy="57606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971600" y="2636912"/>
            <a:ext cx="0" cy="136815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971600" y="2636912"/>
            <a:ext cx="129614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H="1">
            <a:off x="1547664" y="3717032"/>
            <a:ext cx="432048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6" idx="1"/>
            <a:endCxn id="6" idx="5"/>
          </p:cNvCxnSpPr>
          <p:nvPr/>
        </p:nvCxnSpPr>
        <p:spPr>
          <a:xfrm>
            <a:off x="2712147" y="3801395"/>
            <a:ext cx="407338" cy="4073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>
            <a:stCxn id="5" idx="1"/>
            <a:endCxn id="5" idx="5"/>
          </p:cNvCxnSpPr>
          <p:nvPr/>
        </p:nvCxnSpPr>
        <p:spPr>
          <a:xfrm>
            <a:off x="1560019" y="3729387"/>
            <a:ext cx="407338" cy="4073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203848" y="4005064"/>
            <a:ext cx="43204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635896" y="2636912"/>
            <a:ext cx="0" cy="136815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H="1">
            <a:off x="2699792" y="3789040"/>
            <a:ext cx="432048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2051720" y="4005064"/>
            <a:ext cx="5760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267744" y="2420888"/>
            <a:ext cx="0" cy="36004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483768" y="2204864"/>
            <a:ext cx="0" cy="79208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483768" y="2636912"/>
            <a:ext cx="1152128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" name="Kříž 18"/>
          <p:cNvSpPr/>
          <p:nvPr/>
        </p:nvSpPr>
        <p:spPr>
          <a:xfrm>
            <a:off x="2627784" y="2060848"/>
            <a:ext cx="288032" cy="288032"/>
          </a:xfrm>
          <a:prstGeom prst="plus">
            <a:avLst>
              <a:gd name="adj" fmla="val 5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6" name="Obrázek 35" descr="MB900401809.JPG"/>
          <p:cNvPicPr>
            <a:picLocks noChangeAspect="1"/>
          </p:cNvPicPr>
          <p:nvPr/>
        </p:nvPicPr>
        <p:blipFill>
          <a:blip r:embed="rId2" cstate="print"/>
          <a:srcRect t="15750" r="1564" b="17314"/>
          <a:stretch>
            <a:fillRect/>
          </a:stretch>
        </p:blipFill>
        <p:spPr>
          <a:xfrm>
            <a:off x="4211960" y="3212976"/>
            <a:ext cx="4447553" cy="30243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Obrázek 24" descr="MB900386713.JPG"/>
          <p:cNvPicPr>
            <a:picLocks noChangeAspect="1"/>
          </p:cNvPicPr>
          <p:nvPr/>
        </p:nvPicPr>
        <p:blipFill>
          <a:blip r:embed="rId2" cstate="print"/>
          <a:srcRect t="9302" r="7099" b="16095"/>
          <a:stretch>
            <a:fillRect/>
          </a:stretch>
        </p:blipFill>
        <p:spPr>
          <a:xfrm>
            <a:off x="6253998" y="332656"/>
            <a:ext cx="2062418" cy="165618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Vypočítej výsledný odpor v následujícím zapojení: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984248"/>
            <a:ext cx="7467600" cy="4873752"/>
          </a:xfrm>
        </p:spPr>
        <p:txBody>
          <a:bodyPr/>
          <a:lstStyle/>
          <a:p>
            <a:r>
              <a:rPr lang="cs-CZ" dirty="0" smtClean="0"/>
              <a:t>Odpor každé žárovky je 5 </a:t>
            </a:r>
            <a:r>
              <a:rPr lang="el-GR" dirty="0" smtClean="0">
                <a:latin typeface="Franklin Gothic Medium"/>
              </a:rPr>
              <a:t>Ω</a:t>
            </a:r>
            <a:r>
              <a:rPr lang="cs-CZ" dirty="0" smtClean="0">
                <a:latin typeface="Franklin Gothic Medium"/>
              </a:rPr>
              <a:t/>
            </a:r>
            <a:br>
              <a:rPr lang="cs-CZ" dirty="0" smtClean="0">
                <a:latin typeface="Franklin Gothic Medium"/>
              </a:rPr>
            </a:br>
            <a:r>
              <a:rPr lang="cs-CZ" dirty="0" smtClean="0">
                <a:latin typeface="Franklin Gothic Medium"/>
              </a:rPr>
              <a:t> R</a:t>
            </a:r>
            <a:r>
              <a:rPr lang="cs-CZ" sz="1600" dirty="0" smtClean="0">
                <a:latin typeface="Franklin Gothic Medium"/>
              </a:rPr>
              <a:t>1</a:t>
            </a:r>
            <a:r>
              <a:rPr lang="cs-CZ" dirty="0" smtClean="0">
                <a:latin typeface="Franklin Gothic Medium"/>
              </a:rPr>
              <a:t> = 5 </a:t>
            </a:r>
            <a:r>
              <a:rPr lang="el-GR" dirty="0" smtClean="0">
                <a:latin typeface="Franklin Gothic Medium"/>
              </a:rPr>
              <a:t>Ω</a:t>
            </a:r>
            <a:r>
              <a:rPr lang="cs-CZ" dirty="0" smtClean="0">
                <a:latin typeface="Franklin Gothic Medium"/>
              </a:rPr>
              <a:t/>
            </a:r>
            <a:br>
              <a:rPr lang="cs-CZ" dirty="0" smtClean="0">
                <a:latin typeface="Franklin Gothic Medium"/>
              </a:rPr>
            </a:br>
            <a:r>
              <a:rPr lang="cs-CZ" dirty="0" smtClean="0">
                <a:latin typeface="Franklin Gothic Medium"/>
              </a:rPr>
              <a:t> R</a:t>
            </a:r>
            <a:r>
              <a:rPr lang="cs-CZ" sz="1600" dirty="0" smtClean="0">
                <a:latin typeface="Franklin Gothic Medium"/>
              </a:rPr>
              <a:t>2</a:t>
            </a:r>
            <a:r>
              <a:rPr lang="cs-CZ" dirty="0" smtClean="0">
                <a:latin typeface="Franklin Gothic Medium"/>
              </a:rPr>
              <a:t> = 5 </a:t>
            </a:r>
            <a:r>
              <a:rPr lang="el-GR" dirty="0" smtClean="0">
                <a:latin typeface="Franklin Gothic Medium"/>
              </a:rPr>
              <a:t>Ω</a:t>
            </a:r>
            <a:r>
              <a:rPr lang="cs-CZ" dirty="0" smtClean="0">
                <a:latin typeface="Franklin Gothic Medium"/>
              </a:rPr>
              <a:t/>
            </a:r>
            <a:br>
              <a:rPr lang="cs-CZ" dirty="0" smtClean="0">
                <a:latin typeface="Franklin Gothic Medium"/>
              </a:rPr>
            </a:br>
            <a:r>
              <a:rPr lang="cs-CZ" u="sng" dirty="0" smtClean="0">
                <a:latin typeface="Franklin Gothic Medium"/>
              </a:rPr>
              <a:t> R    =?</a:t>
            </a:r>
            <a:r>
              <a:rPr lang="el-GR" u="sng" dirty="0" smtClean="0">
                <a:latin typeface="Franklin Gothic Medium"/>
              </a:rPr>
              <a:t> Ω</a:t>
            </a:r>
            <a:r>
              <a:rPr lang="cs-CZ" u="sng" dirty="0" smtClean="0">
                <a:latin typeface="Franklin Gothic Medium"/>
              </a:rPr>
              <a:t>   </a:t>
            </a:r>
          </a:p>
          <a:p>
            <a:r>
              <a:rPr lang="cs-CZ" dirty="0" smtClean="0">
                <a:latin typeface="Franklin Gothic Medium"/>
              </a:rPr>
              <a:t>1/R = 1/R</a:t>
            </a:r>
            <a:r>
              <a:rPr lang="cs-CZ" sz="1600" dirty="0" smtClean="0">
                <a:latin typeface="Franklin Gothic Medium"/>
              </a:rPr>
              <a:t>1</a:t>
            </a:r>
            <a:r>
              <a:rPr lang="cs-CZ" dirty="0" smtClean="0">
                <a:latin typeface="Franklin Gothic Medium"/>
              </a:rPr>
              <a:t> + 1/R</a:t>
            </a:r>
            <a:r>
              <a:rPr lang="cs-CZ" sz="1600" dirty="0" smtClean="0">
                <a:latin typeface="Franklin Gothic Medium"/>
              </a:rPr>
              <a:t>2</a:t>
            </a:r>
            <a:br>
              <a:rPr lang="cs-CZ" sz="1600" dirty="0" smtClean="0">
                <a:latin typeface="Franklin Gothic Medium"/>
              </a:rPr>
            </a:br>
            <a:r>
              <a:rPr lang="cs-CZ" dirty="0" smtClean="0">
                <a:latin typeface="Franklin Gothic Medium"/>
              </a:rPr>
              <a:t>1/R = 1/5 + 1/5</a:t>
            </a:r>
            <a:br>
              <a:rPr lang="cs-CZ" dirty="0" smtClean="0">
                <a:latin typeface="Franklin Gothic Medium"/>
              </a:rPr>
            </a:br>
            <a:r>
              <a:rPr lang="cs-CZ" dirty="0" smtClean="0">
                <a:latin typeface="Franklin Gothic Medium"/>
              </a:rPr>
              <a:t>1/R = 2/5                  /. R.5</a:t>
            </a:r>
            <a:br>
              <a:rPr lang="cs-CZ" dirty="0" smtClean="0">
                <a:latin typeface="Franklin Gothic Medium"/>
              </a:rPr>
            </a:br>
            <a:r>
              <a:rPr lang="cs-CZ" dirty="0" smtClean="0">
                <a:latin typeface="Franklin Gothic Medium"/>
              </a:rPr>
              <a:t>5     = 2. R                  / : 2</a:t>
            </a:r>
            <a:br>
              <a:rPr lang="cs-CZ" dirty="0" smtClean="0">
                <a:latin typeface="Franklin Gothic Medium"/>
              </a:rPr>
            </a:br>
            <a:r>
              <a:rPr lang="cs-CZ" u="sng" dirty="0" smtClean="0">
                <a:latin typeface="Franklin Gothic Medium"/>
              </a:rPr>
              <a:t>R = 5/2  </a:t>
            </a:r>
            <a:r>
              <a:rPr lang="el-GR" u="sng" dirty="0" smtClean="0">
                <a:latin typeface="Franklin Gothic Medium"/>
              </a:rPr>
              <a:t>Ω</a:t>
            </a:r>
            <a:r>
              <a:rPr lang="cs-CZ" u="sng" dirty="0" smtClean="0">
                <a:latin typeface="Franklin Gothic Medium"/>
              </a:rPr>
              <a:t>   </a:t>
            </a:r>
          </a:p>
          <a:p>
            <a:r>
              <a:rPr lang="cs-CZ" dirty="0" smtClean="0">
                <a:latin typeface="Franklin Gothic Medium"/>
              </a:rPr>
              <a:t>Výsledný odpor žárovek zapojených paralelně je 5/2</a:t>
            </a:r>
            <a:r>
              <a:rPr lang="el-GR" dirty="0" smtClean="0">
                <a:latin typeface="Franklin Gothic Medium"/>
              </a:rPr>
              <a:t>Ω</a:t>
            </a:r>
            <a:r>
              <a:rPr lang="cs-CZ" dirty="0" smtClean="0">
                <a:latin typeface="Franklin Gothic Medium"/>
              </a:rPr>
              <a:t>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5724128" y="3068960"/>
            <a:ext cx="576064" cy="57606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5724128" y="3933056"/>
            <a:ext cx="576064" cy="57606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>
            <a:endCxn id="5" idx="6"/>
          </p:cNvCxnSpPr>
          <p:nvPr/>
        </p:nvCxnSpPr>
        <p:spPr>
          <a:xfrm flipH="1">
            <a:off x="6300192" y="4221088"/>
            <a:ext cx="5760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6876256" y="3284984"/>
            <a:ext cx="0" cy="9361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>
            <a:stCxn id="4" idx="7"/>
            <a:endCxn id="4" idx="3"/>
          </p:cNvCxnSpPr>
          <p:nvPr/>
        </p:nvCxnSpPr>
        <p:spPr>
          <a:xfrm flipH="1">
            <a:off x="5808491" y="3153323"/>
            <a:ext cx="407338" cy="4073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5220072" y="3284984"/>
            <a:ext cx="0" cy="9361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>
            <a:stCxn id="5" idx="7"/>
            <a:endCxn id="5" idx="3"/>
          </p:cNvCxnSpPr>
          <p:nvPr/>
        </p:nvCxnSpPr>
        <p:spPr>
          <a:xfrm flipH="1">
            <a:off x="5808491" y="4017419"/>
            <a:ext cx="407338" cy="4073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>
            <a:stCxn id="4" idx="1"/>
            <a:endCxn id="4" idx="5"/>
          </p:cNvCxnSpPr>
          <p:nvPr/>
        </p:nvCxnSpPr>
        <p:spPr>
          <a:xfrm>
            <a:off x="5808491" y="3153323"/>
            <a:ext cx="407338" cy="4073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6300192" y="3284984"/>
            <a:ext cx="1008112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7308304" y="2348880"/>
            <a:ext cx="0" cy="9361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4644008" y="2348880"/>
            <a:ext cx="0" cy="93610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>
            <a:stCxn id="5" idx="1"/>
            <a:endCxn id="5" idx="5"/>
          </p:cNvCxnSpPr>
          <p:nvPr/>
        </p:nvCxnSpPr>
        <p:spPr>
          <a:xfrm>
            <a:off x="5808491" y="4017419"/>
            <a:ext cx="407338" cy="40733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4644008" y="3284984"/>
            <a:ext cx="108012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>
            <a:stCxn id="5" idx="2"/>
          </p:cNvCxnSpPr>
          <p:nvPr/>
        </p:nvCxnSpPr>
        <p:spPr>
          <a:xfrm flipH="1">
            <a:off x="5220072" y="4221088"/>
            <a:ext cx="50405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5724128" y="2348880"/>
            <a:ext cx="1584176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5724128" y="1988840"/>
            <a:ext cx="0" cy="86409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5580112" y="2204864"/>
            <a:ext cx="0" cy="43204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4644008" y="2348880"/>
            <a:ext cx="93610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2" name="Elipsa 21"/>
          <p:cNvSpPr/>
          <p:nvPr/>
        </p:nvSpPr>
        <p:spPr>
          <a:xfrm>
            <a:off x="6804248" y="3212976"/>
            <a:ext cx="144016" cy="14401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5148064" y="3239264"/>
            <a:ext cx="144016" cy="117728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říž 23"/>
          <p:cNvSpPr/>
          <p:nvPr/>
        </p:nvSpPr>
        <p:spPr>
          <a:xfrm>
            <a:off x="5868144" y="1916832"/>
            <a:ext cx="288032" cy="288032"/>
          </a:xfrm>
          <a:prstGeom prst="plus">
            <a:avLst>
              <a:gd name="adj" fmla="val 50000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22" grpId="0" animBg="1"/>
      <p:bldP spid="23" grpId="0" animBg="1"/>
      <p:bldP spid="2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Domácí úkol:</a:t>
            </a:r>
            <a:endParaRPr lang="cs-CZ" sz="4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Najdi, kdo se zabýval odporem, proudem, napětím.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Najdi, kde v domácnosti je zapojení sériové, paralelní.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Najděte na internetu schéma zapojení.</a:t>
            </a: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Zjistěte nebo spočítejte odpor některého spotřebiče v domácnosti.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Fyzika pro 8.ročník základní školy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Prométheus., 1999. ISBN 80-7196-149-3.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JIŘÍ BOHUNĚK, EVA HEJNOVÁ.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Tematické prověrky z učiva fyziky základní školy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Prométheus, 2005. ISBN 80-7196-290-2.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smtClean="0">
                <a:latin typeface="Times New Roman" pitchFamily="18" charset="0"/>
                <a:cs typeface="Times New Roman" pitchFamily="18" charset="0"/>
              </a:rPr>
              <a:t>JIŘÍ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BOHUNĚK. </a:t>
            </a:r>
            <a:r>
              <a:rPr lang="cs-CZ" sz="3200" i="1" dirty="0" smtClean="0">
                <a:latin typeface="Times New Roman" pitchFamily="18" charset="0"/>
                <a:cs typeface="Times New Roman" pitchFamily="18" charset="0"/>
              </a:rPr>
              <a:t>Sbírka úloh z fyziky pro ZŠ 3. díl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Praha: SPN , 1994. IBSN 80-85849-82-8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281</TotalTime>
  <Words>492</Words>
  <Application>Microsoft Office PowerPoint</Application>
  <PresentationFormat>Předvádění na obrazovce (4:3)</PresentationFormat>
  <Paragraphs>109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Prezentace aplikace PowerPoint</vt:lpstr>
      <vt:lpstr>Opakování elektřina</vt:lpstr>
      <vt:lpstr>Doplň ke značce název:</vt:lpstr>
      <vt:lpstr>Označ obvody podle typu zapojení:</vt:lpstr>
      <vt:lpstr>Doplň věty:</vt:lpstr>
      <vt:lpstr>Doplň věty:</vt:lpstr>
      <vt:lpstr>Doplň Ohmův zákon.</vt:lpstr>
      <vt:lpstr>Vypočítej úlohu:</vt:lpstr>
      <vt:lpstr>Vypiš, na čem závisí odpor vodiče.</vt:lpstr>
      <vt:lpstr>Doplň tabulku:</vt:lpstr>
      <vt:lpstr>Vypočítej výsledný odpor v následujícím zapojení:</vt:lpstr>
      <vt:lpstr>Vypočítej výsledný odpor v následujícím zapojení:</vt:lpstr>
      <vt:lpstr>Domácí úkol: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 elektřina</dc:title>
  <dc:creator>ZŠ a MŠ při dětské léčebně</dc:creator>
  <cp:lastModifiedBy>NB</cp:lastModifiedBy>
  <cp:revision>35</cp:revision>
  <dcterms:created xsi:type="dcterms:W3CDTF">2012-04-10T14:47:41Z</dcterms:created>
  <dcterms:modified xsi:type="dcterms:W3CDTF">2012-04-13T20:14:51Z</dcterms:modified>
</cp:coreProperties>
</file>