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72" r:id="rId2"/>
    <p:sldId id="283" r:id="rId3"/>
    <p:sldId id="284" r:id="rId4"/>
    <p:sldId id="285" r:id="rId5"/>
    <p:sldId id="275" r:id="rId6"/>
    <p:sldId id="276" r:id="rId7"/>
    <p:sldId id="277" r:id="rId8"/>
    <p:sldId id="278" r:id="rId9"/>
    <p:sldId id="279" r:id="rId10"/>
    <p:sldId id="286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45" d="100"/>
          <a:sy n="45" d="100"/>
        </p:scale>
        <p:origin x="-864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2F511A8-430B-48FE-8573-2723CAE745BF}" type="datetimeFigureOut">
              <a:rPr lang="cs-CZ"/>
              <a:pPr>
                <a:defRPr/>
              </a:pPr>
              <a:t>20.10.2014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80FC5F7-408D-449C-B707-56102CDD806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DA95CD9-DCCD-4E30-90A5-258F65A9938B}" type="datetimeFigureOut">
              <a:rPr lang="cs-CZ"/>
              <a:pPr>
                <a:defRPr/>
              </a:pPr>
              <a:t>20.10.2014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B1D99D5-DB45-43CD-8B2B-14AC4A0E30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2870BC-1EA4-4C9D-B5A5-F7A5980AF21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59740-BF51-4428-B96D-BA15032FAB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B8C9C-54F2-486E-B67E-90CCCAD985D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CEA31-540C-44F3-A053-8AAEEF4BF5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B835B-AE84-4921-BFC5-51C36F88B8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736BB-7627-464E-8260-1FBC58E475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94AA4-91E0-487E-94D1-83A70F5C336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6936A-F7FC-41B4-A888-BBF9CD62F44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51E06-D05B-42C2-A0FB-AEBFCCC497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04962D5-293E-43F4-9111-7EF9BF1B5E5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png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25.wmf"/><Relationship Id="rId3" Type="http://schemas.openxmlformats.org/officeDocument/2006/relationships/image" Target="../media/image15.jpeg"/><Relationship Id="rId7" Type="http://schemas.openxmlformats.org/officeDocument/2006/relationships/image" Target="../media/image19.png"/><Relationship Id="rId12" Type="http://schemas.openxmlformats.org/officeDocument/2006/relationships/image" Target="../media/image24.wm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11" Type="http://schemas.openxmlformats.org/officeDocument/2006/relationships/image" Target="../media/image23.wmf"/><Relationship Id="rId5" Type="http://schemas.openxmlformats.org/officeDocument/2006/relationships/image" Target="../media/image17.wmf"/><Relationship Id="rId10" Type="http://schemas.openxmlformats.org/officeDocument/2006/relationships/image" Target="../media/image22.jpeg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13" Type="http://schemas.openxmlformats.org/officeDocument/2006/relationships/image" Target="../media/image35.wmf"/><Relationship Id="rId3" Type="http://schemas.openxmlformats.org/officeDocument/2006/relationships/image" Target="../media/image27.wmf"/><Relationship Id="rId7" Type="http://schemas.openxmlformats.org/officeDocument/2006/relationships/image" Target="../media/image30.wmf"/><Relationship Id="rId12" Type="http://schemas.openxmlformats.org/officeDocument/2006/relationships/image" Target="../media/image34.wmf"/><Relationship Id="rId2" Type="http://schemas.openxmlformats.org/officeDocument/2006/relationships/image" Target="../media/image26.gif"/><Relationship Id="rId16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wmf"/><Relationship Id="rId11" Type="http://schemas.openxmlformats.org/officeDocument/2006/relationships/image" Target="../media/image33.png"/><Relationship Id="rId5" Type="http://schemas.openxmlformats.org/officeDocument/2006/relationships/image" Target="../media/image18.wmf"/><Relationship Id="rId15" Type="http://schemas.openxmlformats.org/officeDocument/2006/relationships/image" Target="../media/image37.wmf"/><Relationship Id="rId10" Type="http://schemas.openxmlformats.org/officeDocument/2006/relationships/image" Target="../media/image32.png"/><Relationship Id="rId4" Type="http://schemas.openxmlformats.org/officeDocument/2006/relationships/image" Target="../media/image28.wmf"/><Relationship Id="rId9" Type="http://schemas.openxmlformats.org/officeDocument/2006/relationships/image" Target="../media/image5.wmf"/><Relationship Id="rId14" Type="http://schemas.openxmlformats.org/officeDocument/2006/relationships/image" Target="../media/image3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330325" y="223838"/>
            <a:ext cx="9601200" cy="1903412"/>
          </a:xfrm>
        </p:spPr>
        <p:txBody>
          <a:bodyPr/>
          <a:lstStyle/>
          <a:p>
            <a:r>
              <a:rPr lang="cs-CZ" smtClean="0"/>
              <a:t>Co si vezmu na…</a:t>
            </a:r>
            <a:endParaRPr lang="cs-CZ" smtClean="0">
              <a:solidFill>
                <a:srgbClr val="4A3A2A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0" y="1354138"/>
            <a:ext cx="1871663" cy="151130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103688" y="5062538"/>
            <a:ext cx="1871662" cy="151130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65125" y="4979988"/>
            <a:ext cx="1871663" cy="151130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228013" y="5013325"/>
            <a:ext cx="1871662" cy="151130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5" name="Nadpis 1"/>
          <p:cNvSpPr>
            <a:spLocks noGrp="1"/>
          </p:cNvSpPr>
          <p:nvPr>
            <p:ph type="title"/>
          </p:nvPr>
        </p:nvSpPr>
        <p:spPr>
          <a:xfrm>
            <a:off x="4806950" y="-422275"/>
            <a:ext cx="5486400" cy="1474788"/>
          </a:xfrm>
        </p:spPr>
        <p:txBody>
          <a:bodyPr/>
          <a:lstStyle/>
          <a:p>
            <a:r>
              <a:rPr lang="cs-CZ" b="1" smtClean="0"/>
              <a:t>Na kole..</a:t>
            </a:r>
          </a:p>
        </p:txBody>
      </p:sp>
      <p:pic>
        <p:nvPicPr>
          <p:cNvPr id="15366" name="Picture 3" descr="C:\Users\boxed\AppData\Local\Microsoft\Windows\Temporary Internet Files\Content.IE5\1HFPSZUB\MM910001141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97388" y="1844675"/>
            <a:ext cx="2947987" cy="299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boxed\AppData\Local\Microsoft\Windows\Temporary Internet Files\Content.IE5\1HFPSZUB\MC90030520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71663" y="3198813"/>
            <a:ext cx="1708150" cy="1036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boxed\AppData\Local\Microsoft\Windows\Temporary Internet Files\Content.IE5\UI7Q6JP7\MC90029984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16913" y="5316538"/>
            <a:ext cx="1782762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Users\boxed\AppData\Local\Microsoft\Windows\Temporary Internet Files\Content.IE5\N8ELAOVK\MC900437084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264650" y="2852738"/>
            <a:ext cx="1641475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C:\Users\boxed\AppData\Local\Microsoft\Windows\Temporary Internet Files\Content.IE5\J6MY7PE4\MC90030521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3700" y="5167313"/>
            <a:ext cx="16065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C:\Users\boxed\AppData\Local\Microsoft\Windows\Temporary Internet Files\Content.IE5\N8ELAOVK\MC90029410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78688" y="1196975"/>
            <a:ext cx="1416050" cy="111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2725" y="1635125"/>
            <a:ext cx="1446213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C:\Users\boxed\AppData\Local\Microsoft\Windows\Temporary Internet Files\Content.IE5\J6MY7PE4\MC900320198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085388" y="573088"/>
            <a:ext cx="1508125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 descr="C:\Users\boxed\AppData\Local\Microsoft\Windows\Temporary Internet Files\Content.IE5\UI7Q6JP7\MC90040594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457700" y="5370513"/>
            <a:ext cx="1195388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 descr="C:\Users\boxed\AppData\Local\Microsoft\Windows\Temporary Internet Files\Content.IE5\J6MY7PE4\MC900435753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238500" y="679450"/>
            <a:ext cx="1416050" cy="1017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17" grpId="0" animBg="1"/>
      <p:bldP spid="18" grpId="0" animBg="1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0" y="1354138"/>
            <a:ext cx="1871663" cy="151130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103688" y="5062538"/>
            <a:ext cx="1871662" cy="151130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65125" y="4979988"/>
            <a:ext cx="1871663" cy="151130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228013" y="5013325"/>
            <a:ext cx="1871662" cy="151130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9" name="Nadpis 1"/>
          <p:cNvSpPr>
            <a:spLocks noGrp="1"/>
          </p:cNvSpPr>
          <p:nvPr>
            <p:ph type="title"/>
          </p:nvPr>
        </p:nvSpPr>
        <p:spPr>
          <a:xfrm>
            <a:off x="4806950" y="-422275"/>
            <a:ext cx="5486400" cy="1474788"/>
          </a:xfrm>
        </p:spPr>
        <p:txBody>
          <a:bodyPr/>
          <a:lstStyle/>
          <a:p>
            <a:r>
              <a:rPr lang="cs-CZ" b="1" smtClean="0"/>
              <a:t>Na výletě..</a:t>
            </a:r>
          </a:p>
        </p:txBody>
      </p:sp>
      <p:pic>
        <p:nvPicPr>
          <p:cNvPr id="16390" name="Picture 2" descr="C:\Users\boxed\AppData\Local\Microsoft\Windows\Temporary Internet Files\Content.IE5\ETPKAYSW\MM900354669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03788" y="1620838"/>
            <a:ext cx="1912937" cy="315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" descr="C:\Users\boxed\AppData\Local\Microsoft\Windows\Temporary Internet Files\Content.IE5\3HTG39Z9\MP90040489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3275" y="338138"/>
            <a:ext cx="1998663" cy="142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boxed\AppData\Local\Microsoft\Windows\Temporary Internet Files\Content.IE5\10W7FZBO\MC90039860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829675" y="482600"/>
            <a:ext cx="1987550" cy="113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C:\Users\boxed\AppData\Local\Microsoft\Windows\Temporary Internet Files\Content.IE5\6QTUPY0X\MC90023538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7850" y="5381625"/>
            <a:ext cx="1447800" cy="820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C:\Users\boxed\AppData\Local\Microsoft\Windows\Temporary Internet Files\Content.IE5\6QTUPY0X\MC90035494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466263" y="2036763"/>
            <a:ext cx="1830387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4650" y="1765300"/>
            <a:ext cx="1247775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1" descr="C:\Users\boxed\AppData\Local\Microsoft\Windows\Temporary Internet Files\Content.IE5\6QTUPY0X\MC900354923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497388" y="5346700"/>
            <a:ext cx="10842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1871663" y="3797300"/>
            <a:ext cx="1104900" cy="790575"/>
            <a:chOff x="3210619" y="2941497"/>
            <a:chExt cx="1105394" cy="791571"/>
          </a:xfrm>
        </p:grpSpPr>
        <p:pic>
          <p:nvPicPr>
            <p:cNvPr id="16402" name="Picture 12" descr="C:\Users\boxed\AppData\Local\Microsoft\Windows\Temporary Internet Files\Content.IE5\10W7FZBO\MC900440048[1].wmf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3210619" y="3115530"/>
              <a:ext cx="1079500" cy="617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6403" name="Picture 13" descr="C:\Users\boxed\AppData\Local\Microsoft\Windows\Temporary Internet Files\Content.IE5\10W7FZBO\MC900440048[1].wmf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3472041" y="2941497"/>
              <a:ext cx="843972" cy="4828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038" name="Picture 14" descr="C:\Users\boxed\AppData\Local\Microsoft\Windows\Temporary Internet Files\Content.IE5\10W7FZBO\MP900404922[1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050088" y="1887538"/>
            <a:ext cx="1500187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9" name="Picture 15" descr="C:\Users\boxed\AppData\Local\Microsoft\Windows\Temporary Internet Files\Content.IE5\3HTG39Z9\MC900290903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616950" y="5062538"/>
            <a:ext cx="1093788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2" name="Picture 18" descr="C:\Users\boxed\AppData\Local\Microsoft\Windows\Temporary Internet Files\Content.IE5\ETPKAYSW\MC900340196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976563" y="2108200"/>
            <a:ext cx="121602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" name="Picture 20" descr="C:\Users\boxed\AppData\Local\Microsoft\Windows\Temporary Internet Files\Content.IE5\10W7FZBO\MC900396870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8477250" y="2803525"/>
            <a:ext cx="989013" cy="183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7015163" y="587375"/>
            <a:ext cx="1871662" cy="151130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717675" y="1119188"/>
            <a:ext cx="1871663" cy="1512887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121025" y="4813300"/>
            <a:ext cx="1871663" cy="151288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675313" y="4813300"/>
            <a:ext cx="1871662" cy="151288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3" name="Nadpis 1"/>
          <p:cNvSpPr>
            <a:spLocks noGrp="1"/>
          </p:cNvSpPr>
          <p:nvPr>
            <p:ph type="title"/>
          </p:nvPr>
        </p:nvSpPr>
        <p:spPr>
          <a:xfrm>
            <a:off x="3978275" y="-574675"/>
            <a:ext cx="5486400" cy="1476375"/>
          </a:xfrm>
        </p:spPr>
        <p:txBody>
          <a:bodyPr/>
          <a:lstStyle/>
          <a:p>
            <a:r>
              <a:rPr lang="cs-CZ" b="1" smtClean="0"/>
              <a:t>Na horách..</a:t>
            </a:r>
          </a:p>
        </p:txBody>
      </p:sp>
      <p:pic>
        <p:nvPicPr>
          <p:cNvPr id="17414" name="Picture 2" descr="C:\Users\boxed\AppData\Local\Microsoft\Windows\Temporary Internet Files\Content.IE5\3HTG39Z9\MM900318093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46575" y="1612900"/>
            <a:ext cx="2493963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boxed\AppData\Local\Microsoft\Windows\Temporary Internet Files\Content.IE5\10W7FZBO\MC9002521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2625" y="3471863"/>
            <a:ext cx="1322388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boxed\AppData\Local\Microsoft\Windows\Temporary Internet Files\Content.IE5\6QTUPY0X\MC90039767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72163" y="5194300"/>
            <a:ext cx="1239837" cy="75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boxed\AppData\Local\Microsoft\Windows\Temporary Internet Files\Content.IE5\ETPKAYSW\MC90035494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479088" y="307975"/>
            <a:ext cx="1209675" cy="54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Users\boxed\AppData\Local\Microsoft\Windows\Temporary Internet Files\Content.IE5\10W7FZBO\MC90041253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266363" y="3703638"/>
            <a:ext cx="1073150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 descr="C:\Users\boxed\AppData\Local\Microsoft\Windows\Temporary Internet Files\Content.IE5\3HTG39Z9\MC90035641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1625" y="4665663"/>
            <a:ext cx="1416050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 descr="C:\Users\boxed\AppData\Local\Microsoft\Windows\Temporary Internet Files\Content.IE5\10W7FZBO\MC90037878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6400" y="368300"/>
            <a:ext cx="13144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11" descr="C:\Users\boxed\AppData\Local\Microsoft\Windows\Temporary Internet Files\Content.IE5\6QTUPY0X\MC900305209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119313" y="1343025"/>
            <a:ext cx="1316037" cy="1065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2" name="Picture 14" descr="C:\Users\boxed\AppData\Local\Microsoft\Windows\Temporary Internet Files\Content.IE5\10W7FZBO\MC900437074[1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890838" y="3241675"/>
            <a:ext cx="1130300" cy="113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Picture 15" descr="C:\Users\boxed\AppData\Local\Microsoft\Windows\Temporary Internet Files\Content.IE5\6QTUPY0X\MC900437076[1]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807325" y="3087688"/>
            <a:ext cx="1003300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Picture 16" descr="C:\Users\boxed\AppData\Local\Microsoft\Windows\Temporary Internet Files\Content.IE5\10W7FZBO\MC900299773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9698038" y="1697038"/>
            <a:ext cx="912812" cy="75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Picture 17" descr="C:\Users\boxed\AppData\Local\Microsoft\Windows\Temporary Internet Files\Content.IE5\6QTUPY0X\MC900334804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371850" y="5284788"/>
            <a:ext cx="1397000" cy="66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Picture 18" descr="C:\Users\boxed\AppData\Local\Microsoft\Windows\Temporary Internet Files\Content.IE5\6QTUPY0X\MP900405370[1].jp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021138" y="1235075"/>
            <a:ext cx="1174750" cy="839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Picture 19" descr="C:\Users\boxed\AppData\Local\Microsoft\Windows\Temporary Internet Files\Content.IE5\ETPKAYSW\MC900352129[2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7462838" y="892175"/>
            <a:ext cx="846137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9318625" y="5470525"/>
            <a:ext cx="1292225" cy="85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9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7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0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0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9"/>
                  </p:tgtEl>
                </p:cond>
              </p:nextCondLst>
            </p:seq>
          </p:childTnLst>
        </p:cTn>
      </p:par>
    </p:tnLst>
    <p:bldLst>
      <p:bldP spid="5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Klipart z office.microsoft.com</a:t>
            </a:r>
          </a:p>
          <a:p>
            <a:r>
              <a:rPr lang="cs-CZ" smtClean="0"/>
              <a:t>Vlastní zdroje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z="2800" smtClean="0">
                <a:latin typeface="Calibri" pitchFamily="34" charset="0"/>
              </a:rPr>
              <a:t>Integrovaný blok: Já, ty, my a bezpečnost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 fontScale="92500" lnSpcReduction="20000"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Calibri" panose="020F0502020204030204" pitchFamily="34" charset="0"/>
              </a:rPr>
              <a:t>Prezentace v PowerPointu, která obsahuje tři pracovní listy s jednoduchým interaktivním úkolem. </a:t>
            </a:r>
            <a:endParaRPr lang="cs-CZ" dirty="0" smtClean="0">
              <a:latin typeface="Calibri" panose="020F0502020204030204" pitchFamily="34" charset="0"/>
            </a:endParaRP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Calibri" panose="020F0502020204030204" pitchFamily="34" charset="0"/>
              </a:rPr>
              <a:t>Součástí je i pracovní list </a:t>
            </a:r>
            <a:r>
              <a:rPr lang="cs-CZ" dirty="0" smtClean="0">
                <a:latin typeface="Calibri" panose="020F0502020204030204" pitchFamily="34" charset="0"/>
              </a:rPr>
              <a:t>s </a:t>
            </a:r>
            <a:r>
              <a:rPr lang="cs-CZ" dirty="0">
                <a:latin typeface="Calibri" panose="020F0502020204030204" pitchFamily="34" charset="0"/>
              </a:rPr>
              <a:t>kartičkami pro děti k tématu.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Calibri" panose="020F0502020204030204" pitchFamily="34" charset="0"/>
              </a:rPr>
              <a:t/>
            </a:r>
            <a:br>
              <a:rPr lang="cs-CZ" dirty="0">
                <a:latin typeface="Calibri" panose="020F0502020204030204" pitchFamily="34" charset="0"/>
              </a:rPr>
            </a:br>
            <a:endParaRPr lang="cs-CZ" dirty="0">
              <a:latin typeface="Calibri" panose="020F0502020204030204" pitchFamily="34" charset="0"/>
            </a:endParaRP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Dítě se orientuje v použití (bezpečnostních, správných) pomůcek (oblečení) v různých prostředích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46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0A815E4-30ED-41F8-BA3A-AE7235735BB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048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52DC96A-CF13-4C46-908D-3547FE86D88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r>
              <a:rPr lang="cs-CZ" smtClean="0"/>
              <a:t>Na třech snímcích se dětem zobrazí sport, který mohou dělat, a k němu obrázky pomůcek, oblečení, jež mají za úkol označit. Na výběr mají více variant. Když označí špatnou odpověď, obrázek zmizí. Označením správné odpovědi se obrázek zakroužkuje.</a:t>
            </a:r>
          </a:p>
          <a:p>
            <a:r>
              <a:rPr lang="cs-CZ" smtClean="0"/>
              <a:t>Zároveň je možné využít pracovní list, který dětem vytiskneme a ony si jej nastříhají na kartičky. Kartičky poté přidají k tématu každého snímku          (vhodné pozadí – prostředí) na magnetickou tabulku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50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B00FDDF-7F79-4BCE-B1F6-5FC60666C2C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Práce s didaktickým kufříkem KUMUČ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82073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u="sng" smtClean="0"/>
              <a:t>Cílem práce je </a:t>
            </a:r>
            <a:r>
              <a:rPr lang="cs-CZ" b="1" smtClean="0"/>
              <a:t> propojení tématu probíraného na interaktivní obrazovce a prostředí na kartičkách.</a:t>
            </a:r>
            <a:endParaRPr lang="cs-CZ" smtClean="0"/>
          </a:p>
          <a:p>
            <a:endParaRPr lang="cs-CZ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253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BE3DF24-981A-4ECA-89D4-2C94D8644E5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pic>
        <p:nvPicPr>
          <p:cNvPr id="22533" name="Picture 2" descr="C:\Users\boxed\AppData\Local\Microsoft\Windows\Temporary Internet Files\Content.IE5\3HTG39Z9\MM900318093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0538" y="2705100"/>
            <a:ext cx="1651000" cy="201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6" descr="C:\Users\boxed\AppData\Local\Microsoft\Windows\Temporary Internet Files\Content.IE5\3HTG39Z9\MC90043434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37013" y="2535238"/>
            <a:ext cx="1579562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55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C0A8CF6-D6C7-4192-9FBA-067A7898FB9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41438" y="1931988"/>
            <a:ext cx="9594850" cy="7334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VO – DÍTĚ A JEHO TĚLO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341438" y="2890838"/>
            <a:ext cx="9594850" cy="7334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POZNÁVACÍ SCHOPNOSTI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341438" y="3848100"/>
            <a:ext cx="9594850" cy="7350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PODOBLAST – ZDRAVÍ A BEZPEČÍ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4579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81AE6E6-F2C6-4151-B03C-62DB22AD093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41438" y="1931988"/>
            <a:ext cx="9594850" cy="30654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560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04F84C8-7031-4C55-AA7A-4E5143CA1BB3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25603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5604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354</Words>
  <Application>Microsoft Office PowerPoint</Application>
  <PresentationFormat>Custom</PresentationFormat>
  <Paragraphs>62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12</vt:i4>
      </vt:variant>
    </vt:vector>
  </HeadingPairs>
  <TitlesOfParts>
    <vt:vector size="22" baseType="lpstr">
      <vt:lpstr>Century Gothic</vt:lpstr>
      <vt:lpstr>Arial</vt:lpstr>
      <vt:lpstr>Calibri</vt:lpstr>
      <vt:lpstr>Wingdings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Co si vezmu na…</vt:lpstr>
      <vt:lpstr>Na kole..</vt:lpstr>
      <vt:lpstr>Na výletě..</vt:lpstr>
      <vt:lpstr>Na horách..</vt:lpstr>
      <vt:lpstr>Použité odkazy</vt:lpstr>
      <vt:lpstr>Metodický pokyn Integrovaný blok: Já, ty, my a bezpečnost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si vezmu na…</dc:title>
  <dc:creator/>
  <cp:lastModifiedBy/>
  <cp:revision>1</cp:revision>
  <dcterms:created xsi:type="dcterms:W3CDTF">2014-08-05T12:38:58Z</dcterms:created>
  <dcterms:modified xsi:type="dcterms:W3CDTF">2014-10-20T19:49:11Z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