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3"/>
  </p:notesMasterIdLst>
  <p:handoutMasterIdLst>
    <p:handoutMasterId r:id="rId14"/>
  </p:handoutMasterIdLst>
  <p:sldIdLst>
    <p:sldId id="272" r:id="rId2"/>
    <p:sldId id="273" r:id="rId3"/>
    <p:sldId id="282" r:id="rId4"/>
    <p:sldId id="275" r:id="rId5"/>
    <p:sldId id="276" r:id="rId6"/>
    <p:sldId id="277" r:id="rId7"/>
    <p:sldId id="278" r:id="rId8"/>
    <p:sldId id="279" r:id="rId9"/>
    <p:sldId id="283" r:id="rId10"/>
    <p:sldId id="284" r:id="rId11"/>
    <p:sldId id="285" r:id="rId12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456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76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AF3D7FD-93AC-4876-9A92-15D7485E6FFE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989AB99-605E-4943-B1A3-ACCECB4DE2D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AAFD3383-A7B8-4A8D-8BF3-DB04C4713505}" type="datetimeFigureOut">
              <a:rPr lang="cs-CZ"/>
              <a:pPr>
                <a:defRPr/>
              </a:pPr>
              <a:t>20.10.2014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93B18EE-584D-4033-B937-B56FE94C887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8682408-DB04-4EEC-B5B1-6539D70BEE2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D3A4C7-2656-463D-8527-5294A7203C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925A3-8E8C-4193-84A2-8DE9B787416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30041E-7567-45B7-AF9E-93843E9C8BA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2F6515-1DD2-4762-8687-ECA2E24025D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6D53A5-7602-4D64-A845-12FC8D68AA8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648459-4662-4CCB-AA6F-36CF9D9008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69DE4-9DB9-413A-9E9E-BFC3EE8DA39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4BE6D2-EB1A-4E11-A853-D73E58C3AE0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EC82CE-EBE6-4E13-AE2C-4A57EC13901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TRADICE A SVÁTKY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B2DA379-BCEB-4661-8AF4-2609AB3CD9F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pic>
        <p:nvPicPr>
          <p:cNvPr id="15362" name="Picture 2" descr="C:\Users\boxed\AppData\Local\Microsoft\Windows\Temporary Internet Files\Content.IE5\6QTUPY0X\MC900335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64375" y="193675"/>
            <a:ext cx="1082675" cy="1535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3" descr="C:\Users\boxed\AppData\Local\Microsoft\Windows\Temporary Internet Files\Content.IE5\10W7FZBO\MC9002906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92600" y="488950"/>
            <a:ext cx="1160463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C:\Users\boxed\AppData\Local\Microsoft\Windows\Temporary Internet Files\Content.IE5\ETPKAYSW\MC9003986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545638" y="4981575"/>
            <a:ext cx="1311275" cy="1141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5" descr="C:\Users\boxed\AppData\Local\Microsoft\Windows\Temporary Internet Files\Content.IE5\3HTG39Z9\MC9004261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68575" y="4849813"/>
            <a:ext cx="1452563" cy="110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7" descr="C:\Users\boxed\AppData\Local\Microsoft\Windows\Temporary Internet Files\Content.IE5\ETPKAYSW\MC90041370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40438" y="4803775"/>
            <a:ext cx="1722437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8" descr="C:\Users\boxed\AppData\Local\Microsoft\Windows\Temporary Internet Files\Content.IE5\3HTG39Z9\MC9003491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55663" y="314325"/>
            <a:ext cx="1365250" cy="1239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9" descr="C:\Users\boxed\AppData\Local\Microsoft\Windows\Temporary Internet Files\Content.IE5\3HTG39Z9\MC90033815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0" y="2373313"/>
            <a:ext cx="1870075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1" descr="C:\Users\boxed\AppData\Local\Microsoft\Windows\Temporary Internet Files\Content.IE5\6QTUPY0X\MC90030020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87938" y="2339975"/>
            <a:ext cx="1814512" cy="175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2" descr="C:\Users\boxed\AppData\Local\Microsoft\Windows\Temporary Internet Files\Content.IE5\3HTG39Z9\MC90030988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977313" y="2570163"/>
            <a:ext cx="18288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5"/>
          <p:cNvCxnSpPr/>
          <p:nvPr/>
        </p:nvCxnSpPr>
        <p:spPr>
          <a:xfrm>
            <a:off x="0" y="2184400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0" y="4303713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837488" y="2184400"/>
            <a:ext cx="23812" cy="2119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881438" y="2157413"/>
            <a:ext cx="23812" cy="2117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375" name="Picture 13" descr="C:\Users\boxed\AppData\Local\Microsoft\Windows\Temporary Internet Files\Content.IE5\6QTUPY0X\MC90035543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9642475" y="488950"/>
            <a:ext cx="12144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14781A7-80D2-4CBC-875E-DF95C59B6C6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pic>
        <p:nvPicPr>
          <p:cNvPr id="16386" name="Picture 2" descr="C:\Users\boxed\AppData\Local\Microsoft\Windows\Temporary Internet Files\Content.IE5\6QTUPY0X\MC90033589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75" y="4864100"/>
            <a:ext cx="1082675" cy="1536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3" descr="C:\Users\boxed\AppData\Local\Microsoft\Windows\Temporary Internet Files\Content.IE5\10W7FZBO\MC9002906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89050" y="5072063"/>
            <a:ext cx="1160463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4" descr="C:\Users\boxed\AppData\Local\Microsoft\Windows\Temporary Internet Files\Content.IE5\ETPKAYSW\MC9003986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38763" y="630238"/>
            <a:ext cx="1311275" cy="1141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5" descr="C:\Users\boxed\AppData\Local\Microsoft\Windows\Temporary Internet Files\Content.IE5\3HTG39Z9\MC90042614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8977313" y="623888"/>
            <a:ext cx="1452562" cy="110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7" descr="C:\Users\boxed\AppData\Local\Microsoft\Windows\Temporary Internet Files\Content.IE5\ETPKAYSW\MC90041370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154113" y="274638"/>
            <a:ext cx="1722437" cy="1497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8" descr="C:\Users\boxed\AppData\Local\Microsoft\Windows\Temporary Internet Files\Content.IE5\3HTG39Z9\MC90034912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8729663" y="5159375"/>
            <a:ext cx="1363662" cy="124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9" descr="C:\Users\boxed\AppData\Local\Microsoft\Windows\Temporary Internet Files\Content.IE5\3HTG39Z9\MC900338158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079500" y="2373313"/>
            <a:ext cx="1870075" cy="174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11" descr="C:\Users\boxed\AppData\Local\Microsoft\Windows\Temporary Internet Files\Content.IE5\6QTUPY0X\MC900300203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87938" y="2339975"/>
            <a:ext cx="1814512" cy="175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12" descr="C:\Users\boxed\AppData\Local\Microsoft\Windows\Temporary Internet Files\Content.IE5\3HTG39Z9\MC900309888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977313" y="2570163"/>
            <a:ext cx="18288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5"/>
          <p:cNvCxnSpPr/>
          <p:nvPr/>
        </p:nvCxnSpPr>
        <p:spPr>
          <a:xfrm>
            <a:off x="0" y="2184400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0" y="4303713"/>
            <a:ext cx="12192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7837488" y="2184400"/>
            <a:ext cx="23812" cy="211931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881438" y="2157413"/>
            <a:ext cx="23812" cy="21177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9" name="Picture 13" descr="C:\Users\boxed\AppData\Local\Microsoft\Windows\Temporary Internet Files\Content.IE5\6QTUPY0X\MC900355431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387975" y="5072063"/>
            <a:ext cx="12144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Klipart z office.microsoft.com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(doprava, příroda…)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Prezentace má za úkol zorientovat se v ročním období x tradicemi a svátky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Očekávání 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Opakování ročních období, tradic, svátků a propojení těchto témat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436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024F554-3071-4947-A81C-2A29FE41D1B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FA67ABD-71B6-480D-BE4A-8F5C05DC4B3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Při otevřené prezentaci v dolním levém rohu najdeme možnost přepnutí kurzoru na ruční psaní.</a:t>
            </a:r>
          </a:p>
          <a:p>
            <a:r>
              <a:rPr lang="cs-CZ" smtClean="0"/>
              <a:t>Děti mají za úkol spojit obrázek vyjadřující nějaký svátek (tradici) s ročním obdobím.</a:t>
            </a:r>
          </a:p>
          <a:p>
            <a:r>
              <a:rPr lang="cs-CZ" smtClean="0"/>
              <a:t>Roční období představují stromy uprostřed snímku</a:t>
            </a:r>
          </a:p>
          <a:p>
            <a:r>
              <a:rPr lang="cs-CZ" smtClean="0"/>
              <a:t>Následný snímek je kontrolou správného přiřazení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A68B6AB0-37FA-43DA-B198-126B261B322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Práce s didaktickým kufříkem KUMUČ</a:t>
            </a:r>
            <a:r>
              <a:rPr lang="cs-CZ" smtClean="0"/>
              <a:t/>
            </a:r>
            <a:br>
              <a:rPr lang="cs-CZ" smtClean="0"/>
            </a:br>
            <a:endParaRPr lang="cs-CZ" smtClean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b="1" u="sng" smtClean="0"/>
              <a:t>Cílem práce je </a:t>
            </a:r>
            <a:r>
              <a:rPr lang="cs-CZ" b="1" smtClean="0"/>
              <a:t>nastříhat připravený PL a propojit jednotlivé obrázky s tradicemi a svátky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/>
              <a:t>V prezentaci si povídáme o tradicích a svátcích, které v průběhu roku přichází</a:t>
            </a:r>
          </a:p>
          <a:p>
            <a:pPr>
              <a:buFont typeface="Wingdings" pitchFamily="2" charset="2"/>
              <a:buChar char="Ø"/>
            </a:pPr>
            <a:r>
              <a:rPr lang="cs-CZ" b="1" smtClean="0"/>
              <a:t>Děti dohledávají předměty, které souvisí s danou tradicí (svátkem) mezi nastříhanými kartičkami a skládají </a:t>
            </a:r>
            <a:r>
              <a:rPr lang="cs-CZ" b="1" smtClean="0">
                <a:latin typeface="Arial" charset="0"/>
              </a:rPr>
              <a:t>je </a:t>
            </a:r>
            <a:r>
              <a:rPr lang="cs-CZ" b="1" smtClean="0"/>
              <a:t>na magnetickou tabulku</a:t>
            </a:r>
            <a:endParaRPr lang="cs-CZ" smtClean="0"/>
          </a:p>
          <a:p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DDD6E11-5F56-4C9F-A0C2-190347E13A0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1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75E07E-F6E9-462F-8085-2195C7ECE21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VO – DÍTĚ A SPOLEČNOST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41438" y="2890838"/>
            <a:ext cx="9594850" cy="7334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POZNÁVACÍ SCHOPNOSTI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1341438" y="3848100"/>
            <a:ext cx="9594850" cy="10334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PODOBLAST – ZAŘAZENÍ DO SKUPINY, UMĚNÍ A KULTURA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3555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D9C8D7E-4FD3-4B7B-86ED-293F44A3F8CA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cs typeface="Arial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41438" y="1931988"/>
            <a:ext cx="9594850" cy="3065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Porovnat a uspořádat předměty dle stanoveného pravidla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Mít poznatky o zvycích i tradicích kraje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  <a:defRPr/>
            </a:pPr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ročních období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4578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98FB5FF-2F40-4147-A5CA-5E3B7BF3E3F8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11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4579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4580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2</TotalTime>
  <Words>332</Words>
  <Application>Microsoft Office PowerPoint</Application>
  <PresentationFormat>Custom</PresentationFormat>
  <Paragraphs>60</Paragraphs>
  <Slides>11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11</vt:i4>
      </vt:variant>
    </vt:vector>
  </HeadingPairs>
  <TitlesOfParts>
    <vt:vector size="20" baseType="lpstr">
      <vt:lpstr>Century Gothic</vt:lpstr>
      <vt:lpstr>Arial</vt:lpstr>
      <vt:lpstr>Wingdings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TRADICE A SVÁTKY</vt:lpstr>
      <vt:lpstr>Snímek 2</vt:lpstr>
      <vt:lpstr>Snímek 3</vt:lpstr>
      <vt:lpstr>Použité odkazy</vt:lpstr>
      <vt:lpstr>Metodický pokyn Integrovaný blok: (doprava, příroda…)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TRADICE A SVÁTKY</dc:title>
  <dc:creator/>
  <cp:lastModifiedBy/>
  <cp:revision>2</cp:revision>
  <dcterms:created xsi:type="dcterms:W3CDTF">2014-08-05T12:38:58Z</dcterms:created>
  <dcterms:modified xsi:type="dcterms:W3CDTF">2014-10-20T19:42:52Z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