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6" r:id="rId9"/>
    <p:sldId id="275" r:id="rId10"/>
    <p:sldId id="276" r:id="rId11"/>
    <p:sldId id="277" r:id="rId12"/>
    <p:sldId id="278" r:id="rId13"/>
    <p:sldId id="287" r:id="rId14"/>
    <p:sldId id="288" r:id="rId15"/>
    <p:sldId id="289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>
        <p:scale>
          <a:sx n="100" d="100"/>
          <a:sy n="100" d="100"/>
        </p:scale>
        <p:origin x="72" y="-750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4. 10. 2014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4. 10. 2014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gif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ZVÍŘATA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JAK NÁM POMÁHAJÍ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pic>
        <p:nvPicPr>
          <p:cNvPr id="1029" name="Picture 5" descr="C:\Users\boxed\AppData\Local\Microsoft\Windows\Temporary Internet Files\Content.IE5\10W7FZBO\MC9002908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422" y="3227863"/>
            <a:ext cx="3308679" cy="3406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oxed\AppData\Local\Microsoft\Windows\Temporary Internet Files\Content.IE5\6QTUPY0X\MP90042765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2070" y="650696"/>
            <a:ext cx="1830587" cy="133003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oxed\AppData\Local\Microsoft\Windows\Temporary Internet Files\Content.IE5\10W7FZBO\MP9004019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4863" y="2753095"/>
            <a:ext cx="1657794" cy="14200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oxed\AppData\Local\Microsoft\Windows\Temporary Internet Files\Content.IE5\6QTUPY0X\MP90017892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250" y="650696"/>
            <a:ext cx="1686290" cy="146304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3346" y="650696"/>
            <a:ext cx="1314107" cy="1508240"/>
          </a:xfrm>
          <a:prstGeom prst="ellipse">
            <a:avLst/>
          </a:prstGeom>
        </p:spPr>
      </p:pic>
      <p:pic>
        <p:nvPicPr>
          <p:cNvPr id="1035" name="Picture 11" descr="C:\Users\boxed\AppData\Local\Microsoft\Windows\Temporary Internet Files\Content.IE5\3HTG39Z9\MP90043179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147" y="650696"/>
            <a:ext cx="1960402" cy="130183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oxed\AppData\Local\Microsoft\Windows\Temporary Internet Files\Content.IE5\10W7FZBO\MP900414027[1]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0" t="20583" r="7318" b="8506"/>
          <a:stretch/>
        </p:blipFill>
        <p:spPr bwMode="auto">
          <a:xfrm>
            <a:off x="9228926" y="4931135"/>
            <a:ext cx="2023731" cy="148699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66806E-6 -4.07956E-6 C -0.0155 0.01272 -0.03216 0.01712 -0.0483 0.02059 C -0.05754 0.02683 -0.04804 0.02105 -0.06509 0.02591 C -0.08644 0.03169 -0.10779 0.04209 -0.12914 0.04903 C -0.13734 0.06268 -0.15309 0.0606 -0.16168 0.06198 C -0.17236 0.06823 -0.18342 0.06661 -0.19422 0.06962 C -0.20282 0.07517 -0.21141 0.07586 -0.22039 0.07771 C -0.22885 0.08257 -0.22078 0.07655 -0.22768 0.08534 C -0.23237 0.09112 -0.2394 0.0932 -0.2446 0.09552 C -0.25619 0.11471 -0.25502 0.10847 -0.27389 0.11124 C -0.27636 0.12026 -0.27467 0.11888 -0.27806 0.11888 L -0.28431 0.11888 " pathEditMode="relative" rAng="0" ptsTypes="ffffffffffAA">
                                      <p:cBhvr>
                                        <p:cTn id="6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15" y="60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10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1030" name="Picture 6" descr="C:\Users\boxed\AppData\Local\Microsoft\Windows\Temporary Internet Files\Content.IE5\6QTUPY0X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2070" y="650696"/>
            <a:ext cx="1830587" cy="133003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oxed\AppData\Local\Microsoft\Windows\Temporary Internet Files\Content.IE5\10W7FZBO\MP9004019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4863" y="2753095"/>
            <a:ext cx="1657794" cy="14200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oxed\AppData\Local\Microsoft\Windows\Temporary Internet Files\Content.IE5\6QTUPY0X\MP9001789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250" y="650696"/>
            <a:ext cx="1686290" cy="146304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3346" y="650696"/>
            <a:ext cx="1314107" cy="1508240"/>
          </a:xfrm>
          <a:prstGeom prst="ellipse">
            <a:avLst/>
          </a:prstGeom>
        </p:spPr>
      </p:pic>
      <p:pic>
        <p:nvPicPr>
          <p:cNvPr id="1035" name="Picture 11" descr="C:\Users\boxed\AppData\Local\Microsoft\Windows\Temporary Internet Files\Content.IE5\3HTG39Z9\MP900431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147" y="650696"/>
            <a:ext cx="1960402" cy="130183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oxed\AppData\Local\Microsoft\Windows\Temporary Internet Files\Content.IE5\10W7FZBO\MP900414027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0" t="20583" r="7318" b="8506"/>
          <a:stretch/>
        </p:blipFill>
        <p:spPr bwMode="auto">
          <a:xfrm>
            <a:off x="9228926" y="4931135"/>
            <a:ext cx="2023731" cy="148699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boxed\AppData\Local\Microsoft\Windows\Temporary Internet Files\Content.IE5\3HTG39Z9\MC9003102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922" y="3463095"/>
            <a:ext cx="3714966" cy="2997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024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44728E-7 2.95097E-6 C -0.00065 0.02428 -0.00195 0.04879 -0.00247 0.07308 C -0.00338 0.12303 -0.0013 0.17275 -0.00716 0.22178 C -0.00976 0.24491 -0.01601 0.25393 -0.02239 0.27266 C -0.02239 0.27289 -0.02825 0.29486 -0.02942 0.29949 C -0.0302 0.30226 -0.03176 0.30828 -0.03176 0.30851 C -0.03489 0.33348 -0.02981 0.29764 -0.03645 0.32817 C -0.03866 0.33811 -0.03983 0.35037 -0.03983 0.36147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2" y="180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10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1030" name="Picture 6" descr="C:\Users\boxed\AppData\Local\Microsoft\Windows\Temporary Internet Files\Content.IE5\6QTUPY0X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2070" y="650696"/>
            <a:ext cx="1830587" cy="133003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oxed\AppData\Local\Microsoft\Windows\Temporary Internet Files\Content.IE5\10W7FZBO\MP9004019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4863" y="2753095"/>
            <a:ext cx="1657794" cy="14200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oxed\AppData\Local\Microsoft\Windows\Temporary Internet Files\Content.IE5\6QTUPY0X\MP9001789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250" y="650696"/>
            <a:ext cx="1686290" cy="146304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3346" y="650696"/>
            <a:ext cx="1314107" cy="1508240"/>
          </a:xfrm>
          <a:prstGeom prst="ellipse">
            <a:avLst/>
          </a:prstGeom>
        </p:spPr>
      </p:pic>
      <p:pic>
        <p:nvPicPr>
          <p:cNvPr id="1035" name="Picture 11" descr="C:\Users\boxed\AppData\Local\Microsoft\Windows\Temporary Internet Files\Content.IE5\3HTG39Z9\MP900431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147" y="650696"/>
            <a:ext cx="1960402" cy="130183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oxed\AppData\Local\Microsoft\Windows\Temporary Internet Files\Content.IE5\10W7FZBO\MP900414027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0" t="20583" r="7318" b="8506"/>
          <a:stretch/>
        </p:blipFill>
        <p:spPr bwMode="auto">
          <a:xfrm>
            <a:off x="9228926" y="4931135"/>
            <a:ext cx="2023731" cy="148699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boxed\AppData\Local\Microsoft\Windows\Temporary Internet Files\Content.IE5\6QTUPY0X\MC90044175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55" y="3215674"/>
            <a:ext cx="3430921" cy="3430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024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4429E-6 5.73543E-7 C -0.00365 0.00439 -0.00625 0.00555 -0.01068 0.00694 C -0.01875 0.00578 -0.02695 0.00578 -0.03502 0.00347 C -0.04049 0.00185 -0.04517 -0.00463 -0.05064 -0.00694 C -0.05741 -0.00971 -0.07108 -0.01388 -0.07108 -0.01388 C -0.09138 -0.02868 -0.07433 -0.01781 -0.09242 -0.0259 C -0.10037 -0.0296 -0.1057 -0.03631 -0.1139 -0.03793 C -0.11846 -0.04348 -0.12315 -0.0451 -0.12848 -0.04672 C -0.13226 -0.05019 -0.13603 -0.05296 -0.1402 -0.05527 C -0.14801 -0.06499 -0.15439 -0.07424 -0.16259 -0.08303 C -0.16493 -0.08557 -0.16623 -0.09066 -0.16845 -0.09343 C -0.17079 -0.09644 -0.17391 -0.09736 -0.17626 -0.10037 C -0.18251 -0.108 -0.18836 -0.11887 -0.19474 -0.12627 C -0.20229 -0.13506 -0.21297 -0.14154 -0.22104 -0.14709 C -0.22663 -0.15102 -0.23119 -0.15958 -0.23653 -0.16443 C -0.23692 -0.16536 -0.24694 -0.18895 -0.24928 -0.19033 C -0.25267 -0.19218 -0.2515 -0.1908 -0.25319 -0.1938 " pathEditMode="relative" ptsTypes="ffffffffffffffffA">
                                      <p:cBhvr>
                                        <p:cTn id="6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10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1030" name="Picture 6" descr="C:\Users\boxed\AppData\Local\Microsoft\Windows\Temporary Internet Files\Content.IE5\6QTUPY0X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2070" y="650696"/>
            <a:ext cx="1830587" cy="133003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oxed\AppData\Local\Microsoft\Windows\Temporary Internet Files\Content.IE5\10W7FZBO\MP9004019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4863" y="2753095"/>
            <a:ext cx="1657794" cy="14200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oxed\AppData\Local\Microsoft\Windows\Temporary Internet Files\Content.IE5\6QTUPY0X\MP9001789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250" y="650696"/>
            <a:ext cx="1686290" cy="146304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3346" y="650696"/>
            <a:ext cx="1314107" cy="1508240"/>
          </a:xfrm>
          <a:prstGeom prst="ellipse">
            <a:avLst/>
          </a:prstGeom>
        </p:spPr>
      </p:pic>
      <p:pic>
        <p:nvPicPr>
          <p:cNvPr id="1035" name="Picture 11" descr="C:\Users\boxed\AppData\Local\Microsoft\Windows\Temporary Internet Files\Content.IE5\3HTG39Z9\MP900431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147" y="650696"/>
            <a:ext cx="1960402" cy="130183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oxed\AppData\Local\Microsoft\Windows\Temporary Internet Files\Content.IE5\10W7FZBO\MP900414027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0" t="20583" r="7318" b="8506"/>
          <a:stretch/>
        </p:blipFill>
        <p:spPr bwMode="auto">
          <a:xfrm>
            <a:off x="9228926" y="4931135"/>
            <a:ext cx="2023731" cy="148699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boxed\AppData\Local\Microsoft\Windows\Temporary Internet Files\Content.IE5\6QTUPY0X\MC90035737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047" y="3230088"/>
            <a:ext cx="3144658" cy="3188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024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17 0.09759 C 0.02721 0.10384 0.02695 0.11124 0.02916 0.11656 C 0.03151 0.12211 0.03567 0.12419 0.0388 0.12858 C 0.04595 0.13876 0.05246 0.14963 0.05741 0.16327 C 0.06392 0.18131 0.069 0.20837 0.0798 0.2204 C 0.08605 0.22734 0.10232 0.2382 0.10805 0.25162 C 0.11039 0.25717 0.11391 0.26249 0.11573 0.26873 C 0.12601 0.30435 0.13239 0.32909 0.15569 0.33811 C 0.16337 0.34482 0.17105 0.34621 0.17912 0.35014 C 0.18342 0.35222 0.18745 0.35499 0.19175 0.35708 C 0.19592 0.36216 0.2006 0.36309 0.20542 0.36563 C 0.20867 0.36725 0.21271 0.37095 0.21609 0.37095 " pathEditMode="relative" ptsTypes="fffffffffffA">
                                      <p:cBhvr>
                                        <p:cTn id="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10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33976E-6 -1.40611E-6 C -0.05585 0.00231 -0.02969 -0.00254 -0.0526 0.00694 C -0.05833 0.01203 -0.06406 0.01365 -0.07017 0.01735 C -0.07121 0.01804 -0.07929 0.02428 -0.0828 0.0259 C -0.10246 0.03446 -0.1225 0.03862 -0.14216 0.04672 C -0.16234 0.04625 -0.18238 0.04625 -0.20256 0.0451 C -0.20725 0.04487 -0.21219 0.02775 -0.21428 0.02243 C -0.21493 0.02081 -0.21623 0.01735 -0.21623 0.01735 C -0.21961 -0.00069 -0.21818 0.01064 -0.21818 -0.01734 " pathEditMode="relative" ptsTypes="ffffffffA">
                                      <p:cBhvr>
                                        <p:cTn id="14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103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  <p:pic>
        <p:nvPicPr>
          <p:cNvPr id="1030" name="Picture 6" descr="C:\Users\boxed\AppData\Local\Microsoft\Windows\Temporary Internet Files\Content.IE5\6QTUPY0X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2070" y="650696"/>
            <a:ext cx="1830587" cy="133003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oxed\AppData\Local\Microsoft\Windows\Temporary Internet Files\Content.IE5\10W7FZBO\MP9004019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4863" y="2753095"/>
            <a:ext cx="1657794" cy="14200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oxed\AppData\Local\Microsoft\Windows\Temporary Internet Files\Content.IE5\6QTUPY0X\MP9001789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250" y="650696"/>
            <a:ext cx="1686290" cy="146304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3346" y="650696"/>
            <a:ext cx="1314107" cy="1508240"/>
          </a:xfrm>
          <a:prstGeom prst="ellipse">
            <a:avLst/>
          </a:prstGeom>
        </p:spPr>
      </p:pic>
      <p:pic>
        <p:nvPicPr>
          <p:cNvPr id="1035" name="Picture 11" descr="C:\Users\boxed\AppData\Local\Microsoft\Windows\Temporary Internet Files\Content.IE5\3HTG39Z9\MP900431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147" y="650696"/>
            <a:ext cx="1960402" cy="130183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oxed\AppData\Local\Microsoft\Windows\Temporary Internet Files\Content.IE5\10W7FZBO\MP900414027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0" t="20583" r="7318" b="8506"/>
          <a:stretch/>
        </p:blipFill>
        <p:spPr bwMode="auto">
          <a:xfrm>
            <a:off x="9228926" y="4931135"/>
            <a:ext cx="2023731" cy="148699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boxed\AppData\Local\Microsoft\Windows\Temporary Internet Files\Content.IE5\10W7FZBO\MC900387145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705" y="2938957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024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276 0.02752 C -0.01888 0.05782 -0.01198 0.09667 -0.00208 0.12257 C -0.00078 0.13044 0.00247 0.13714 0.00377 0.14524 C 0.00768 0.16952 0.01328 0.18617 0.02512 0.20051 C 0.02773 0.20745 0.03059 0.21369 0.03397 0.21947 C 0.04035 0.24838 0.04738 0.2907 0.06404 0.30597 C 0.06847 0.32169 0.06274 0.30273 0.07094 0.32331 C 0.07472 0.3328 0.07563 0.34575 0.07875 0.35615 " pathEditMode="relative" rAng="0" ptsTypes="fffffffA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270" y="164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  <p:pic>
        <p:nvPicPr>
          <p:cNvPr id="1030" name="Picture 6" descr="C:\Users\boxed\AppData\Local\Microsoft\Windows\Temporary Internet Files\Content.IE5\6QTUPY0X\MP900427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2070" y="650696"/>
            <a:ext cx="1830587" cy="133003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oxed\AppData\Local\Microsoft\Windows\Temporary Internet Files\Content.IE5\10W7FZBO\MP9004019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94863" y="2753095"/>
            <a:ext cx="1657794" cy="142000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oxed\AppData\Local\Microsoft\Windows\Temporary Internet Files\Content.IE5\6QTUPY0X\MP9001789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5250" y="650696"/>
            <a:ext cx="1686290" cy="146304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3346" y="650696"/>
            <a:ext cx="1314107" cy="1508240"/>
          </a:xfrm>
          <a:prstGeom prst="ellipse">
            <a:avLst/>
          </a:prstGeom>
        </p:spPr>
      </p:pic>
      <p:pic>
        <p:nvPicPr>
          <p:cNvPr id="1035" name="Picture 11" descr="C:\Users\boxed\AppData\Local\Microsoft\Windows\Temporary Internet Files\Content.IE5\3HTG39Z9\MP900431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5147" y="650696"/>
            <a:ext cx="1960402" cy="130183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oxed\AppData\Local\Microsoft\Windows\Temporary Internet Files\Content.IE5\10W7FZBO\MP900414027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70" t="20583" r="7318" b="8506"/>
          <a:stretch/>
        </p:blipFill>
        <p:spPr bwMode="auto">
          <a:xfrm>
            <a:off x="9228926" y="4931135"/>
            <a:ext cx="2023731" cy="148699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boxed\AppData\Local\Microsoft\Windows\Temporary Internet Files\Content.IE5\6QTUPY0X\MM900336396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293" y="4489862"/>
            <a:ext cx="1500401" cy="150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024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999 0.11448 C -0.05832 0.12188 -0.06548 0.13367 -0.07342 0.14223 C -0.08201 0.15148 -0.09087 0.15981 -0.09972 0.16813 C -0.11547 0.18316 -0.13343 0.18733 -0.14931 0.20097 C -0.1635 0.213 -0.17899 0.23081 -0.19227 0.24422 C -0.20633 0.25856 -0.22104 0.284 -0.23119 0.30481 C -0.23575 0.31406 -0.23731 0.31869 -0.24291 0.32563 C -0.25098 0.3358 -0.25788 0.33696 -0.26725 0.34112 C -0.27741 0.34551 -0.28717 0.35315 -0.29745 0.35661 C -0.30526 0.36378 -0.29706 0.35731 -0.31008 0.36193 C -0.31828 0.36494 -0.32362 0.36748 -0.33247 0.36887 C -0.33677 0.37072 -0.34093 0.37303 -0.3451 0.37581 C -0.3464 0.37743 -0.34757 0.37928 -0.349 0.3809 C -0.3503 0.38229 -0.35174 0.38275 -0.35291 0.38437 C -0.36098 0.39477 -0.36632 0.40472 -0.3753 0.41212 C -0.39001 0.42414 -0.37269 0.40842 -0.38311 0.41906 C -0.38441 0.42044 -0.38571 0.42114 -0.38701 0.42253 C -0.38805 0.42345 -0.38988 0.426 -0.38988 0.426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Klipart z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JÁ,TY,MY – DOMÁCÍ ZVÍŘATA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Prezentace, která má za úkol propojit šest domácích zvířat s jejich užitkem pro nás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pochopí užitek domácích zvířat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614" y="2085524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v levém dolním rohu najdeme „užitek“ a děti mají za úkol vybrat správné domácí zvíře, které nám k tomuto pomáhá</a:t>
            </a:r>
          </a:p>
          <a:p>
            <a:r>
              <a:rPr lang="cs-CZ" dirty="0" smtClean="0"/>
              <a:t>Na posledním snímku se zamyslíme, které ze zvířátek jsme ještě neoznačili a poté si povídáme o možném užitku tohoto zvířátka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7340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VO – DÍTĚ A JEHO PSYCHIKA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341119" y="2890180"/>
            <a:ext cx="9595189" cy="7340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POZNÁVACÍ SCHOPNOSTI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341119" y="3848530"/>
            <a:ext cx="9595189" cy="7340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PODOBLAST – ŘEŠENÍ PROBLÉMŮ A 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UČENÍ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8594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Samostatně splnit jednoduchý úkol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Uplatnění postřehu a rychlosti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117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0270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271</Words>
  <Application>Microsoft Office PowerPoint</Application>
  <PresentationFormat>Širokoúhlá obrazovka</PresentationFormat>
  <Paragraphs>57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Sheer Green 16x9</vt:lpstr>
      <vt:lpstr>ZVÍŘATA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JÁ,TY,MY – DOMÁCÍ ZVÍŘATA</vt:lpstr>
      <vt:lpstr>Studijní materiály </vt:lpstr>
      <vt:lpstr>   Práce s interaktivním výukovým materiálem </vt:lpstr>
      <vt:lpstr>Prvky polytechnické výchovy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2014-10-04T14:43:25Z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