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3" r:id="rId3"/>
    <p:sldId id="274" r:id="rId4"/>
    <p:sldId id="275" r:id="rId5"/>
    <p:sldId id="276" r:id="rId6"/>
    <p:sldId id="277" r:id="rId7"/>
    <p:sldId id="257" r:id="rId8"/>
    <p:sldId id="258" r:id="rId9"/>
    <p:sldId id="268" r:id="rId10"/>
    <p:sldId id="278" r:id="rId11"/>
    <p:sldId id="261" r:id="rId12"/>
    <p:sldId id="267" r:id="rId13"/>
    <p:sldId id="271" r:id="rId14"/>
    <p:sldId id="272" r:id="rId15"/>
    <p:sldId id="279" r:id="rId16"/>
    <p:sldId id="280" r:id="rId17"/>
    <p:sldId id="281" r:id="rId18"/>
  </p:sldIdLst>
  <p:sldSz cx="9144000" cy="6858000" type="screen4x3"/>
  <p:notesSz cx="6797675" cy="987266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2" clrIdx="0">
    <p:extLst>
      <p:ext uri="{19B8F6BF-5375-455C-9EA6-DF929625EA0E}">
        <p15:presenceInfo xmlns:p15="http://schemas.microsoft.com/office/powerpoint/2012/main" xmlns="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-90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21.10.2014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35935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21.10.2014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291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21.10.2014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36280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21.10.2014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4197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21.10.2014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42706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21.10.2014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72104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21.10.2014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71730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21.10.2014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66675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21.10.2014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95506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21.10.2014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02163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21.10.2014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76909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4FB662-1261-4836-BFD3-173CE50C0C6E}" type="datetimeFigureOut">
              <a:rPr lang="cs-CZ" smtClean="0"/>
              <a:pPr/>
              <a:t>21.10.2014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93944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Po%C4%8D%C3%ADta%C4%8Dov%C3%A1_s%C3%AD%C5%A5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cs.wikipedia.org/wiki/Po%C4%8D%C3%ADta%C4%8Dov%C3%A1_s%C3%AD%C5%A5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2P-network.svg" TargetMode="External"/><Relationship Id="rId2" Type="http://schemas.openxmlformats.org/officeDocument/2006/relationships/hyperlink" Target="http://cs.wikipedia.org/wiki/Po%C4%8D%C3%ADta%C4%8Dov%C3%A1_s%C3%AD%C5%A5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Po%C4%8D%C3%ADta%C4%8Dov%C3%A1_s%C3%AD%C5%A5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hyperlink" Target="http://cs.wikipedia.org/wiki/Soubor:Ethernet_RJ45_connector_p1160054.jpg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UTP_cable.jpg" TargetMode="External"/><Relationship Id="rId5" Type="http://schemas.openxmlformats.org/officeDocument/2006/relationships/hyperlink" Target="http://cs.wikipedia.org/wiki/Soubor:NIC-FA312.jpg" TargetMode="Externa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1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547813" y="333375"/>
            <a:ext cx="6011862" cy="1470025"/>
          </a:xfrm>
          <a:solidFill>
            <a:srgbClr val="FFFFFF"/>
          </a:solidFill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2133600"/>
            <a:ext cx="6400800" cy="1079500"/>
          </a:xfrm>
        </p:spPr>
        <p:txBody>
          <a:bodyPr>
            <a:normAutofit lnSpcReduction="10000"/>
          </a:bodyPr>
          <a:lstStyle/>
          <a:p>
            <a:pPr algn="l">
              <a:defRPr/>
            </a:pPr>
            <a:r>
              <a:rPr lang="cs-CZ" sz="1200" b="1" dirty="0" smtClean="0"/>
              <a:t>Číslo projektu školy 	</a:t>
            </a:r>
            <a:r>
              <a:rPr lang="cs-CZ" sz="1200" b="1" dirty="0"/>
              <a:t>CZ.1.07/1.5.00/34.0963  </a:t>
            </a:r>
            <a:endParaRPr lang="cs-CZ" sz="1200" b="1" dirty="0" smtClean="0"/>
          </a:p>
          <a:p>
            <a:pPr algn="l" eaLnBrk="1" hangingPunct="1">
              <a:lnSpc>
                <a:spcPct val="90000"/>
              </a:lnSpc>
              <a:defRPr/>
            </a:pPr>
            <a:r>
              <a:rPr lang="cs-CZ" sz="1200" b="1" dirty="0" smtClean="0"/>
              <a:t>Číslo a název šablony </a:t>
            </a:r>
          </a:p>
          <a:p>
            <a:pPr algn="l" eaLnBrk="1" hangingPunct="1">
              <a:lnSpc>
                <a:spcPct val="90000"/>
              </a:lnSpc>
              <a:defRPr/>
            </a:pPr>
            <a:r>
              <a:rPr lang="cs-CZ" sz="1200" b="1" dirty="0" smtClean="0"/>
              <a:t>klíčové aktivity 	III/2 </a:t>
            </a:r>
            <a:r>
              <a:rPr lang="cs-CZ" sz="1200" b="1" dirty="0">
                <a:effectLst/>
              </a:rPr>
              <a:t>Inovace a zkvalitnění výuky prostřednictvím ICT</a:t>
            </a:r>
            <a:endParaRPr lang="cs-CZ" sz="1200" b="1" dirty="0" smtClean="0"/>
          </a:p>
          <a:p>
            <a:pPr algn="l">
              <a:defRPr/>
            </a:pPr>
            <a:r>
              <a:rPr lang="cs-CZ" sz="1200" b="1" dirty="0" smtClean="0"/>
              <a:t>Číslo materiálu	VY_32_INOVACE_ICT_I_S1_11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1403350" y="3284538"/>
            <a:ext cx="6553200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Popis výukového materiálu	</a:t>
            </a:r>
          </a:p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Název:			</a:t>
            </a:r>
            <a:r>
              <a:rPr lang="cs-CZ" sz="1200" dirty="0" smtClean="0"/>
              <a:t>Počítačová síť</a:t>
            </a:r>
            <a:endParaRPr lang="cs-CZ" sz="1200" b="1" dirty="0" smtClean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 smtClean="0">
                <a:latin typeface="Arial" panose="020B0604020202020204" pitchFamily="34" charset="0"/>
              </a:rPr>
              <a:t>Autor</a:t>
            </a:r>
            <a:r>
              <a:rPr lang="cs-CZ" sz="1200" dirty="0">
                <a:latin typeface="Arial" panose="020B0604020202020204" pitchFamily="34" charset="0"/>
              </a:rPr>
              <a:t>:			</a:t>
            </a:r>
            <a:r>
              <a:rPr lang="cs-CZ" sz="1200" dirty="0" smtClean="0">
                <a:latin typeface="Arial" panose="020B0604020202020204" pitchFamily="34" charset="0"/>
              </a:rPr>
              <a:t>Pavel Lintemer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Datum:			</a:t>
            </a:r>
            <a:r>
              <a:rPr lang="cs-CZ" sz="1200" dirty="0" smtClean="0">
                <a:latin typeface="Arial" panose="020B0604020202020204" pitchFamily="34" charset="0"/>
              </a:rPr>
              <a:t>24. 1. 2014 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 smtClean="0">
                <a:latin typeface="Arial" panose="020B0604020202020204" pitchFamily="34" charset="0"/>
              </a:rPr>
              <a:t>Obor:			</a:t>
            </a:r>
            <a:r>
              <a:rPr lang="cs-CZ" sz="1200" dirty="0"/>
              <a:t>65-41-L/01 Gastronomie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Ročník:		</a:t>
            </a:r>
            <a:r>
              <a:rPr lang="cs-CZ" sz="1200">
                <a:latin typeface="Arial" panose="020B0604020202020204" pitchFamily="34" charset="0"/>
              </a:rPr>
              <a:t>	</a:t>
            </a:r>
            <a:r>
              <a:rPr lang="cs-CZ" sz="1200" smtClean="0">
                <a:latin typeface="Arial" panose="020B0604020202020204" pitchFamily="34" charset="0"/>
              </a:rPr>
              <a:t>2. </a:t>
            </a:r>
            <a:r>
              <a:rPr lang="cs-CZ" sz="1200" dirty="0">
                <a:latin typeface="Arial" panose="020B0604020202020204" pitchFamily="34" charset="0"/>
              </a:rPr>
              <a:t>ročník</a:t>
            </a: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Předmět:			IKT – Informační a komunikační technologie</a:t>
            </a:r>
          </a:p>
          <a:p>
            <a:pPr eaLnBrk="1" hangingPunct="1"/>
            <a:endParaRPr lang="cs-CZ" sz="1200" b="1" dirty="0" smtClean="0">
              <a:latin typeface="Arial" panose="020B0604020202020204" pitchFamily="34" charset="0"/>
            </a:endParaRPr>
          </a:p>
          <a:p>
            <a:pPr eaLnBrk="1" hangingPunct="1"/>
            <a:endParaRPr lang="cs-CZ" sz="1200" b="1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Anotace výukového materiálu</a:t>
            </a:r>
          </a:p>
          <a:p>
            <a:pPr eaLnBrk="1" hangingPunct="1"/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i="1" dirty="0">
                <a:latin typeface="Arial" panose="020B0604020202020204" pitchFamily="34" charset="0"/>
              </a:rPr>
              <a:t>1. Materiál je určen pro výuku předmětu </a:t>
            </a:r>
            <a:r>
              <a:rPr lang="cs-CZ" sz="1200" i="1" dirty="0" smtClean="0">
                <a:latin typeface="Arial" panose="020B0604020202020204" pitchFamily="34" charset="0"/>
              </a:rPr>
              <a:t>IKT </a:t>
            </a:r>
            <a:r>
              <a:rPr lang="cs-CZ" sz="1200" i="1" dirty="0">
                <a:latin typeface="Arial" panose="020B0604020202020204" pitchFamily="34" charset="0"/>
              </a:rPr>
              <a:t>a je v souladu s </a:t>
            </a:r>
            <a:r>
              <a:rPr lang="cs-CZ" sz="1200" i="1" dirty="0" smtClean="0">
                <a:latin typeface="Arial" panose="020B0604020202020204" pitchFamily="34" charset="0"/>
              </a:rPr>
              <a:t>ŠVP. </a:t>
            </a:r>
            <a:endParaRPr lang="cs-CZ" sz="1200" i="1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i="1" dirty="0">
                <a:latin typeface="Arial" panose="020B0604020202020204" pitchFamily="34" charset="0"/>
              </a:rPr>
              <a:t>2. Materiál je prezentován žákům prostřednictvím </a:t>
            </a:r>
            <a:r>
              <a:rPr lang="cs-CZ" sz="1200" i="1" dirty="0" smtClean="0">
                <a:latin typeface="Arial" panose="020B0604020202020204" pitchFamily="34" charset="0"/>
              </a:rPr>
              <a:t>dataprojektoru na učebně IKT </a:t>
            </a:r>
            <a:r>
              <a:rPr lang="cs-CZ" sz="1200" i="1" dirty="0">
                <a:latin typeface="Arial" panose="020B0604020202020204" pitchFamily="34" charset="0"/>
              </a:rPr>
              <a:t>s výkladem </a:t>
            </a:r>
            <a:r>
              <a:rPr lang="cs-CZ" sz="1200" i="1" dirty="0" smtClean="0">
                <a:latin typeface="Arial" panose="020B0604020202020204" pitchFamily="34" charset="0"/>
              </a:rPr>
              <a:t>včetně názorných ukázek</a:t>
            </a:r>
          </a:p>
          <a:p>
            <a:pPr eaLnBrk="1" hangingPunct="1"/>
            <a:endParaRPr lang="cs-CZ" sz="1200" i="1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i="1" dirty="0" smtClean="0">
                <a:latin typeface="Arial" panose="020B0604020202020204" pitchFamily="34" charset="0"/>
              </a:rPr>
              <a:t>Cíl: žák chápe propojení počítačů, osvojí si pojmy UTP, IP adresa, klient - server </a:t>
            </a:r>
          </a:p>
        </p:txBody>
      </p:sp>
    </p:spTree>
    <p:extLst>
      <p:ext uri="{BB962C8B-B14F-4D97-AF65-F5344CB8AC3E}">
        <p14:creationId xmlns:p14="http://schemas.microsoft.com/office/powerpoint/2010/main" xmlns="" val="36363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4637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cap="all" dirty="0" smtClean="0"/>
              <a:t>POČÍTAČOVÁ SÍŤ - ZÁKLADY</a:t>
            </a:r>
            <a:endParaRPr lang="cs-CZ" b="1" cap="all" dirty="0"/>
          </a:p>
        </p:txBody>
      </p:sp>
      <p:sp>
        <p:nvSpPr>
          <p:cNvPr id="5" name="Obdélník 4"/>
          <p:cNvSpPr/>
          <p:nvPr/>
        </p:nvSpPr>
        <p:spPr>
          <a:xfrm>
            <a:off x="628650" y="1007299"/>
            <a:ext cx="78867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Základní charakteristika – Co je počítačová síť?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90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HAMISH2K. </a:t>
            </a:r>
            <a:r>
              <a:rPr lang="cs-CZ" sz="900" i="1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cs.wikipedia.org</a:t>
            </a:r>
            <a:r>
              <a:rPr lang="cs-CZ" sz="90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[online]. [cit. 22.7.2013]. Dostupný na WWW: http://cs.wikipedia.org/wiki/Soubor:X31_T43_laptop.png</a:t>
            </a:r>
            <a:endParaRPr lang="cs-CZ" sz="600" smtClean="0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solidFill>
                  <a:prstClr val="black"/>
                </a:solidFill>
                <a:latin typeface="Arial" panose="020B0604020202020204" pitchFamily="34" charset="0"/>
              </a:rPr>
              <a:t/>
            </a:r>
            <a:br>
              <a:rPr lang="cs-CZ" smtClean="0">
                <a:solidFill>
                  <a:prstClr val="black"/>
                </a:solidFill>
                <a:latin typeface="Arial" panose="020B0604020202020204" pitchFamily="34" charset="0"/>
              </a:rPr>
            </a:br>
            <a:endParaRPr lang="cs-CZ" smtClean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89000" y="1908969"/>
            <a:ext cx="72644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prstClr val="black"/>
                </a:solidFill>
              </a:rPr>
              <a:t>Počítačovou sítí nazýváme soustavu navzájem propojených zařízení.</a:t>
            </a:r>
          </a:p>
          <a:p>
            <a:pPr>
              <a:lnSpc>
                <a:spcPct val="150000"/>
              </a:lnSpc>
            </a:pPr>
            <a:endParaRPr lang="cs-CZ" sz="2400" b="1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2400" b="1" dirty="0">
                <a:solidFill>
                  <a:prstClr val="black"/>
                </a:solidFill>
              </a:rPr>
              <a:t>Hlavním smyslem počítačových sítí je možnost využívat některou z mnoha síťových služeb (sdílení prostředků, sdílení dat, vzájemná komunikace a další) .</a:t>
            </a:r>
          </a:p>
          <a:p>
            <a:pPr>
              <a:lnSpc>
                <a:spcPct val="150000"/>
              </a:lnSpc>
            </a:pPr>
            <a:endParaRPr lang="cs-CZ" sz="2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1769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4637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cap="all" dirty="0"/>
              <a:t>POČÍTAČOVÁ SÍŤ - ZÁKLADY</a:t>
            </a:r>
          </a:p>
        </p:txBody>
      </p:sp>
      <p:sp>
        <p:nvSpPr>
          <p:cNvPr id="7" name="Obdélník 6"/>
          <p:cNvSpPr/>
          <p:nvPr/>
        </p:nvSpPr>
        <p:spPr>
          <a:xfrm>
            <a:off x="1816100" y="1007299"/>
            <a:ext cx="5511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Podle čeho dělíme sítě?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403600" y="2106707"/>
            <a:ext cx="268287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b="1" dirty="0" smtClean="0">
                <a:solidFill>
                  <a:prstClr val="black"/>
                </a:solidFill>
              </a:rPr>
              <a:t>dle topologie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b="1" dirty="0">
                <a:solidFill>
                  <a:prstClr val="black"/>
                </a:solidFill>
              </a:rPr>
              <a:t>d</a:t>
            </a:r>
            <a:r>
              <a:rPr lang="cs-CZ" sz="2400" b="1" dirty="0" smtClean="0">
                <a:solidFill>
                  <a:prstClr val="black"/>
                </a:solidFill>
              </a:rPr>
              <a:t>le uzlů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400" b="1" dirty="0" smtClean="0">
                <a:solidFill>
                  <a:prstClr val="black"/>
                </a:solidFill>
              </a:rPr>
              <a:t>dle rozlehlosti</a:t>
            </a:r>
          </a:p>
          <a:p>
            <a:pPr>
              <a:lnSpc>
                <a:spcPct val="150000"/>
              </a:lnSpc>
            </a:pPr>
            <a:endParaRPr lang="cs-CZ" sz="2400" b="1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endParaRPr lang="cs-CZ" sz="2400" b="1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0069" y="6064232"/>
            <a:ext cx="7911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>
                <a:solidFill>
                  <a:prstClr val="black"/>
                </a:solidFill>
              </a:rPr>
              <a:t>Použité zdroje:</a:t>
            </a:r>
          </a:p>
          <a:p>
            <a:r>
              <a:rPr lang="cs-CZ" sz="800" i="1" dirty="0" smtClean="0">
                <a:solidFill>
                  <a:prstClr val="black"/>
                </a:solidFill>
              </a:rPr>
              <a:t>Wikipedie: Otevřená encyklopedie: </a:t>
            </a:r>
            <a:r>
              <a:rPr lang="cs-CZ" sz="800" dirty="0">
                <a:solidFill>
                  <a:prstClr val="black"/>
                </a:solidFill>
              </a:rPr>
              <a:t>Počítačová </a:t>
            </a:r>
            <a:r>
              <a:rPr lang="cs-CZ" sz="800" dirty="0" smtClean="0">
                <a:solidFill>
                  <a:prstClr val="black"/>
                </a:solidFill>
              </a:rPr>
              <a:t>síť [online]. c2013 [citováno 24. 08. 2013]. </a:t>
            </a:r>
          </a:p>
          <a:p>
            <a:r>
              <a:rPr lang="cs-CZ" sz="800" dirty="0" smtClean="0">
                <a:solidFill>
                  <a:prstClr val="black"/>
                </a:solidFill>
              </a:rPr>
              <a:t>Dostupný z WWW: &lt;</a:t>
            </a:r>
            <a:r>
              <a:rPr lang="cs-CZ" sz="800" dirty="0">
                <a:solidFill>
                  <a:prstClr val="black"/>
                </a:solidFill>
                <a:hlinkClick r:id="rId2"/>
              </a:rPr>
              <a:t>http://cs.wikipedia.org/wiki/Po%C4%8D%C3%ADta%C4%8Dov%C3%A1_s%C3%AD%C5%A5#D.C4.9Blen.C3.AD_s.C3.ADt.C3.AD_podle_p.C5.99epojov.C3.A1n.C3.AD</a:t>
            </a:r>
            <a:r>
              <a:rPr lang="cs-CZ" sz="800" dirty="0" smtClean="0">
                <a:solidFill>
                  <a:prstClr val="black"/>
                </a:solidFill>
              </a:rPr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xmlns="" val="1142593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4637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cap="all" dirty="0"/>
              <a:t>POČÍTAČOVÁ SÍŤ - ZÁKLADY</a:t>
            </a:r>
          </a:p>
        </p:txBody>
      </p:sp>
      <p:sp>
        <p:nvSpPr>
          <p:cNvPr id="7" name="Obdélník 6"/>
          <p:cNvSpPr/>
          <p:nvPr/>
        </p:nvSpPr>
        <p:spPr>
          <a:xfrm>
            <a:off x="1816100" y="1007299"/>
            <a:ext cx="5511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Rozdělení dle topologie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5900" y="1480780"/>
            <a:ext cx="89281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>
                <a:solidFill>
                  <a:prstClr val="black"/>
                </a:solidFill>
              </a:rPr>
              <a:t>sběrnicová  </a:t>
            </a:r>
            <a:r>
              <a:rPr lang="cs-CZ" sz="2400" b="1" dirty="0" smtClean="0">
                <a:solidFill>
                  <a:prstClr val="black"/>
                </a:solidFill>
              </a:rPr>
              <a:t>- </a:t>
            </a:r>
            <a:r>
              <a:rPr lang="cs-CZ" sz="2000" b="1" dirty="0">
                <a:solidFill>
                  <a:prstClr val="black"/>
                </a:solidFill>
              </a:rPr>
              <a:t>BUS - </a:t>
            </a:r>
            <a:r>
              <a:rPr lang="cs-CZ" sz="1600" dirty="0" smtClean="0">
                <a:solidFill>
                  <a:prstClr val="black"/>
                </a:solidFill>
              </a:rPr>
              <a:t>kabel </a:t>
            </a:r>
            <a:r>
              <a:rPr lang="cs-CZ" sz="1600" dirty="0">
                <a:solidFill>
                  <a:prstClr val="black"/>
                </a:solidFill>
              </a:rPr>
              <a:t>prochází okolo všech </a:t>
            </a:r>
            <a:r>
              <a:rPr lang="cs-CZ" sz="1600" dirty="0" smtClean="0">
                <a:solidFill>
                  <a:prstClr val="black"/>
                </a:solidFill>
              </a:rPr>
              <a:t>PC, </a:t>
            </a:r>
            <a:r>
              <a:rPr lang="cs-CZ" sz="1600" dirty="0">
                <a:solidFill>
                  <a:prstClr val="black"/>
                </a:solidFill>
              </a:rPr>
              <a:t>nerozvětvuje </a:t>
            </a:r>
            <a:r>
              <a:rPr lang="cs-CZ" sz="1600" dirty="0" smtClean="0">
                <a:solidFill>
                  <a:prstClr val="black"/>
                </a:solidFill>
              </a:rPr>
              <a:t>se (propojení </a:t>
            </a:r>
            <a:r>
              <a:rPr lang="cs-CZ" sz="1600" dirty="0">
                <a:solidFill>
                  <a:prstClr val="black"/>
                </a:solidFill>
              </a:rPr>
              <a:t>s koaxiálním kabelem)   </a:t>
            </a:r>
            <a:endParaRPr lang="cs-CZ" sz="2400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2000" b="1" dirty="0">
                <a:solidFill>
                  <a:prstClr val="black"/>
                </a:solidFill>
              </a:rPr>
              <a:t>hvězdicová – STAR - </a:t>
            </a:r>
            <a:r>
              <a:rPr lang="cs-CZ" sz="1600" dirty="0">
                <a:solidFill>
                  <a:prstClr val="black"/>
                </a:solidFill>
              </a:rPr>
              <a:t>všechny </a:t>
            </a:r>
            <a:r>
              <a:rPr lang="cs-CZ" sz="1600" dirty="0" smtClean="0">
                <a:solidFill>
                  <a:prstClr val="black"/>
                </a:solidFill>
              </a:rPr>
              <a:t>PC </a:t>
            </a:r>
            <a:r>
              <a:rPr lang="cs-CZ" sz="1600" dirty="0">
                <a:solidFill>
                  <a:prstClr val="black"/>
                </a:solidFill>
              </a:rPr>
              <a:t>připojeny k aktivnímu prvku </a:t>
            </a:r>
            <a:r>
              <a:rPr lang="cs-CZ" sz="1600" dirty="0" smtClean="0">
                <a:solidFill>
                  <a:prstClr val="black"/>
                </a:solidFill>
              </a:rPr>
              <a:t>(propojení </a:t>
            </a:r>
            <a:r>
              <a:rPr lang="cs-CZ" sz="1600" dirty="0">
                <a:solidFill>
                  <a:prstClr val="black"/>
                </a:solidFill>
              </a:rPr>
              <a:t>s kroucenou dvojlinkou</a:t>
            </a:r>
            <a:r>
              <a:rPr lang="cs-CZ" sz="1600" dirty="0" smtClean="0">
                <a:solidFill>
                  <a:prstClr val="black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cs-CZ" sz="2000" b="1" dirty="0" smtClean="0">
                <a:solidFill>
                  <a:prstClr val="black"/>
                </a:solidFill>
              </a:rPr>
              <a:t>kruhová </a:t>
            </a:r>
            <a:r>
              <a:rPr lang="cs-CZ" sz="2000" b="1" dirty="0">
                <a:solidFill>
                  <a:prstClr val="black"/>
                </a:solidFill>
              </a:rPr>
              <a:t>– </a:t>
            </a:r>
            <a:r>
              <a:rPr lang="cs-CZ" sz="2000" b="1" dirty="0" smtClean="0">
                <a:solidFill>
                  <a:prstClr val="black"/>
                </a:solidFill>
              </a:rPr>
              <a:t>RING </a:t>
            </a:r>
            <a:r>
              <a:rPr lang="cs-CZ" sz="2000" b="1" dirty="0">
                <a:solidFill>
                  <a:prstClr val="black"/>
                </a:solidFill>
              </a:rPr>
              <a:t>- </a:t>
            </a:r>
            <a:r>
              <a:rPr lang="cs-CZ" sz="1600" dirty="0">
                <a:solidFill>
                  <a:prstClr val="black"/>
                </a:solidFill>
              </a:rPr>
              <a:t>spojení je uzavřeno a vznikne propojením obou konců </a:t>
            </a:r>
            <a:r>
              <a:rPr lang="cs-CZ" sz="1600" dirty="0" smtClean="0">
                <a:solidFill>
                  <a:prstClr val="black"/>
                </a:solidFill>
              </a:rPr>
              <a:t>sběrnice</a:t>
            </a:r>
          </a:p>
          <a:p>
            <a:pPr>
              <a:lnSpc>
                <a:spcPct val="150000"/>
              </a:lnSpc>
            </a:pPr>
            <a:r>
              <a:rPr lang="cs-CZ" sz="2000" b="1" dirty="0">
                <a:solidFill>
                  <a:prstClr val="black"/>
                </a:solidFill>
              </a:rPr>
              <a:t>stromová – TREE </a:t>
            </a:r>
            <a:r>
              <a:rPr lang="cs-CZ" sz="1600" dirty="0">
                <a:solidFill>
                  <a:prstClr val="black"/>
                </a:solidFill>
              </a:rPr>
              <a:t>- propojení více hvězdicových sítí (typicky v LAN)</a:t>
            </a:r>
          </a:p>
          <a:p>
            <a:pPr>
              <a:lnSpc>
                <a:spcPct val="150000"/>
              </a:lnSpc>
            </a:pPr>
            <a:endParaRPr lang="cs-CZ" sz="1600" dirty="0">
              <a:solidFill>
                <a:prstClr val="black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23069" y="6038832"/>
            <a:ext cx="78085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>
                <a:solidFill>
                  <a:prstClr val="black"/>
                </a:solidFill>
              </a:rPr>
              <a:t>Použité zdroje:</a:t>
            </a:r>
          </a:p>
          <a:p>
            <a:r>
              <a:rPr lang="cs-CZ" sz="800" i="1" dirty="0" smtClean="0">
                <a:solidFill>
                  <a:prstClr val="black"/>
                </a:solidFill>
              </a:rPr>
              <a:t>Wikipedie: Otevřená encyklopedie: </a:t>
            </a:r>
            <a:r>
              <a:rPr lang="cs-CZ" sz="800" dirty="0">
                <a:solidFill>
                  <a:prstClr val="black"/>
                </a:solidFill>
              </a:rPr>
              <a:t>Počítačová </a:t>
            </a:r>
            <a:r>
              <a:rPr lang="cs-CZ" sz="800" dirty="0" smtClean="0">
                <a:solidFill>
                  <a:prstClr val="black"/>
                </a:solidFill>
              </a:rPr>
              <a:t>síť [online]. c2013 [citováno 24. 08. 2013]. </a:t>
            </a:r>
          </a:p>
          <a:p>
            <a:r>
              <a:rPr lang="cs-CZ" sz="800" dirty="0" smtClean="0">
                <a:solidFill>
                  <a:prstClr val="black"/>
                </a:solidFill>
              </a:rPr>
              <a:t>Dostupný z WWW: </a:t>
            </a:r>
            <a:r>
              <a:rPr lang="cs-CZ" sz="800" dirty="0" smtClean="0">
                <a:solidFill>
                  <a:prstClr val="black"/>
                </a:solidFill>
                <a:hlinkClick r:id="rId2"/>
              </a:rPr>
              <a:t>http</a:t>
            </a:r>
            <a:r>
              <a:rPr lang="cs-CZ" sz="800" dirty="0">
                <a:solidFill>
                  <a:prstClr val="black"/>
                </a:solidFill>
                <a:hlinkClick r:id="rId2"/>
              </a:rPr>
              <a:t>://</a:t>
            </a:r>
            <a:r>
              <a:rPr lang="cs-CZ" sz="800" dirty="0" smtClean="0">
                <a:solidFill>
                  <a:prstClr val="black"/>
                </a:solidFill>
                <a:hlinkClick r:id="rId2"/>
              </a:rPr>
              <a:t>cs.wikipedia.org/wiki/Po%C4%8D%C3%ADta%C4%8Dov%C3%A1_s%C3%AD%C5%A5#D.C4.9Blen.C3.AD_s.C3.ADt.C3.AD_podle_p.C5.99epojov.C3.A1n.C3.AD</a:t>
            </a:r>
            <a:endParaRPr lang="cs-CZ" sz="800" dirty="0" smtClean="0">
              <a:solidFill>
                <a:prstClr val="black"/>
              </a:solidFill>
            </a:endParaRPr>
          </a:p>
          <a:p>
            <a:r>
              <a:rPr lang="cs-CZ" sz="800" dirty="0">
                <a:solidFill>
                  <a:prstClr val="black"/>
                </a:solidFill>
              </a:rPr>
              <a:t>Obr.1 FOOBAZ. </a:t>
            </a:r>
            <a:r>
              <a:rPr lang="cs-CZ" sz="800" i="1" dirty="0">
                <a:solidFill>
                  <a:prstClr val="black"/>
                </a:solidFill>
              </a:rPr>
              <a:t>cs.wikipedia.com</a:t>
            </a:r>
            <a:r>
              <a:rPr lang="cs-CZ" sz="800" dirty="0">
                <a:solidFill>
                  <a:prstClr val="black"/>
                </a:solidFill>
              </a:rPr>
              <a:t> [online]. [cit. </a:t>
            </a:r>
            <a:r>
              <a:rPr lang="cs-CZ" sz="800" dirty="0" smtClean="0">
                <a:solidFill>
                  <a:prstClr val="black"/>
                </a:solidFill>
              </a:rPr>
              <a:t>24.8.2013</a:t>
            </a:r>
            <a:r>
              <a:rPr lang="cs-CZ" sz="800" dirty="0">
                <a:solidFill>
                  <a:prstClr val="black"/>
                </a:solidFill>
              </a:rPr>
              <a:t>]. Dostupný na WWW: </a:t>
            </a:r>
            <a:r>
              <a:rPr lang="cs-CZ" sz="800" dirty="0" smtClean="0">
                <a:solidFill>
                  <a:prstClr val="black"/>
                </a:solidFill>
              </a:rPr>
              <a:t>&lt;http</a:t>
            </a:r>
            <a:r>
              <a:rPr lang="cs-CZ" sz="800" dirty="0">
                <a:solidFill>
                  <a:prstClr val="black"/>
                </a:solidFill>
              </a:rPr>
              <a:t>://cs.wikipedia.org/wiki/</a:t>
            </a:r>
            <a:r>
              <a:rPr lang="cs-CZ" sz="800" dirty="0" err="1">
                <a:solidFill>
                  <a:prstClr val="black"/>
                </a:solidFill>
              </a:rPr>
              <a:t>Soubor:NetworkTopologies.png</a:t>
            </a:r>
            <a:r>
              <a:rPr lang="cs-CZ" sz="800" dirty="0" smtClean="0">
                <a:solidFill>
                  <a:prstClr val="black"/>
                </a:solidFill>
              </a:rPr>
              <a:t>&gt;</a:t>
            </a:r>
            <a:endParaRPr lang="cs-CZ" sz="800" dirty="0">
              <a:solidFill>
                <a:prstClr val="black"/>
              </a:solidFill>
            </a:endParaRPr>
          </a:p>
          <a:p>
            <a:endParaRPr lang="cs-CZ" sz="800" dirty="0" smtClean="0">
              <a:solidFill>
                <a:prstClr val="black"/>
              </a:solidFill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1816100" y="3475037"/>
            <a:ext cx="5283200" cy="2371726"/>
            <a:chOff x="1816100" y="3475037"/>
            <a:chExt cx="5283200" cy="2371726"/>
          </a:xfrm>
        </p:grpSpPr>
        <p:pic>
          <p:nvPicPr>
            <p:cNvPr id="1028" name="Picture 4" descr="Soubor:NetworkTopologies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0600" y="3475037"/>
              <a:ext cx="4838700" cy="23717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extovéPole 8"/>
            <p:cNvSpPr txBox="1"/>
            <p:nvPr/>
          </p:nvSpPr>
          <p:spPr>
            <a:xfrm>
              <a:off x="1816100" y="3677809"/>
              <a:ext cx="41870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" dirty="0" smtClean="0">
                  <a:solidFill>
                    <a:prstClr val="black"/>
                  </a:solidFill>
                </a:rPr>
                <a:t>Obr.1</a:t>
              </a:r>
              <a:endParaRPr lang="cs-CZ" sz="800" dirty="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543881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4637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cap="all" dirty="0"/>
              <a:t>POČÍTAČOVÁ SÍŤ - ZÁKLADY</a:t>
            </a:r>
          </a:p>
        </p:txBody>
      </p:sp>
      <p:sp>
        <p:nvSpPr>
          <p:cNvPr id="7" name="Obdélník 6"/>
          <p:cNvSpPr/>
          <p:nvPr/>
        </p:nvSpPr>
        <p:spPr>
          <a:xfrm>
            <a:off x="1816100" y="1007299"/>
            <a:ext cx="5511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Rozdělení dle uzlů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5900" y="1480780"/>
            <a:ext cx="814705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1600" b="1" dirty="0">
                <a:solidFill>
                  <a:prstClr val="black"/>
                </a:solidFill>
              </a:rPr>
              <a:t>Peer-to-peer</a:t>
            </a:r>
            <a:r>
              <a:rPr lang="cs-CZ" sz="1600" dirty="0">
                <a:solidFill>
                  <a:prstClr val="black"/>
                </a:solidFill>
              </a:rPr>
              <a:t> </a:t>
            </a:r>
            <a:r>
              <a:rPr lang="cs-CZ" sz="1600" dirty="0" smtClean="0">
                <a:solidFill>
                  <a:prstClr val="black"/>
                </a:solidFill>
              </a:rPr>
              <a:t>	(</a:t>
            </a:r>
            <a:r>
              <a:rPr lang="cs-CZ" sz="1600" dirty="0">
                <a:solidFill>
                  <a:prstClr val="black"/>
                </a:solidFill>
              </a:rPr>
              <a:t>doslova rovný s rovným), P2P nebo klient-klient je označení typu </a:t>
            </a:r>
            <a:r>
              <a:rPr lang="cs-CZ" sz="1600" dirty="0" smtClean="0">
                <a:solidFill>
                  <a:prstClr val="black"/>
                </a:solidFill>
              </a:rPr>
              <a:t>			počítačových </a:t>
            </a:r>
            <a:r>
              <a:rPr lang="cs-CZ" sz="1600" dirty="0">
                <a:solidFill>
                  <a:prstClr val="black"/>
                </a:solidFill>
              </a:rPr>
              <a:t>sítí, ve které spolu komunikují přímo jednotliví </a:t>
            </a:r>
            <a:r>
              <a:rPr lang="cs-CZ" sz="1600" dirty="0" smtClean="0">
                <a:solidFill>
                  <a:prstClr val="black"/>
                </a:solidFill>
              </a:rPr>
              <a:t>klienti.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prstClr val="black"/>
                </a:solidFill>
              </a:rPr>
              <a:t>		Dnes se označení P2P vztahuje hlavně na výměnné sítě, prostřednictvím </a:t>
            </a:r>
            <a:r>
              <a:rPr lang="cs-CZ" sz="1600" dirty="0" smtClean="0">
                <a:solidFill>
                  <a:prstClr val="black"/>
                </a:solidFill>
              </a:rPr>
              <a:t>		kterých </a:t>
            </a:r>
            <a:r>
              <a:rPr lang="cs-CZ" sz="1600" dirty="0">
                <a:solidFill>
                  <a:prstClr val="black"/>
                </a:solidFill>
              </a:rPr>
              <a:t>si mnoho uživatelů může vyměňovat </a:t>
            </a:r>
            <a:r>
              <a:rPr lang="cs-CZ" sz="1600" dirty="0" smtClean="0">
                <a:solidFill>
                  <a:prstClr val="black"/>
                </a:solidFill>
              </a:rPr>
              <a:t>data (Torrent, Napster).  </a:t>
            </a:r>
          </a:p>
          <a:p>
            <a:pPr>
              <a:lnSpc>
                <a:spcPct val="150000"/>
              </a:lnSpc>
            </a:pPr>
            <a:endParaRPr lang="cs-CZ" sz="1600" dirty="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1600" b="1" dirty="0">
                <a:solidFill>
                  <a:prstClr val="black"/>
                </a:solidFill>
              </a:rPr>
              <a:t>Klient – server</a:t>
            </a:r>
            <a:r>
              <a:rPr lang="cs-CZ" sz="1600" dirty="0">
                <a:solidFill>
                  <a:prstClr val="black"/>
                </a:solidFill>
              </a:rPr>
              <a:t>	</a:t>
            </a:r>
            <a:r>
              <a:rPr lang="cs-CZ" sz="1600" dirty="0" smtClean="0">
                <a:solidFill>
                  <a:prstClr val="black"/>
                </a:solidFill>
              </a:rPr>
              <a:t>Klient-server </a:t>
            </a:r>
            <a:r>
              <a:rPr lang="cs-CZ" sz="1600" dirty="0">
                <a:solidFill>
                  <a:prstClr val="black"/>
                </a:solidFill>
              </a:rPr>
              <a:t>je typ sítě, ve které je jeden počítač (server) nebo více </a:t>
            </a:r>
            <a:r>
              <a:rPr lang="cs-CZ" sz="1600" dirty="0" smtClean="0">
                <a:solidFill>
                  <a:prstClr val="black"/>
                </a:solidFill>
              </a:rPr>
              <a:t>		počítačů </a:t>
            </a:r>
            <a:r>
              <a:rPr lang="cs-CZ" sz="1600" dirty="0">
                <a:solidFill>
                  <a:prstClr val="black"/>
                </a:solidFill>
              </a:rPr>
              <a:t>(několik serverů) nadřazen jinému počítači (klientovi) či několika </a:t>
            </a:r>
            <a:r>
              <a:rPr lang="cs-CZ" sz="1600" dirty="0" smtClean="0">
                <a:solidFill>
                  <a:prstClr val="black"/>
                </a:solidFill>
              </a:rPr>
              <a:t>		počítačům </a:t>
            </a:r>
            <a:r>
              <a:rPr lang="cs-CZ" sz="1600" dirty="0">
                <a:solidFill>
                  <a:prstClr val="black"/>
                </a:solidFill>
              </a:rPr>
              <a:t>(několika klientům). Server poskytuje služby „běžným“ stanicím </a:t>
            </a:r>
            <a:r>
              <a:rPr lang="cs-CZ" sz="1600" dirty="0" smtClean="0">
                <a:solidFill>
                  <a:prstClr val="black"/>
                </a:solidFill>
              </a:rPr>
              <a:t>		– </a:t>
            </a:r>
            <a:r>
              <a:rPr lang="cs-CZ" sz="1600" dirty="0">
                <a:solidFill>
                  <a:prstClr val="black"/>
                </a:solidFill>
              </a:rPr>
              <a:t>klientům (zvaným </a:t>
            </a:r>
            <a:r>
              <a:rPr lang="cs-CZ" sz="1600" dirty="0" err="1">
                <a:solidFill>
                  <a:prstClr val="black"/>
                </a:solidFill>
              </a:rPr>
              <a:t>workstation</a:t>
            </a:r>
            <a:r>
              <a:rPr lang="cs-CZ" sz="1600" dirty="0">
                <a:solidFill>
                  <a:prstClr val="black"/>
                </a:solidFill>
              </a:rPr>
              <a:t> nebo pracovní stanice</a:t>
            </a:r>
            <a:r>
              <a:rPr lang="cs-CZ" sz="1600" dirty="0" smtClean="0">
                <a:solidFill>
                  <a:prstClr val="black"/>
                </a:solidFill>
              </a:rPr>
              <a:t>).</a:t>
            </a:r>
            <a:endParaRPr lang="cs-CZ" sz="1600" dirty="0">
              <a:solidFill>
                <a:prstClr val="black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85151" y="5845997"/>
            <a:ext cx="79111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>
                <a:solidFill>
                  <a:prstClr val="black"/>
                </a:solidFill>
              </a:rPr>
              <a:t>Použité zdroje:</a:t>
            </a:r>
          </a:p>
          <a:p>
            <a:r>
              <a:rPr lang="cs-CZ" sz="800" i="1" dirty="0" smtClean="0">
                <a:solidFill>
                  <a:prstClr val="black"/>
                </a:solidFill>
              </a:rPr>
              <a:t>Wikipedie: Otevřená encyklopedie: </a:t>
            </a:r>
            <a:r>
              <a:rPr lang="cs-CZ" sz="800" dirty="0">
                <a:solidFill>
                  <a:prstClr val="black"/>
                </a:solidFill>
              </a:rPr>
              <a:t>Počítačová </a:t>
            </a:r>
            <a:r>
              <a:rPr lang="cs-CZ" sz="800" dirty="0" smtClean="0">
                <a:solidFill>
                  <a:prstClr val="black"/>
                </a:solidFill>
              </a:rPr>
              <a:t>síť [online]. c2013 [citováno 24. 08. 2013]. </a:t>
            </a:r>
          </a:p>
          <a:p>
            <a:r>
              <a:rPr lang="cs-CZ" sz="800" dirty="0" smtClean="0">
                <a:solidFill>
                  <a:prstClr val="black"/>
                </a:solidFill>
              </a:rPr>
              <a:t>Dostupný z WWW:&lt; </a:t>
            </a:r>
            <a:r>
              <a:rPr lang="cs-CZ" sz="800" dirty="0" smtClean="0">
                <a:solidFill>
                  <a:prstClr val="black"/>
                </a:solidFill>
                <a:hlinkClick r:id="rId2"/>
              </a:rPr>
              <a:t>http</a:t>
            </a:r>
            <a:r>
              <a:rPr lang="cs-CZ" sz="800" dirty="0">
                <a:solidFill>
                  <a:prstClr val="black"/>
                </a:solidFill>
                <a:hlinkClick r:id="rId2"/>
              </a:rPr>
              <a:t>://</a:t>
            </a:r>
            <a:r>
              <a:rPr lang="cs-CZ" sz="800" dirty="0" smtClean="0">
                <a:solidFill>
                  <a:prstClr val="black"/>
                </a:solidFill>
                <a:hlinkClick r:id="rId2"/>
              </a:rPr>
              <a:t>cs.wikipedia.org/wiki/Po%C4%8D%C3%ADta%C4%8Dov%C3%A1_s%C3%AD%C5%A5#D.C4.9Blen.C3.AD_s.C3.ADt.C3.AD_podle_p.C5.99epojov.C3.A1n.C3.AD</a:t>
            </a:r>
            <a:r>
              <a:rPr lang="cs-CZ" sz="800" dirty="0" smtClean="0">
                <a:solidFill>
                  <a:prstClr val="black"/>
                </a:solidFill>
              </a:rPr>
              <a:t>&gt;</a:t>
            </a:r>
          </a:p>
          <a:p>
            <a:r>
              <a:rPr lang="cs-CZ" sz="800" dirty="0">
                <a:solidFill>
                  <a:prstClr val="black"/>
                </a:solidFill>
              </a:rPr>
              <a:t>Obr.1 MAURO BIEG. </a:t>
            </a:r>
            <a:r>
              <a:rPr lang="cs-CZ" sz="800" i="1" dirty="0">
                <a:solidFill>
                  <a:prstClr val="black"/>
                </a:solidFill>
              </a:rPr>
              <a:t>cs.wikipedia.com</a:t>
            </a:r>
            <a:r>
              <a:rPr lang="cs-CZ" sz="800" dirty="0">
                <a:solidFill>
                  <a:prstClr val="black"/>
                </a:solidFill>
              </a:rPr>
              <a:t> [online]. [cit. </a:t>
            </a:r>
            <a:r>
              <a:rPr lang="cs-CZ" sz="800" dirty="0" smtClean="0">
                <a:solidFill>
                  <a:prstClr val="black"/>
                </a:solidFill>
              </a:rPr>
              <a:t>24.8.2013</a:t>
            </a:r>
            <a:r>
              <a:rPr lang="cs-CZ" sz="800" dirty="0">
                <a:solidFill>
                  <a:prstClr val="black"/>
                </a:solidFill>
              </a:rPr>
              <a:t>]. Dostupný na WWW: </a:t>
            </a:r>
            <a:r>
              <a:rPr lang="cs-CZ" sz="800" dirty="0" smtClean="0">
                <a:solidFill>
                  <a:prstClr val="black"/>
                </a:solidFill>
              </a:rPr>
              <a:t>&lt;</a:t>
            </a:r>
            <a:r>
              <a:rPr lang="cs-CZ" sz="800" dirty="0" smtClean="0">
                <a:solidFill>
                  <a:prstClr val="black"/>
                </a:solidFill>
                <a:hlinkClick r:id="rId3"/>
              </a:rPr>
              <a:t>http</a:t>
            </a:r>
            <a:r>
              <a:rPr lang="cs-CZ" sz="800" dirty="0">
                <a:solidFill>
                  <a:prstClr val="black"/>
                </a:solidFill>
                <a:hlinkClick r:id="rId3"/>
              </a:rPr>
              <a:t>://</a:t>
            </a:r>
            <a:r>
              <a:rPr lang="cs-CZ" sz="800" dirty="0" smtClean="0">
                <a:solidFill>
                  <a:prstClr val="black"/>
                </a:solidFill>
                <a:hlinkClick r:id="rId3"/>
              </a:rPr>
              <a:t>cs.wikipedia.org/wiki/Soubor:P2P-network.svg</a:t>
            </a:r>
            <a:r>
              <a:rPr lang="cs-CZ" sz="800" dirty="0" smtClean="0">
                <a:solidFill>
                  <a:prstClr val="black"/>
                </a:solidFill>
              </a:rPr>
              <a:t>&gt;</a:t>
            </a:r>
          </a:p>
          <a:p>
            <a:r>
              <a:rPr lang="cs-CZ" sz="800" dirty="0" smtClean="0">
                <a:solidFill>
                  <a:prstClr val="black"/>
                </a:solidFill>
              </a:rPr>
              <a:t>Obr.2 </a:t>
            </a:r>
            <a:r>
              <a:rPr lang="en-US" sz="800" dirty="0">
                <a:solidFill>
                  <a:prstClr val="black"/>
                </a:solidFill>
              </a:rPr>
              <a:t>GEORGE SHUKLIN. </a:t>
            </a:r>
            <a:r>
              <a:rPr lang="en-US" sz="800" i="1" dirty="0">
                <a:solidFill>
                  <a:prstClr val="black"/>
                </a:solidFill>
              </a:rPr>
              <a:t>cs.wikipedia.com</a:t>
            </a:r>
            <a:r>
              <a:rPr lang="en-US" sz="800" dirty="0">
                <a:solidFill>
                  <a:prstClr val="black"/>
                </a:solidFill>
              </a:rPr>
              <a:t> [online]. [cit. </a:t>
            </a:r>
            <a:r>
              <a:rPr lang="cs-CZ" sz="800" dirty="0" smtClean="0">
                <a:solidFill>
                  <a:prstClr val="black"/>
                </a:solidFill>
              </a:rPr>
              <a:t>24</a:t>
            </a:r>
            <a:r>
              <a:rPr lang="en-US" sz="800" dirty="0" smtClean="0">
                <a:solidFill>
                  <a:prstClr val="black"/>
                </a:solidFill>
              </a:rPr>
              <a:t>.8.2013</a:t>
            </a:r>
            <a:r>
              <a:rPr lang="en-US" sz="800" dirty="0">
                <a:solidFill>
                  <a:prstClr val="black"/>
                </a:solidFill>
              </a:rPr>
              <a:t>]. </a:t>
            </a:r>
            <a:r>
              <a:rPr lang="en-US" sz="800" dirty="0" err="1">
                <a:solidFill>
                  <a:prstClr val="black"/>
                </a:solidFill>
              </a:rPr>
              <a:t>Dostupný</a:t>
            </a:r>
            <a:r>
              <a:rPr lang="en-US" sz="800" dirty="0">
                <a:solidFill>
                  <a:prstClr val="black"/>
                </a:solidFill>
              </a:rPr>
              <a:t> </a:t>
            </a:r>
            <a:r>
              <a:rPr lang="en-US" sz="800" dirty="0" err="1">
                <a:solidFill>
                  <a:prstClr val="black"/>
                </a:solidFill>
              </a:rPr>
              <a:t>na</a:t>
            </a:r>
            <a:r>
              <a:rPr lang="en-US" sz="800" dirty="0">
                <a:solidFill>
                  <a:prstClr val="black"/>
                </a:solidFill>
              </a:rPr>
              <a:t> WWW: </a:t>
            </a:r>
            <a:r>
              <a:rPr lang="cs-CZ" sz="800" dirty="0" smtClean="0">
                <a:solidFill>
                  <a:prstClr val="black"/>
                </a:solidFill>
              </a:rPr>
              <a:t>&lt;</a:t>
            </a:r>
            <a:r>
              <a:rPr lang="en-US" sz="800" dirty="0" smtClean="0">
                <a:solidFill>
                  <a:prstClr val="black"/>
                </a:solidFill>
              </a:rPr>
              <a:t>http</a:t>
            </a:r>
            <a:r>
              <a:rPr lang="en-US" sz="800" dirty="0">
                <a:solidFill>
                  <a:prstClr val="black"/>
                </a:solidFill>
              </a:rPr>
              <a:t>://</a:t>
            </a:r>
            <a:r>
              <a:rPr lang="en-US" sz="800" dirty="0" smtClean="0">
                <a:solidFill>
                  <a:prstClr val="black"/>
                </a:solidFill>
              </a:rPr>
              <a:t>cs.wikipedia.org/wiki/Soubor:Server-based-network.svg</a:t>
            </a:r>
            <a:r>
              <a:rPr lang="cs-CZ" sz="800" dirty="0" smtClean="0">
                <a:solidFill>
                  <a:prstClr val="black"/>
                </a:solidFill>
              </a:rPr>
              <a:t>&gt;</a:t>
            </a:r>
            <a:endParaRPr lang="cs-CZ" sz="800" dirty="0">
              <a:solidFill>
                <a:prstClr val="black"/>
              </a:solidFill>
            </a:endParaRPr>
          </a:p>
          <a:p>
            <a:endParaRPr lang="cs-CZ" sz="800" dirty="0" smtClean="0">
              <a:solidFill>
                <a:prstClr val="black"/>
              </a:solidFill>
            </a:endParaRPr>
          </a:p>
        </p:txBody>
      </p:sp>
      <p:grpSp>
        <p:nvGrpSpPr>
          <p:cNvPr id="3" name="Skupina 2"/>
          <p:cNvGrpSpPr/>
          <p:nvPr/>
        </p:nvGrpSpPr>
        <p:grpSpPr>
          <a:xfrm>
            <a:off x="215900" y="1690687"/>
            <a:ext cx="1485504" cy="1415613"/>
            <a:chOff x="215900" y="1690687"/>
            <a:chExt cx="1485504" cy="1415613"/>
          </a:xfrm>
        </p:grpSpPr>
        <p:pic>
          <p:nvPicPr>
            <p:cNvPr id="2050" name="Picture 2" descr="Náhled verze z 21. 4. 2010, 09:1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900" y="1690687"/>
              <a:ext cx="1368425" cy="14156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ovéPole 9"/>
            <p:cNvSpPr txBox="1"/>
            <p:nvPr/>
          </p:nvSpPr>
          <p:spPr>
            <a:xfrm>
              <a:off x="1282700" y="2639584"/>
              <a:ext cx="41870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" dirty="0" smtClean="0">
                  <a:solidFill>
                    <a:prstClr val="black"/>
                  </a:solidFill>
                </a:rPr>
                <a:t>Obr.1</a:t>
              </a:r>
              <a:endParaRPr lang="cs-CZ" sz="8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215900" y="3520952"/>
            <a:ext cx="1485504" cy="1387964"/>
            <a:chOff x="215900" y="3520952"/>
            <a:chExt cx="1485504" cy="1387964"/>
          </a:xfrm>
        </p:grpSpPr>
        <p:pic>
          <p:nvPicPr>
            <p:cNvPr id="2052" name="Picture 4" descr="Soubor:Server-based-network.sv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900" y="3520952"/>
              <a:ext cx="1342827" cy="13879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ovéPole 12"/>
            <p:cNvSpPr txBox="1"/>
            <p:nvPr/>
          </p:nvSpPr>
          <p:spPr>
            <a:xfrm>
              <a:off x="1282700" y="4487434"/>
              <a:ext cx="41870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" dirty="0" smtClean="0">
                  <a:solidFill>
                    <a:prstClr val="black"/>
                  </a:solidFill>
                </a:rPr>
                <a:t>Obr.2</a:t>
              </a:r>
              <a:endParaRPr lang="cs-CZ" sz="800" dirty="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379903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4637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cap="all" dirty="0"/>
              <a:t>POČÍTAČOVÁ SÍŤ - ZÁKLADY</a:t>
            </a:r>
          </a:p>
        </p:txBody>
      </p:sp>
      <p:sp>
        <p:nvSpPr>
          <p:cNvPr id="7" name="Obdélník 6"/>
          <p:cNvSpPr/>
          <p:nvPr/>
        </p:nvSpPr>
        <p:spPr>
          <a:xfrm>
            <a:off x="1816100" y="1007299"/>
            <a:ext cx="5511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Rozdělení dle rozlehlosti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5900" y="1480780"/>
            <a:ext cx="8147050" cy="3725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1600" b="1" dirty="0">
                <a:solidFill>
                  <a:prstClr val="black"/>
                </a:solidFill>
              </a:rPr>
              <a:t>PAN </a:t>
            </a:r>
            <a:r>
              <a:rPr lang="cs-CZ" sz="1600" b="1" dirty="0" smtClean="0">
                <a:solidFill>
                  <a:prstClr val="black"/>
                </a:solidFill>
              </a:rPr>
              <a:t>– 	</a:t>
            </a:r>
            <a:r>
              <a:rPr lang="cs-CZ" sz="1400" dirty="0" smtClean="0">
                <a:solidFill>
                  <a:prstClr val="black"/>
                </a:solidFill>
              </a:rPr>
              <a:t>též </a:t>
            </a:r>
            <a:r>
              <a:rPr lang="cs-CZ" sz="1400" dirty="0">
                <a:solidFill>
                  <a:prstClr val="black"/>
                </a:solidFill>
              </a:rPr>
              <a:t>zván osobní síť, je to velice malá počítačová síť používaná pro propojení jeho osobních </a:t>
            </a:r>
            <a:r>
              <a:rPr lang="cs-CZ" sz="1400" dirty="0" smtClean="0">
                <a:solidFill>
                  <a:prstClr val="black"/>
                </a:solidFill>
              </a:rPr>
              <a:t>	elektronických </a:t>
            </a:r>
            <a:r>
              <a:rPr lang="cs-CZ" sz="1400" dirty="0">
                <a:solidFill>
                  <a:prstClr val="black"/>
                </a:solidFill>
              </a:rPr>
              <a:t>zařízení typu mobilní telefon, PDA, notebook atd., </a:t>
            </a:r>
            <a:r>
              <a:rPr lang="cs-CZ" sz="1400" dirty="0" smtClean="0">
                <a:solidFill>
                  <a:prstClr val="black"/>
                </a:solidFill>
              </a:rPr>
              <a:t>například přes </a:t>
            </a:r>
            <a:r>
              <a:rPr lang="cs-CZ" sz="1400" dirty="0" err="1" smtClean="0">
                <a:solidFill>
                  <a:prstClr val="black"/>
                </a:solidFill>
              </a:rPr>
              <a:t>Bluetooth</a:t>
            </a:r>
            <a:r>
              <a:rPr lang="cs-CZ" sz="1400" dirty="0">
                <a:solidFill>
                  <a:prstClr val="black"/>
                </a:solidFill>
              </a:rPr>
              <a:t>, </a:t>
            </a:r>
            <a:r>
              <a:rPr lang="cs-CZ" sz="1400" dirty="0" err="1" smtClean="0">
                <a:solidFill>
                  <a:prstClr val="black"/>
                </a:solidFill>
              </a:rPr>
              <a:t>IrDA</a:t>
            </a:r>
            <a:endParaRPr lang="cs-CZ" sz="1400" dirty="0" smtClean="0">
              <a:solidFill>
                <a:prstClr val="black"/>
              </a:solidFill>
            </a:endParaRPr>
          </a:p>
          <a:p>
            <a:pPr>
              <a:lnSpc>
                <a:spcPct val="200000"/>
              </a:lnSpc>
            </a:pPr>
            <a:r>
              <a:rPr lang="cs-CZ" sz="1600" b="1" dirty="0" smtClean="0">
                <a:solidFill>
                  <a:prstClr val="black"/>
                </a:solidFill>
              </a:rPr>
              <a:t>LAN – 	</a:t>
            </a:r>
            <a:r>
              <a:rPr lang="cs-CZ" sz="1400" dirty="0" smtClean="0">
                <a:solidFill>
                  <a:prstClr val="black"/>
                </a:solidFill>
              </a:rPr>
              <a:t>též zván lokální počítačová síť, lokální síť nebo místní síť, je to síť spojující PC v rámci jedné 	budovy nebo několika blízkých budov, nejpoužívanějším typem je </a:t>
            </a:r>
            <a:r>
              <a:rPr lang="cs-CZ" sz="1400" dirty="0" err="1" smtClean="0">
                <a:solidFill>
                  <a:prstClr val="black"/>
                </a:solidFill>
              </a:rPr>
              <a:t>Ethernet</a:t>
            </a:r>
            <a:endParaRPr lang="cs-CZ" sz="1400" dirty="0" smtClean="0">
              <a:solidFill>
                <a:prstClr val="black"/>
              </a:solidFill>
            </a:endParaRPr>
          </a:p>
          <a:p>
            <a:pPr>
              <a:lnSpc>
                <a:spcPct val="200000"/>
              </a:lnSpc>
            </a:pPr>
            <a:r>
              <a:rPr lang="cs-CZ" sz="1600" b="1" dirty="0" smtClean="0">
                <a:solidFill>
                  <a:prstClr val="black"/>
                </a:solidFill>
              </a:rPr>
              <a:t>MAN </a:t>
            </a:r>
            <a:r>
              <a:rPr lang="cs-CZ" sz="1600" b="1" dirty="0">
                <a:solidFill>
                  <a:prstClr val="black"/>
                </a:solidFill>
              </a:rPr>
              <a:t>– </a:t>
            </a:r>
            <a:r>
              <a:rPr lang="cs-CZ" sz="1600" b="1" dirty="0" smtClean="0">
                <a:solidFill>
                  <a:prstClr val="black"/>
                </a:solidFill>
              </a:rPr>
              <a:t>	</a:t>
            </a:r>
            <a:r>
              <a:rPr lang="cs-CZ" sz="1400" dirty="0" smtClean="0">
                <a:solidFill>
                  <a:prstClr val="black"/>
                </a:solidFill>
              </a:rPr>
              <a:t>též </a:t>
            </a:r>
            <a:r>
              <a:rPr lang="cs-CZ" sz="1400" dirty="0">
                <a:solidFill>
                  <a:prstClr val="black"/>
                </a:solidFill>
              </a:rPr>
              <a:t>zván metropolitní síť, je to síť propojující lokální sítě v městské zástavbě, slouží především pro </a:t>
            </a:r>
            <a:r>
              <a:rPr lang="cs-CZ" sz="1400" dirty="0" smtClean="0">
                <a:solidFill>
                  <a:prstClr val="black"/>
                </a:solidFill>
              </a:rPr>
              <a:t>	přenos </a:t>
            </a:r>
            <a:r>
              <a:rPr lang="cs-CZ" sz="1400" dirty="0">
                <a:solidFill>
                  <a:prstClr val="black"/>
                </a:solidFill>
              </a:rPr>
              <a:t>dat, zvuku a </a:t>
            </a:r>
            <a:r>
              <a:rPr lang="cs-CZ" sz="1400" dirty="0" smtClean="0">
                <a:solidFill>
                  <a:prstClr val="black"/>
                </a:solidFill>
              </a:rPr>
              <a:t>obrazu</a:t>
            </a:r>
          </a:p>
          <a:p>
            <a:pPr>
              <a:lnSpc>
                <a:spcPct val="200000"/>
              </a:lnSpc>
            </a:pPr>
            <a:r>
              <a:rPr lang="cs-CZ" sz="1600" b="1" dirty="0" smtClean="0">
                <a:solidFill>
                  <a:prstClr val="black"/>
                </a:solidFill>
              </a:rPr>
              <a:t>WAN –	</a:t>
            </a:r>
            <a:r>
              <a:rPr lang="cs-CZ" sz="1400" dirty="0" smtClean="0">
                <a:solidFill>
                  <a:prstClr val="black"/>
                </a:solidFill>
              </a:rPr>
              <a:t>též </a:t>
            </a:r>
            <a:r>
              <a:rPr lang="cs-CZ" sz="1400" dirty="0">
                <a:solidFill>
                  <a:prstClr val="black"/>
                </a:solidFill>
              </a:rPr>
              <a:t>zván rozlehlá síť, je to síť spojující LAN a MAN sítě, mají největší působnost (třeba i po celém </a:t>
            </a:r>
            <a:r>
              <a:rPr lang="cs-CZ" sz="1400" dirty="0" smtClean="0">
                <a:solidFill>
                  <a:prstClr val="black"/>
                </a:solidFill>
              </a:rPr>
              <a:t>	státě</a:t>
            </a:r>
            <a:r>
              <a:rPr lang="cs-CZ" sz="1400" dirty="0">
                <a:solidFill>
                  <a:prstClr val="black"/>
                </a:solidFill>
              </a:rPr>
              <a:t>, kontinentu nebo kamkoliv na </a:t>
            </a:r>
            <a:r>
              <a:rPr lang="cs-CZ" sz="1400" dirty="0" smtClean="0">
                <a:solidFill>
                  <a:prstClr val="black"/>
                </a:solidFill>
              </a:rPr>
              <a:t>zeměkouli).</a:t>
            </a:r>
            <a:endParaRPr lang="cs-CZ" sz="1600" dirty="0">
              <a:solidFill>
                <a:prstClr val="black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33855" y="6084122"/>
            <a:ext cx="7911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>
                <a:solidFill>
                  <a:prstClr val="black"/>
                </a:solidFill>
              </a:rPr>
              <a:t>Použité zdroje:</a:t>
            </a:r>
          </a:p>
          <a:p>
            <a:r>
              <a:rPr lang="cs-CZ" sz="800" i="1" dirty="0" smtClean="0">
                <a:solidFill>
                  <a:prstClr val="black"/>
                </a:solidFill>
              </a:rPr>
              <a:t>Wikipedie: Otevřená encyklopedie: </a:t>
            </a:r>
            <a:r>
              <a:rPr lang="cs-CZ" sz="800" dirty="0">
                <a:solidFill>
                  <a:prstClr val="black"/>
                </a:solidFill>
              </a:rPr>
              <a:t>Počítačová </a:t>
            </a:r>
            <a:r>
              <a:rPr lang="cs-CZ" sz="800" dirty="0" smtClean="0">
                <a:solidFill>
                  <a:prstClr val="black"/>
                </a:solidFill>
              </a:rPr>
              <a:t>síť [online]. c2013 [citováno 24. 08. 2013]. </a:t>
            </a:r>
          </a:p>
          <a:p>
            <a:r>
              <a:rPr lang="cs-CZ" sz="800" dirty="0" smtClean="0">
                <a:solidFill>
                  <a:prstClr val="black"/>
                </a:solidFill>
              </a:rPr>
              <a:t>Dostupný z WWW:&lt; </a:t>
            </a:r>
            <a:r>
              <a:rPr lang="cs-CZ" sz="800" dirty="0" smtClean="0">
                <a:solidFill>
                  <a:prstClr val="black"/>
                </a:solidFill>
                <a:hlinkClick r:id="rId2"/>
              </a:rPr>
              <a:t>http</a:t>
            </a:r>
            <a:r>
              <a:rPr lang="cs-CZ" sz="800" dirty="0">
                <a:solidFill>
                  <a:prstClr val="black"/>
                </a:solidFill>
                <a:hlinkClick r:id="rId2"/>
              </a:rPr>
              <a:t>://</a:t>
            </a:r>
            <a:r>
              <a:rPr lang="cs-CZ" sz="800" dirty="0" smtClean="0">
                <a:solidFill>
                  <a:prstClr val="black"/>
                </a:solidFill>
                <a:hlinkClick r:id="rId2"/>
              </a:rPr>
              <a:t>cs.wikipedia.org/wiki/Po%C4%8D%C3%ADta%C4%8Dov%C3%A1_s%C3%AD%C5%A5#D.C4.9Blen.C3.AD_s.C3.ADt.C3.AD_podle_p.C5.99epojov.C3.A1n.C3.AD</a:t>
            </a:r>
            <a:r>
              <a:rPr lang="cs-CZ" sz="800" dirty="0" smtClean="0">
                <a:solidFill>
                  <a:prstClr val="black"/>
                </a:solidFill>
              </a:rPr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xmlns="" val="442651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4637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cap="all" dirty="0" smtClean="0"/>
              <a:t>PŘIPOJENÍ K SÍTI</a:t>
            </a:r>
            <a:endParaRPr lang="cs-CZ" b="1" cap="all" dirty="0"/>
          </a:p>
        </p:txBody>
      </p:sp>
      <p:sp>
        <p:nvSpPr>
          <p:cNvPr id="5" name="Obdélník 4"/>
          <p:cNvSpPr/>
          <p:nvPr/>
        </p:nvSpPr>
        <p:spPr>
          <a:xfrm>
            <a:off x="628650" y="1007299"/>
            <a:ext cx="78867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Základní pojmy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HAMISH2K. </a:t>
            </a:r>
            <a:r>
              <a:rPr kumimoji="0" lang="cs-CZ" sz="900" b="0" i="1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cs.wikipedia.org</a:t>
            </a:r>
            <a:r>
              <a:rPr kumimoji="0" lang="cs-CZ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[online]. [cit. 22.7.2013]. Dostupný na WWW: http://cs.wikipedia.org/wiki/Soubor:X31_T43_laptop.png</a:t>
            </a:r>
            <a:endParaRPr kumimoji="0" lang="cs-CZ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39800" y="1468964"/>
            <a:ext cx="7264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1600" b="1" dirty="0" smtClean="0"/>
              <a:t>Síťová karta:	</a:t>
            </a:r>
            <a:r>
              <a:rPr lang="cs-CZ" sz="1600" dirty="0" smtClean="0"/>
              <a:t>je umístěna na základní desce nebo se připojuje přes PCI slot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	</a:t>
            </a:r>
            <a:r>
              <a:rPr lang="cs-CZ" sz="1600" dirty="0" smtClean="0"/>
              <a:t>	základní parametry (rychlost, druh připojení, typ sítě)</a:t>
            </a:r>
            <a:endParaRPr lang="cs-CZ" sz="1600" dirty="0"/>
          </a:p>
        </p:txBody>
      </p:sp>
      <p:grpSp>
        <p:nvGrpSpPr>
          <p:cNvPr id="8" name="Skupina 7"/>
          <p:cNvGrpSpPr/>
          <p:nvPr/>
        </p:nvGrpSpPr>
        <p:grpSpPr>
          <a:xfrm>
            <a:off x="403225" y="2664688"/>
            <a:ext cx="3400425" cy="2532962"/>
            <a:chOff x="403225" y="3147288"/>
            <a:chExt cx="3400425" cy="2532962"/>
          </a:xfrm>
        </p:grpSpPr>
        <p:pic>
          <p:nvPicPr>
            <p:cNvPr id="1026" name="Picture 2" descr="Soubor:NIC-FA312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3225" y="3147288"/>
              <a:ext cx="3400425" cy="219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915836" y="5341696"/>
              <a:ext cx="213058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600" dirty="0" smtClean="0"/>
                <a:t>Obr. 1: síťová karta LAN</a:t>
              </a:r>
              <a:endParaRPr lang="cs-CZ" sz="1600" dirty="0"/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3803650" y="2565400"/>
            <a:ext cx="2323616" cy="2878470"/>
            <a:chOff x="3803650" y="3048000"/>
            <a:chExt cx="2323616" cy="2878470"/>
          </a:xfrm>
        </p:grpSpPr>
        <p:pic>
          <p:nvPicPr>
            <p:cNvPr id="6" name="Obrázek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803650" y="3048000"/>
              <a:ext cx="2323616" cy="1895407"/>
            </a:xfrm>
            <a:prstGeom prst="rect">
              <a:avLst/>
            </a:prstGeom>
          </p:spPr>
        </p:pic>
        <p:sp>
          <p:nvSpPr>
            <p:cNvPr id="11" name="TextovéPole 10"/>
            <p:cNvSpPr txBox="1"/>
            <p:nvPr/>
          </p:nvSpPr>
          <p:spPr>
            <a:xfrm>
              <a:off x="3999873" y="5341695"/>
              <a:ext cx="165551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600" dirty="0" smtClean="0"/>
                <a:t>Obr. 2: kabel UTP</a:t>
              </a:r>
            </a:p>
            <a:p>
              <a:r>
                <a:rPr lang="cs-CZ" sz="1600" dirty="0" smtClean="0"/>
                <a:t>(kroucené 4 páry)</a:t>
              </a:r>
              <a:endParaRPr lang="cs-CZ" sz="1600" dirty="0"/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6446844" y="2565400"/>
            <a:ext cx="1960665" cy="2621602"/>
            <a:chOff x="6416675" y="3058647"/>
            <a:chExt cx="1960665" cy="2621602"/>
          </a:xfrm>
        </p:grpSpPr>
        <p:pic>
          <p:nvPicPr>
            <p:cNvPr id="1028" name="Picture 4" descr="Soubor:Ethernet RJ45 connector p1160054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16675" y="3058647"/>
              <a:ext cx="1787525" cy="16472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ovéPole 11"/>
            <p:cNvSpPr txBox="1"/>
            <p:nvPr/>
          </p:nvSpPr>
          <p:spPr>
            <a:xfrm>
              <a:off x="6416675" y="5341695"/>
              <a:ext cx="196066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600" dirty="0" smtClean="0"/>
                <a:t>Obr. 3: konektor RJ45</a:t>
              </a:r>
            </a:p>
          </p:txBody>
        </p:sp>
      </p:grpSp>
      <p:sp>
        <p:nvSpPr>
          <p:cNvPr id="16" name="TextovéPole 15"/>
          <p:cNvSpPr txBox="1"/>
          <p:nvPr/>
        </p:nvSpPr>
        <p:spPr>
          <a:xfrm>
            <a:off x="418604" y="6070440"/>
            <a:ext cx="72651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/>
              <a:t>Použité zdroje:</a:t>
            </a:r>
          </a:p>
          <a:p>
            <a:r>
              <a:rPr lang="cs-CZ" sz="800" dirty="0" smtClean="0"/>
              <a:t>Obr.1 </a:t>
            </a:r>
            <a:r>
              <a:rPr lang="cs-CZ" sz="800" dirty="0"/>
              <a:t>ECHORAY. </a:t>
            </a:r>
            <a:r>
              <a:rPr lang="cs-CZ" sz="800" i="1" dirty="0"/>
              <a:t>cs.wikipedia.com</a:t>
            </a:r>
            <a:r>
              <a:rPr lang="cs-CZ" sz="800" dirty="0"/>
              <a:t> [online]. [cit. </a:t>
            </a:r>
            <a:r>
              <a:rPr lang="cs-CZ" sz="800" dirty="0" smtClean="0"/>
              <a:t>24.8.2013</a:t>
            </a:r>
            <a:r>
              <a:rPr lang="cs-CZ" sz="800" dirty="0"/>
              <a:t>]. Dostupný na WWW: </a:t>
            </a:r>
            <a:r>
              <a:rPr lang="cs-CZ" sz="800" dirty="0" smtClean="0"/>
              <a:t>&lt;</a:t>
            </a:r>
            <a:r>
              <a:rPr lang="cs-CZ" sz="800" dirty="0" smtClean="0">
                <a:hlinkClick r:id="rId5"/>
              </a:rPr>
              <a:t>http</a:t>
            </a:r>
            <a:r>
              <a:rPr lang="cs-CZ" sz="800" dirty="0">
                <a:hlinkClick r:id="rId5"/>
              </a:rPr>
              <a:t>://</a:t>
            </a:r>
            <a:r>
              <a:rPr lang="cs-CZ" sz="800" dirty="0" smtClean="0">
                <a:hlinkClick r:id="rId5"/>
              </a:rPr>
              <a:t>cs.wikipedia.org/wiki/Soubor:NIC-FA312.jpg</a:t>
            </a:r>
            <a:r>
              <a:rPr lang="cs-CZ" sz="800" dirty="0" smtClean="0"/>
              <a:t>&gt;</a:t>
            </a:r>
          </a:p>
          <a:p>
            <a:r>
              <a:rPr lang="cs-CZ" sz="800" dirty="0" smtClean="0"/>
              <a:t>Obr.2 </a:t>
            </a:r>
            <a:r>
              <a:rPr lang="cs-CZ" sz="800" dirty="0"/>
              <a:t>BARAN IVO. </a:t>
            </a:r>
            <a:r>
              <a:rPr lang="cs-CZ" sz="800" i="1" dirty="0"/>
              <a:t>cs.wikipedia.com</a:t>
            </a:r>
            <a:r>
              <a:rPr lang="cs-CZ" sz="800" dirty="0"/>
              <a:t> [online]. [cit. </a:t>
            </a:r>
            <a:r>
              <a:rPr lang="cs-CZ" sz="800" dirty="0" smtClean="0"/>
              <a:t>24.8.2013</a:t>
            </a:r>
            <a:r>
              <a:rPr lang="cs-CZ" sz="800" dirty="0"/>
              <a:t>]. Dostupný na WWW: </a:t>
            </a:r>
            <a:r>
              <a:rPr lang="cs-CZ" sz="800" dirty="0" smtClean="0"/>
              <a:t>&lt;</a:t>
            </a:r>
            <a:r>
              <a:rPr lang="cs-CZ" sz="800" dirty="0" smtClean="0">
                <a:hlinkClick r:id="rId6"/>
              </a:rPr>
              <a:t>http</a:t>
            </a:r>
            <a:r>
              <a:rPr lang="cs-CZ" sz="800" dirty="0">
                <a:hlinkClick r:id="rId6"/>
              </a:rPr>
              <a:t>://</a:t>
            </a:r>
            <a:r>
              <a:rPr lang="cs-CZ" sz="800" dirty="0" smtClean="0">
                <a:hlinkClick r:id="rId6"/>
              </a:rPr>
              <a:t>cs.wikipedia.org/wiki/</a:t>
            </a:r>
            <a:r>
              <a:rPr lang="cs-CZ" sz="800" dirty="0" err="1" smtClean="0">
                <a:hlinkClick r:id="rId6"/>
              </a:rPr>
              <a:t>Soubor:UTP_cable.jpg</a:t>
            </a:r>
            <a:r>
              <a:rPr lang="cs-CZ" sz="800" dirty="0" smtClean="0"/>
              <a:t>&gt;</a:t>
            </a:r>
          </a:p>
          <a:p>
            <a:r>
              <a:rPr lang="cs-CZ" sz="800" dirty="0" smtClean="0"/>
              <a:t>Obr.3 DAVID.MONNIAUX</a:t>
            </a:r>
            <a:r>
              <a:rPr lang="cs-CZ" sz="800" dirty="0"/>
              <a:t>. </a:t>
            </a:r>
            <a:r>
              <a:rPr lang="cs-CZ" sz="800" i="1" dirty="0"/>
              <a:t>cs.wikipedia.com</a:t>
            </a:r>
            <a:r>
              <a:rPr lang="cs-CZ" sz="800" dirty="0"/>
              <a:t> [online]. [cit. </a:t>
            </a:r>
            <a:r>
              <a:rPr lang="cs-CZ" sz="800" dirty="0" smtClean="0"/>
              <a:t>24.8.2013</a:t>
            </a:r>
            <a:r>
              <a:rPr lang="cs-CZ" sz="800" dirty="0"/>
              <a:t>]. Dostupný na WWW: </a:t>
            </a:r>
            <a:r>
              <a:rPr lang="cs-CZ" sz="800" dirty="0" smtClean="0"/>
              <a:t>&lt;</a:t>
            </a:r>
            <a:r>
              <a:rPr lang="cs-CZ" sz="800" dirty="0" smtClean="0">
                <a:hlinkClick r:id="rId7"/>
              </a:rPr>
              <a:t>http</a:t>
            </a:r>
            <a:r>
              <a:rPr lang="cs-CZ" sz="800" dirty="0">
                <a:hlinkClick r:id="rId7"/>
              </a:rPr>
              <a:t>://</a:t>
            </a:r>
            <a:r>
              <a:rPr lang="cs-CZ" sz="800" dirty="0" smtClean="0">
                <a:hlinkClick r:id="rId7"/>
              </a:rPr>
              <a:t>cs.wikipedia.org/wiki/Soubor:Ethernet_RJ45_connector_p1160054.jpg</a:t>
            </a:r>
            <a:r>
              <a:rPr lang="cs-CZ" sz="800" dirty="0" smtClean="0"/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xmlns="" val="2841354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4637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cap="all" dirty="0" smtClean="0"/>
              <a:t>PŘIPOJENÍ K SÍTI</a:t>
            </a:r>
            <a:endParaRPr lang="cs-CZ" b="1" cap="all" dirty="0"/>
          </a:p>
        </p:txBody>
      </p:sp>
      <p:sp>
        <p:nvSpPr>
          <p:cNvPr id="11" name="Obdélník 10"/>
          <p:cNvSpPr/>
          <p:nvPr/>
        </p:nvSpPr>
        <p:spPr>
          <a:xfrm>
            <a:off x="628650" y="1007299"/>
            <a:ext cx="78867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Základní pojmy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939800" y="1468964"/>
            <a:ext cx="75755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1600" b="1" dirty="0" smtClean="0"/>
              <a:t>MAC adresa:	neboli, fyzická adresa</a:t>
            </a:r>
          </a:p>
          <a:p>
            <a:pPr>
              <a:lnSpc>
                <a:spcPct val="150000"/>
              </a:lnSpc>
            </a:pPr>
            <a:r>
              <a:rPr lang="cs-CZ" sz="1600" b="1" dirty="0"/>
              <a:t>	</a:t>
            </a:r>
            <a:r>
              <a:rPr lang="cs-CZ" sz="1600" b="1" dirty="0" smtClean="0"/>
              <a:t>	</a:t>
            </a:r>
            <a:r>
              <a:rPr lang="cs-CZ" sz="1600" dirty="0" smtClean="0"/>
              <a:t>jedinečný identifikátor síťové karty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	</a:t>
            </a:r>
            <a:r>
              <a:rPr lang="cs-CZ" sz="1600" dirty="0" smtClean="0"/>
              <a:t>	přiřazen při výrobě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	</a:t>
            </a:r>
            <a:r>
              <a:rPr lang="cs-CZ" sz="1600" dirty="0" smtClean="0"/>
              <a:t>	standardně nelze měnit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	</a:t>
            </a:r>
            <a:r>
              <a:rPr lang="cs-CZ" sz="1600" dirty="0" smtClean="0"/>
              <a:t>	12 znaků (čísla i písmena, odděleny po 2, např.: 00-26-2C-3F-96-85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	</a:t>
            </a:r>
            <a:r>
              <a:rPr lang="cs-CZ" sz="1600" dirty="0" smtClean="0"/>
              <a:t>	</a:t>
            </a:r>
            <a:r>
              <a:rPr lang="cs-CZ" sz="1600" b="1" dirty="0" smtClean="0"/>
              <a:t>zjištění adresy: příkaz </a:t>
            </a:r>
            <a:r>
              <a:rPr lang="cs-CZ" sz="1600" b="1" dirty="0" err="1" smtClean="0"/>
              <a:t>ipconfig</a:t>
            </a:r>
            <a:r>
              <a:rPr lang="cs-CZ" sz="1600" b="1" dirty="0" smtClean="0"/>
              <a:t>/</a:t>
            </a:r>
            <a:r>
              <a:rPr lang="cs-CZ" sz="1600" b="1" dirty="0" err="1" smtClean="0"/>
              <a:t>all</a:t>
            </a:r>
            <a:endParaRPr lang="cs-CZ" sz="1600" b="1" dirty="0" smtClean="0"/>
          </a:p>
        </p:txBody>
      </p:sp>
      <p:sp>
        <p:nvSpPr>
          <p:cNvPr id="13" name="TextovéPole 12"/>
          <p:cNvSpPr txBox="1"/>
          <p:nvPr/>
        </p:nvSpPr>
        <p:spPr>
          <a:xfrm>
            <a:off x="939800" y="4062939"/>
            <a:ext cx="75755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1600" b="1" dirty="0" smtClean="0"/>
              <a:t>IP adresa:		</a:t>
            </a:r>
            <a:r>
              <a:rPr lang="cs-CZ" sz="1600" dirty="0" smtClean="0"/>
              <a:t>jedinečný identifikátor v počítačové síti</a:t>
            </a:r>
          </a:p>
          <a:p>
            <a:pPr>
              <a:lnSpc>
                <a:spcPct val="150000"/>
              </a:lnSpc>
            </a:pPr>
            <a:r>
              <a:rPr lang="cs-CZ" sz="1600" b="1" dirty="0"/>
              <a:t>	</a:t>
            </a:r>
            <a:r>
              <a:rPr lang="cs-CZ" sz="1600" b="1" dirty="0" smtClean="0"/>
              <a:t>	</a:t>
            </a:r>
            <a:r>
              <a:rPr lang="cs-CZ" sz="1600" dirty="0" smtClean="0"/>
              <a:t>používá se protokol IPv4 (dochází adresy, budoucnost v IPv6)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	</a:t>
            </a:r>
            <a:r>
              <a:rPr lang="cs-CZ" sz="1600" dirty="0" smtClean="0"/>
              <a:t>	4 bloky po maximálně 3 číslech, rozsah bloku je 0-255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	</a:t>
            </a:r>
            <a:r>
              <a:rPr lang="cs-CZ" sz="1600" dirty="0" smtClean="0"/>
              <a:t>	adresu určuje uživatel nebo DHCP server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	</a:t>
            </a:r>
            <a:r>
              <a:rPr lang="cs-CZ" sz="1600" dirty="0" smtClean="0"/>
              <a:t>	příklad adresy: 192.168.10.10 nebo 10.0.0.121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	</a:t>
            </a:r>
            <a:r>
              <a:rPr lang="cs-CZ" sz="1600" dirty="0" smtClean="0"/>
              <a:t>	</a:t>
            </a:r>
            <a:r>
              <a:rPr lang="cs-CZ" sz="1600" b="1" dirty="0" smtClean="0"/>
              <a:t>zjištění stavu přes Ovládací panely &gt; Centrum síťových připojení</a:t>
            </a:r>
          </a:p>
        </p:txBody>
      </p:sp>
    </p:spTree>
    <p:extLst>
      <p:ext uri="{BB962C8B-B14F-4D97-AF65-F5344CB8AC3E}">
        <p14:creationId xmlns:p14="http://schemas.microsoft.com/office/powerpoint/2010/main" xmlns="" val="587466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ovéPole 9"/>
          <p:cNvSpPr txBox="1"/>
          <p:nvPr/>
        </p:nvSpPr>
        <p:spPr>
          <a:xfrm>
            <a:off x="628650" y="1653677"/>
            <a:ext cx="75755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1600" b="1" dirty="0" smtClean="0"/>
              <a:t>DHCP server:	</a:t>
            </a:r>
            <a:r>
              <a:rPr lang="cs-CZ" sz="1600" dirty="0" smtClean="0"/>
              <a:t>používá se pro automatickou adresu identifikaci PC v síti</a:t>
            </a:r>
          </a:p>
          <a:p>
            <a:pPr>
              <a:lnSpc>
                <a:spcPct val="150000"/>
              </a:lnSpc>
            </a:pPr>
            <a:r>
              <a:rPr lang="cs-CZ" sz="1600" b="1" dirty="0"/>
              <a:t>	</a:t>
            </a:r>
            <a:r>
              <a:rPr lang="cs-CZ" sz="1600" b="1" dirty="0" smtClean="0"/>
              <a:t>	</a:t>
            </a:r>
            <a:r>
              <a:rPr lang="cs-CZ" sz="1600" dirty="0" smtClean="0"/>
              <a:t>automaticky přiděluje: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	</a:t>
            </a:r>
            <a:r>
              <a:rPr lang="cs-CZ" sz="1600" dirty="0" smtClean="0"/>
              <a:t>			IP adresu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	</a:t>
            </a:r>
            <a:r>
              <a:rPr lang="cs-CZ" sz="1600" dirty="0" smtClean="0"/>
              <a:t>			masku sítě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	</a:t>
            </a:r>
            <a:r>
              <a:rPr lang="cs-CZ" sz="1600" dirty="0" smtClean="0"/>
              <a:t>			výchozí bránu</a:t>
            </a:r>
          </a:p>
        </p:txBody>
      </p:sp>
      <p:sp>
        <p:nvSpPr>
          <p:cNvPr id="11" name="Nadpis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4637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cap="all" dirty="0" smtClean="0"/>
              <a:t>PŘIPOJENÍ K SÍTI</a:t>
            </a:r>
            <a:endParaRPr lang="cs-CZ" b="1" cap="all" dirty="0"/>
          </a:p>
        </p:txBody>
      </p:sp>
      <p:sp>
        <p:nvSpPr>
          <p:cNvPr id="12" name="Obdélník 11"/>
          <p:cNvSpPr/>
          <p:nvPr/>
        </p:nvSpPr>
        <p:spPr>
          <a:xfrm>
            <a:off x="628650" y="1007299"/>
            <a:ext cx="78867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Základní pojmy</a:t>
            </a:r>
            <a:endParaRPr lang="cs-CZ" sz="2400" dirty="0">
              <a:solidFill>
                <a:srgbClr val="00B0F0"/>
              </a:solidFill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2975" y="2623173"/>
            <a:ext cx="2805112" cy="3334378"/>
          </a:xfrm>
          <a:prstGeom prst="rect">
            <a:avLst/>
          </a:prstGeom>
        </p:spPr>
      </p:pic>
      <p:cxnSp>
        <p:nvCxnSpPr>
          <p:cNvPr id="14" name="Přímá spojnice se šipkou 13"/>
          <p:cNvCxnSpPr/>
          <p:nvPr/>
        </p:nvCxnSpPr>
        <p:spPr>
          <a:xfrm flipH="1">
            <a:off x="2886075" y="2695575"/>
            <a:ext cx="1457325" cy="108180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>
            <a:off x="3084512" y="3005170"/>
            <a:ext cx="1311275" cy="94297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>
            <a:off x="3000375" y="3371850"/>
            <a:ext cx="1343025" cy="93177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9287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ovéPole 9"/>
          <p:cNvSpPr txBox="1"/>
          <p:nvPr/>
        </p:nvSpPr>
        <p:spPr>
          <a:xfrm>
            <a:off x="628649" y="1653677"/>
            <a:ext cx="81438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1600" b="1" dirty="0" smtClean="0"/>
              <a:t>DNS server:	</a:t>
            </a:r>
            <a:r>
              <a:rPr lang="cs-CZ" sz="1600" dirty="0" smtClean="0"/>
              <a:t>používá se pro překlad doménových jmen (www.seznam.cz) na IP 			adresy. </a:t>
            </a:r>
            <a:endParaRPr lang="cs-CZ" sz="1600" dirty="0"/>
          </a:p>
          <a:p>
            <a:pPr>
              <a:lnSpc>
                <a:spcPct val="150000"/>
              </a:lnSpc>
            </a:pPr>
            <a:r>
              <a:rPr lang="cs-CZ" sz="1600" dirty="0" smtClean="0"/>
              <a:t>		uživatel zadá jméno serveru a PC se zeptá nadřazeného serveru na 		IP adresu požadovaného serveru a ty pak komunikují pomocí IP adres</a:t>
            </a:r>
          </a:p>
        </p:txBody>
      </p:sp>
      <p:sp>
        <p:nvSpPr>
          <p:cNvPr id="11" name="Nadpis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4637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cap="all" dirty="0" smtClean="0"/>
              <a:t>PŘIPOJENÍ K SÍTI</a:t>
            </a:r>
            <a:endParaRPr lang="cs-CZ" b="1" cap="all" dirty="0"/>
          </a:p>
        </p:txBody>
      </p:sp>
      <p:sp>
        <p:nvSpPr>
          <p:cNvPr id="12" name="Obdélník 11"/>
          <p:cNvSpPr/>
          <p:nvPr/>
        </p:nvSpPr>
        <p:spPr>
          <a:xfrm>
            <a:off x="628650" y="1007299"/>
            <a:ext cx="78867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Základní pojmy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28648" y="3629765"/>
            <a:ext cx="814387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1600" b="1" dirty="0" smtClean="0"/>
              <a:t>Server:		</a:t>
            </a:r>
          </a:p>
          <a:p>
            <a:pPr marL="2114550" lvl="4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600" i="1" dirty="0" smtClean="0"/>
              <a:t>hlavní </a:t>
            </a:r>
            <a:r>
              <a:rPr lang="cs-CZ" sz="1600" i="1" dirty="0"/>
              <a:t>počítač v síti – většinou nejvýkonnější</a:t>
            </a:r>
          </a:p>
          <a:p>
            <a:pPr marL="2114550" lvl="4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600" i="1" dirty="0"/>
              <a:t>často v samostatné místnosti (</a:t>
            </a:r>
            <a:r>
              <a:rPr lang="cs-CZ" sz="1600" i="1" dirty="0" err="1"/>
              <a:t>serverovna</a:t>
            </a:r>
            <a:r>
              <a:rPr lang="cs-CZ" sz="1600" i="1" dirty="0"/>
              <a:t>)</a:t>
            </a:r>
          </a:p>
          <a:p>
            <a:pPr marL="2114550" lvl="4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600" i="1" dirty="0"/>
              <a:t>provedení volně stojící nebo do racku</a:t>
            </a:r>
          </a:p>
          <a:p>
            <a:pPr marL="2114550" lvl="4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600" i="1" dirty="0"/>
              <a:t>poskytuje služby (</a:t>
            </a:r>
            <a:r>
              <a:rPr lang="cs-CZ" sz="1600" i="1" dirty="0" err="1"/>
              <a:t>services</a:t>
            </a:r>
            <a:r>
              <a:rPr lang="cs-CZ" sz="1600" i="1" dirty="0"/>
              <a:t>) všem připojeným počítačům do sítě</a:t>
            </a:r>
          </a:p>
          <a:p>
            <a:pPr marL="2114550" lvl="4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600" i="1" dirty="0"/>
              <a:t>typ síťové architektury: klient – server</a:t>
            </a:r>
          </a:p>
          <a:p>
            <a:pPr marL="2114550" lvl="4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600" b="1" i="1" dirty="0">
                <a:solidFill>
                  <a:srgbClr val="FF0000"/>
                </a:solidFill>
              </a:rPr>
              <a:t>ZÁSADNÍ ROZDÍL OPROTI STANDARDNÍMU PC JE OPERAČNÍ SYSTÉM</a:t>
            </a:r>
          </a:p>
        </p:txBody>
      </p:sp>
    </p:spTree>
    <p:extLst>
      <p:ext uri="{BB962C8B-B14F-4D97-AF65-F5344CB8AC3E}">
        <p14:creationId xmlns:p14="http://schemas.microsoft.com/office/powerpoint/2010/main" xmlns="" val="3261284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"/>
          <p:cNvSpPr txBox="1">
            <a:spLocks/>
          </p:cNvSpPr>
          <p:nvPr/>
        </p:nvSpPr>
        <p:spPr>
          <a:xfrm>
            <a:off x="578644" y="159887"/>
            <a:ext cx="7886700" cy="8116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4000" b="1" dirty="0" smtClean="0"/>
              <a:t>Zadání</a:t>
            </a:r>
            <a:r>
              <a:rPr lang="cs-CZ" b="1" dirty="0" smtClean="0"/>
              <a:t> úkolů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095375" y="1400175"/>
            <a:ext cx="67438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1600" dirty="0" smtClean="0"/>
              <a:t>Zjistěte, </a:t>
            </a:r>
            <a:r>
              <a:rPr lang="cs-CZ" sz="1600" dirty="0" smtClean="0"/>
              <a:t>jakou IP adresu má server </a:t>
            </a:r>
            <a:r>
              <a:rPr lang="cs-CZ" sz="1600" dirty="0" smtClean="0"/>
              <a:t>www.seznam.</a:t>
            </a:r>
            <a:r>
              <a:rPr lang="cs-CZ" sz="1600" dirty="0" err="1" smtClean="0"/>
              <a:t>cz</a:t>
            </a:r>
            <a:endParaRPr lang="cs-CZ" sz="1600" dirty="0" smtClean="0"/>
          </a:p>
          <a:p>
            <a:pPr marL="342900" indent="-342900">
              <a:buAutoNum type="arabicPeriod"/>
            </a:pPr>
            <a:r>
              <a:rPr lang="cs-CZ" sz="1600" dirty="0" smtClean="0"/>
              <a:t>Zjistěte, </a:t>
            </a:r>
            <a:r>
              <a:rPr lang="cs-CZ" sz="1600" dirty="0"/>
              <a:t>jakou </a:t>
            </a:r>
            <a:r>
              <a:rPr lang="cs-CZ" sz="1600" dirty="0" smtClean="0"/>
              <a:t>IP </a:t>
            </a:r>
            <a:r>
              <a:rPr lang="cs-CZ" sz="1600" dirty="0"/>
              <a:t>adresu má vaše síťová </a:t>
            </a:r>
            <a:r>
              <a:rPr lang="cs-CZ" sz="1600" dirty="0" smtClean="0"/>
              <a:t>karta a zda je statická nebo z </a:t>
            </a:r>
            <a:r>
              <a:rPr lang="cs-CZ" sz="1600" dirty="0" smtClean="0"/>
              <a:t>DHCP.</a:t>
            </a:r>
            <a:endParaRPr lang="cs-CZ" sz="1600" dirty="0" smtClean="0"/>
          </a:p>
          <a:p>
            <a:pPr marL="342900" indent="-342900">
              <a:buFontTx/>
              <a:buAutoNum type="arabicPeriod"/>
            </a:pPr>
            <a:r>
              <a:rPr lang="cs-CZ" sz="1600" dirty="0"/>
              <a:t>Připojte jako jednotku „Z“ sdílenou složku umístěnou na „PC Kantor</a:t>
            </a:r>
            <a:r>
              <a:rPr lang="cs-CZ" sz="1600" dirty="0" smtClean="0"/>
              <a:t>“.</a:t>
            </a:r>
            <a:endParaRPr lang="cs-CZ" sz="1600" dirty="0"/>
          </a:p>
          <a:p>
            <a:endParaRPr lang="cs-CZ" sz="1600" dirty="0" smtClean="0"/>
          </a:p>
        </p:txBody>
      </p:sp>
      <p:sp>
        <p:nvSpPr>
          <p:cNvPr id="4" name="TextovéPole 2"/>
          <p:cNvSpPr txBox="1"/>
          <p:nvPr/>
        </p:nvSpPr>
        <p:spPr>
          <a:xfrm>
            <a:off x="1095375" y="2477393"/>
            <a:ext cx="798366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FF0000"/>
                </a:solidFill>
              </a:rPr>
              <a:t>Odpovědi zapište do souboru ve Wordu s názvem „ICT_I_S1_11“</a:t>
            </a:r>
          </a:p>
          <a:p>
            <a:r>
              <a:rPr lang="cs-CZ" sz="1600" dirty="0" smtClean="0"/>
              <a:t>Můžete použít program Výstřižky a vložit do Wordu výřez obrazovky!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136506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6572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/>
              <a:t>Řešení úkolů</a:t>
            </a:r>
            <a:endParaRPr lang="cs-CZ" sz="3200" b="1" dirty="0"/>
          </a:p>
        </p:txBody>
      </p:sp>
      <p:sp>
        <p:nvSpPr>
          <p:cNvPr id="3" name="Obdélník 2"/>
          <p:cNvSpPr/>
          <p:nvPr/>
        </p:nvSpPr>
        <p:spPr>
          <a:xfrm>
            <a:off x="333375" y="885826"/>
            <a:ext cx="69723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cs-CZ" dirty="0" smtClean="0"/>
              <a:t>Zjistěte, </a:t>
            </a:r>
            <a:r>
              <a:rPr lang="cs-CZ" dirty="0"/>
              <a:t>jakou IP adresu má server </a:t>
            </a:r>
            <a:r>
              <a:rPr lang="cs-CZ" dirty="0" smtClean="0"/>
              <a:t>www.seznam.</a:t>
            </a:r>
            <a:r>
              <a:rPr lang="cs-CZ" dirty="0" err="1" smtClean="0"/>
              <a:t>cz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82956" y="1351778"/>
            <a:ext cx="719899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Postup: 	</a:t>
            </a:r>
            <a:r>
              <a:rPr lang="cs-CZ" sz="1400" dirty="0" smtClean="0">
                <a:solidFill>
                  <a:srgbClr val="00B0F0"/>
                </a:solidFill>
              </a:rPr>
              <a:t>1. otevřete příkazový řádek (příkaz: </a:t>
            </a:r>
            <a:r>
              <a:rPr lang="cs-CZ" sz="1400" dirty="0" err="1" smtClean="0">
                <a:solidFill>
                  <a:srgbClr val="00B0F0"/>
                </a:solidFill>
              </a:rPr>
              <a:t>cmd</a:t>
            </a:r>
            <a:r>
              <a:rPr lang="cs-CZ" sz="1400" dirty="0" smtClean="0">
                <a:solidFill>
                  <a:srgbClr val="00B0F0"/>
                </a:solidFill>
              </a:rPr>
              <a:t>)</a:t>
            </a:r>
          </a:p>
          <a:p>
            <a:r>
              <a:rPr lang="cs-CZ" sz="1400" b="1" dirty="0">
                <a:solidFill>
                  <a:srgbClr val="00B0F0"/>
                </a:solidFill>
              </a:rPr>
              <a:t>	</a:t>
            </a:r>
            <a:r>
              <a:rPr lang="cs-CZ" sz="1400" dirty="0" smtClean="0">
                <a:solidFill>
                  <a:srgbClr val="00B0F0"/>
                </a:solidFill>
              </a:rPr>
              <a:t>2. zadejte příkaz ping www.seznam.cz</a:t>
            </a:r>
            <a:endParaRPr lang="cs-CZ" sz="1600" b="1" dirty="0"/>
          </a:p>
        </p:txBody>
      </p:sp>
      <p:grpSp>
        <p:nvGrpSpPr>
          <p:cNvPr id="13" name="Skupina 12"/>
          <p:cNvGrpSpPr/>
          <p:nvPr/>
        </p:nvGrpSpPr>
        <p:grpSpPr>
          <a:xfrm>
            <a:off x="457200" y="1888123"/>
            <a:ext cx="6413500" cy="3200400"/>
            <a:chOff x="457200" y="1888123"/>
            <a:chExt cx="6413500" cy="3200400"/>
          </a:xfrm>
        </p:grpSpPr>
        <p:pic>
          <p:nvPicPr>
            <p:cNvPr id="10" name="Obrázek 9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46100" y="1888123"/>
              <a:ext cx="6324600" cy="3200400"/>
            </a:xfrm>
            <a:prstGeom prst="rect">
              <a:avLst/>
            </a:prstGeom>
          </p:spPr>
        </p:pic>
        <p:sp>
          <p:nvSpPr>
            <p:cNvPr id="6" name="Ovál 5"/>
            <p:cNvSpPr/>
            <p:nvPr/>
          </p:nvSpPr>
          <p:spPr>
            <a:xfrm>
              <a:off x="457200" y="2371728"/>
              <a:ext cx="2806700" cy="457200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546100" y="3057670"/>
            <a:ext cx="7997825" cy="3312322"/>
            <a:chOff x="546100" y="3057670"/>
            <a:chExt cx="7997825" cy="3312322"/>
          </a:xfrm>
        </p:grpSpPr>
        <p:sp>
          <p:nvSpPr>
            <p:cNvPr id="11" name="TextovéPole 10"/>
            <p:cNvSpPr txBox="1"/>
            <p:nvPr/>
          </p:nvSpPr>
          <p:spPr>
            <a:xfrm>
              <a:off x="546100" y="6031438"/>
              <a:ext cx="403034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600" b="1" dirty="0" smtClean="0"/>
                <a:t>Postup: 	</a:t>
              </a:r>
              <a:r>
                <a:rPr lang="cs-CZ" sz="1400" dirty="0" smtClean="0">
                  <a:solidFill>
                    <a:srgbClr val="00B0F0"/>
                  </a:solidFill>
                </a:rPr>
                <a:t>3. zde je adresa serveru www.seznam.cz</a:t>
              </a:r>
            </a:p>
          </p:txBody>
        </p:sp>
        <p:pic>
          <p:nvPicPr>
            <p:cNvPr id="14" name="Obrázek 1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208337" y="3057670"/>
              <a:ext cx="5335588" cy="2663818"/>
            </a:xfrm>
            <a:prstGeom prst="rect">
              <a:avLst/>
            </a:prstGeom>
          </p:spPr>
        </p:pic>
        <p:cxnSp>
          <p:nvCxnSpPr>
            <p:cNvPr id="12" name="Přímá spojnice se šipkou 11"/>
            <p:cNvCxnSpPr>
              <a:stCxn id="11" idx="0"/>
            </p:cNvCxnSpPr>
            <p:nvPr/>
          </p:nvCxnSpPr>
          <p:spPr>
            <a:xfrm flipV="1">
              <a:off x="2561272" y="4254500"/>
              <a:ext cx="1464628" cy="1776938"/>
            </a:xfrm>
            <a:prstGeom prst="straightConnector1">
              <a:avLst/>
            </a:prstGeom>
            <a:ln w="127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2741614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6572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/>
              <a:t>Řešení úkolů</a:t>
            </a:r>
            <a:endParaRPr lang="cs-CZ" sz="3200" b="1" dirty="0"/>
          </a:p>
        </p:txBody>
      </p:sp>
      <p:sp>
        <p:nvSpPr>
          <p:cNvPr id="4" name="Obdélník 3"/>
          <p:cNvSpPr/>
          <p:nvPr/>
        </p:nvSpPr>
        <p:spPr>
          <a:xfrm>
            <a:off x="333375" y="885826"/>
            <a:ext cx="76485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cs-CZ" dirty="0" smtClean="0"/>
              <a:t>Zjistěte, </a:t>
            </a:r>
            <a:r>
              <a:rPr lang="cs-CZ" dirty="0"/>
              <a:t>jakou IP adresu má vaše síťová karta a zda je statická nebo z </a:t>
            </a:r>
            <a:r>
              <a:rPr lang="cs-CZ" dirty="0" smtClean="0"/>
              <a:t>DHCP.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57225" y="1255158"/>
            <a:ext cx="71989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Postup: 	</a:t>
            </a:r>
            <a:r>
              <a:rPr lang="cs-CZ" sz="1400" dirty="0" smtClean="0">
                <a:solidFill>
                  <a:srgbClr val="00B0F0"/>
                </a:solidFill>
              </a:rPr>
              <a:t>1. otevřete Ovládací panely</a:t>
            </a:r>
          </a:p>
          <a:p>
            <a:r>
              <a:rPr lang="cs-CZ" sz="1400" b="1" dirty="0">
                <a:solidFill>
                  <a:srgbClr val="00B0F0"/>
                </a:solidFill>
              </a:rPr>
              <a:t>	</a:t>
            </a:r>
            <a:r>
              <a:rPr lang="cs-CZ" sz="1400" dirty="0" smtClean="0">
                <a:solidFill>
                  <a:srgbClr val="00B0F0"/>
                </a:solidFill>
              </a:rPr>
              <a:t>2. </a:t>
            </a:r>
            <a:r>
              <a:rPr lang="cs-CZ" sz="1400" dirty="0">
                <a:solidFill>
                  <a:srgbClr val="00B0F0"/>
                </a:solidFill>
              </a:rPr>
              <a:t>otevřete </a:t>
            </a:r>
            <a:r>
              <a:rPr lang="cs-CZ" sz="1400" dirty="0" smtClean="0">
                <a:solidFill>
                  <a:srgbClr val="00B0F0"/>
                </a:solidFill>
              </a:rPr>
              <a:t>Centrum síťových připojení</a:t>
            </a:r>
          </a:p>
          <a:p>
            <a:r>
              <a:rPr lang="cs-CZ" sz="1400" dirty="0">
                <a:solidFill>
                  <a:srgbClr val="00B0F0"/>
                </a:solidFill>
              </a:rPr>
              <a:t>	</a:t>
            </a:r>
            <a:r>
              <a:rPr lang="cs-CZ" sz="1400" dirty="0" smtClean="0">
                <a:solidFill>
                  <a:srgbClr val="00B0F0"/>
                </a:solidFill>
              </a:rPr>
              <a:t>3. klikněte na Připojení k místní síti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6419" y="2413000"/>
            <a:ext cx="6019800" cy="2743200"/>
          </a:xfrm>
          <a:prstGeom prst="rect">
            <a:avLst/>
          </a:prstGeom>
        </p:spPr>
      </p:pic>
      <p:cxnSp>
        <p:nvCxnSpPr>
          <p:cNvPr id="7" name="Přímá spojnice se šipkou 6"/>
          <p:cNvCxnSpPr>
            <a:stCxn id="5" idx="2"/>
          </p:cNvCxnSpPr>
          <p:nvPr/>
        </p:nvCxnSpPr>
        <p:spPr>
          <a:xfrm>
            <a:off x="4256722" y="2024599"/>
            <a:ext cx="1699578" cy="235690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6140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6572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/>
              <a:t>Řešení úkolů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57225" y="1231266"/>
            <a:ext cx="30745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Postup: 	</a:t>
            </a:r>
            <a:r>
              <a:rPr lang="cs-CZ" sz="1400" dirty="0" smtClean="0">
                <a:solidFill>
                  <a:srgbClr val="00B0F0"/>
                </a:solidFill>
              </a:rPr>
              <a:t>4. Klikněte na Podrobnosti</a:t>
            </a:r>
          </a:p>
        </p:txBody>
      </p:sp>
      <p:grpSp>
        <p:nvGrpSpPr>
          <p:cNvPr id="22" name="Skupina 21"/>
          <p:cNvGrpSpPr/>
          <p:nvPr/>
        </p:nvGrpSpPr>
        <p:grpSpPr>
          <a:xfrm>
            <a:off x="3731767" y="1424435"/>
            <a:ext cx="4291481" cy="4353208"/>
            <a:chOff x="3731767" y="1424435"/>
            <a:chExt cx="4291481" cy="4353208"/>
          </a:xfrm>
        </p:grpSpPr>
        <p:pic>
          <p:nvPicPr>
            <p:cNvPr id="6" name="Obrázek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940235" y="2020478"/>
              <a:ext cx="3083013" cy="3757165"/>
            </a:xfrm>
            <a:prstGeom prst="rect">
              <a:avLst/>
            </a:prstGeom>
          </p:spPr>
        </p:pic>
        <p:cxnSp>
          <p:nvCxnSpPr>
            <p:cNvPr id="7" name="Přímá spojnice se šipkou 6"/>
            <p:cNvCxnSpPr/>
            <p:nvPr/>
          </p:nvCxnSpPr>
          <p:spPr>
            <a:xfrm>
              <a:off x="3731767" y="1424435"/>
              <a:ext cx="1533035" cy="2433190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Obdélník 8"/>
          <p:cNvSpPr/>
          <p:nvPr/>
        </p:nvSpPr>
        <p:spPr>
          <a:xfrm>
            <a:off x="1609321" y="1544430"/>
            <a:ext cx="192597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>
                <a:solidFill>
                  <a:srgbClr val="00B0F0"/>
                </a:solidFill>
              </a:rPr>
              <a:t>5. Zde  je Vaše IP adresa</a:t>
            </a:r>
            <a:endParaRPr lang="cs-CZ" sz="1400" dirty="0"/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1980" y="2664798"/>
            <a:ext cx="2645220" cy="3112845"/>
          </a:xfrm>
          <a:prstGeom prst="rect">
            <a:avLst/>
          </a:prstGeom>
        </p:spPr>
      </p:pic>
      <p:grpSp>
        <p:nvGrpSpPr>
          <p:cNvPr id="19" name="Skupina 18"/>
          <p:cNvGrpSpPr/>
          <p:nvPr/>
        </p:nvGrpSpPr>
        <p:grpSpPr>
          <a:xfrm>
            <a:off x="1842972" y="1852207"/>
            <a:ext cx="729337" cy="2005418"/>
            <a:chOff x="1842972" y="1852207"/>
            <a:chExt cx="729337" cy="2005418"/>
          </a:xfrm>
        </p:grpSpPr>
        <p:cxnSp>
          <p:nvCxnSpPr>
            <p:cNvPr id="12" name="Přímá spojnice se šipkou 11"/>
            <p:cNvCxnSpPr>
              <a:stCxn id="9" idx="2"/>
              <a:endCxn id="17" idx="7"/>
            </p:cNvCxnSpPr>
            <p:nvPr/>
          </p:nvCxnSpPr>
          <p:spPr>
            <a:xfrm flipH="1">
              <a:off x="2206241" y="1852207"/>
              <a:ext cx="366068" cy="1875336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Ovál 16"/>
            <p:cNvSpPr/>
            <p:nvPr/>
          </p:nvSpPr>
          <p:spPr>
            <a:xfrm>
              <a:off x="1842972" y="3705225"/>
              <a:ext cx="425596" cy="15240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4" name="Obdélník 13"/>
          <p:cNvSpPr/>
          <p:nvPr/>
        </p:nvSpPr>
        <p:spPr>
          <a:xfrm>
            <a:off x="1609321" y="1850223"/>
            <a:ext cx="228678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>
                <a:solidFill>
                  <a:srgbClr val="00B0F0"/>
                </a:solidFill>
              </a:rPr>
              <a:t>6. Zde je vidět zapnuté DHCP</a:t>
            </a:r>
            <a:endParaRPr lang="cs-CZ" sz="1400" dirty="0"/>
          </a:p>
        </p:txBody>
      </p:sp>
      <p:grpSp>
        <p:nvGrpSpPr>
          <p:cNvPr id="16" name="Skupina 15"/>
          <p:cNvGrpSpPr/>
          <p:nvPr/>
        </p:nvGrpSpPr>
        <p:grpSpPr>
          <a:xfrm>
            <a:off x="761980" y="2158000"/>
            <a:ext cx="1990731" cy="1628187"/>
            <a:chOff x="761980" y="1829468"/>
            <a:chExt cx="1990731" cy="1628187"/>
          </a:xfrm>
        </p:grpSpPr>
        <p:cxnSp>
          <p:nvCxnSpPr>
            <p:cNvPr id="18" name="Přímá spojnice se šipkou 17"/>
            <p:cNvCxnSpPr>
              <a:stCxn id="14" idx="2"/>
              <a:endCxn id="20" idx="7"/>
            </p:cNvCxnSpPr>
            <p:nvPr/>
          </p:nvCxnSpPr>
          <p:spPr>
            <a:xfrm flipH="1">
              <a:off x="1983527" y="1829468"/>
              <a:ext cx="769184" cy="1448049"/>
            </a:xfrm>
            <a:prstGeom prst="straightConnector1">
              <a:avLst/>
            </a:prstGeom>
            <a:ln>
              <a:solidFill>
                <a:srgbClr val="92D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Ovál 19"/>
            <p:cNvSpPr/>
            <p:nvPr/>
          </p:nvSpPr>
          <p:spPr>
            <a:xfrm>
              <a:off x="761980" y="3246610"/>
              <a:ext cx="1431131" cy="211045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xmlns="" val="3958350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04744" y="2393931"/>
            <a:ext cx="5903955" cy="3588073"/>
          </a:xfrm>
          <a:prstGeom prst="rect">
            <a:avLst/>
          </a:prstGeom>
        </p:spPr>
      </p:pic>
      <p:sp>
        <p:nvSpPr>
          <p:cNvPr id="2" name="Nadpis 1"/>
          <p:cNvSpPr txBox="1">
            <a:spLocks/>
          </p:cNvSpPr>
          <p:nvPr/>
        </p:nvSpPr>
        <p:spPr>
          <a:xfrm>
            <a:off x="6572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/>
              <a:t>Řešení úkolů</a:t>
            </a:r>
            <a:endParaRPr lang="cs-CZ" sz="3200" b="1" dirty="0"/>
          </a:p>
        </p:txBody>
      </p:sp>
      <p:sp>
        <p:nvSpPr>
          <p:cNvPr id="4" name="Obdélník 3"/>
          <p:cNvSpPr/>
          <p:nvPr/>
        </p:nvSpPr>
        <p:spPr>
          <a:xfrm>
            <a:off x="333375" y="885826"/>
            <a:ext cx="76485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cs-CZ" dirty="0"/>
              <a:t>Připojte jako jednotku </a:t>
            </a:r>
            <a:r>
              <a:rPr lang="cs-CZ" dirty="0" smtClean="0"/>
              <a:t>„Z“ </a:t>
            </a:r>
            <a:r>
              <a:rPr lang="cs-CZ" dirty="0"/>
              <a:t>sdílenou složku umístěnou na „PC Kantor“?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57225" y="1255158"/>
            <a:ext cx="719899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Postup: 	</a:t>
            </a:r>
            <a:r>
              <a:rPr lang="cs-CZ" sz="1400" dirty="0" smtClean="0">
                <a:solidFill>
                  <a:srgbClr val="00B0F0"/>
                </a:solidFill>
              </a:rPr>
              <a:t>1. otevřete Tento počítač</a:t>
            </a:r>
          </a:p>
          <a:p>
            <a:r>
              <a:rPr lang="cs-CZ" sz="1400" b="1" dirty="0">
                <a:solidFill>
                  <a:srgbClr val="00B0F0"/>
                </a:solidFill>
              </a:rPr>
              <a:t>	</a:t>
            </a:r>
            <a:r>
              <a:rPr lang="cs-CZ" sz="1400" dirty="0" smtClean="0">
                <a:solidFill>
                  <a:srgbClr val="00B0F0"/>
                </a:solidFill>
              </a:rPr>
              <a:t>2. Klikněte na Připojit síťovou jednotku</a:t>
            </a:r>
          </a:p>
        </p:txBody>
      </p:sp>
      <p:grpSp>
        <p:nvGrpSpPr>
          <p:cNvPr id="10" name="Skupina 9"/>
          <p:cNvGrpSpPr/>
          <p:nvPr/>
        </p:nvGrpSpPr>
        <p:grpSpPr>
          <a:xfrm>
            <a:off x="4157662" y="1809156"/>
            <a:ext cx="850943" cy="1156466"/>
            <a:chOff x="4157662" y="1809156"/>
            <a:chExt cx="850943" cy="1156466"/>
          </a:xfrm>
        </p:grpSpPr>
        <p:cxnSp>
          <p:nvCxnSpPr>
            <p:cNvPr id="7" name="Přímá spojnice se šipkou 6"/>
            <p:cNvCxnSpPr>
              <a:stCxn id="5" idx="2"/>
            </p:cNvCxnSpPr>
            <p:nvPr/>
          </p:nvCxnSpPr>
          <p:spPr>
            <a:xfrm>
              <a:off x="4256722" y="1809156"/>
              <a:ext cx="405894" cy="975233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Zaoblený obdélník 8"/>
            <p:cNvSpPr/>
            <p:nvPr/>
          </p:nvSpPr>
          <p:spPr>
            <a:xfrm>
              <a:off x="4157662" y="2784389"/>
              <a:ext cx="850943" cy="181233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xmlns="" val="1210214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54929" y="3149910"/>
            <a:ext cx="4605466" cy="3380764"/>
          </a:xfrm>
          <a:prstGeom prst="rect">
            <a:avLst/>
          </a:prstGeom>
        </p:spPr>
      </p:pic>
      <p:sp>
        <p:nvSpPr>
          <p:cNvPr id="2" name="Nadpis 1"/>
          <p:cNvSpPr txBox="1">
            <a:spLocks/>
          </p:cNvSpPr>
          <p:nvPr/>
        </p:nvSpPr>
        <p:spPr>
          <a:xfrm>
            <a:off x="6572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/>
              <a:t>Řešení úkolů</a:t>
            </a:r>
            <a:endParaRPr lang="cs-CZ" sz="3200" b="1" dirty="0"/>
          </a:p>
        </p:txBody>
      </p:sp>
      <p:sp>
        <p:nvSpPr>
          <p:cNvPr id="4" name="Obdélník 3"/>
          <p:cNvSpPr/>
          <p:nvPr/>
        </p:nvSpPr>
        <p:spPr>
          <a:xfrm>
            <a:off x="333375" y="885826"/>
            <a:ext cx="76485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cs-CZ" dirty="0"/>
              <a:t>Připojte jako jednotku „Z“ sdílenou složku umístěnou na „PC Kantor</a:t>
            </a:r>
            <a:r>
              <a:rPr lang="cs-CZ" dirty="0" smtClean="0"/>
              <a:t>“.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57225" y="1255158"/>
            <a:ext cx="719899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Postup: 	</a:t>
            </a:r>
            <a:r>
              <a:rPr lang="cs-CZ" sz="1400" dirty="0" smtClean="0">
                <a:solidFill>
                  <a:srgbClr val="00B0F0"/>
                </a:solidFill>
              </a:rPr>
              <a:t>3. Vyberte písmeno jednotky</a:t>
            </a:r>
          </a:p>
          <a:p>
            <a:r>
              <a:rPr lang="cs-CZ" sz="1400" b="1" dirty="0">
                <a:solidFill>
                  <a:srgbClr val="00B0F0"/>
                </a:solidFill>
              </a:rPr>
              <a:t>	</a:t>
            </a:r>
            <a:r>
              <a:rPr lang="cs-CZ" sz="1400" dirty="0" smtClean="0">
                <a:solidFill>
                  <a:srgbClr val="00B0F0"/>
                </a:solidFill>
              </a:rPr>
              <a:t>4. Klikněte na Procházet</a:t>
            </a:r>
          </a:p>
        </p:txBody>
      </p:sp>
      <p:grpSp>
        <p:nvGrpSpPr>
          <p:cNvPr id="10" name="Skupina 9"/>
          <p:cNvGrpSpPr/>
          <p:nvPr/>
        </p:nvGrpSpPr>
        <p:grpSpPr>
          <a:xfrm>
            <a:off x="3427070" y="1713470"/>
            <a:ext cx="2250988" cy="3008485"/>
            <a:chOff x="2644733" y="-140043"/>
            <a:chExt cx="2250988" cy="3008485"/>
          </a:xfrm>
        </p:grpSpPr>
        <p:cxnSp>
          <p:nvCxnSpPr>
            <p:cNvPr id="7" name="Přímá spojnice se šipkou 6"/>
            <p:cNvCxnSpPr/>
            <p:nvPr/>
          </p:nvCxnSpPr>
          <p:spPr>
            <a:xfrm>
              <a:off x="2644733" y="-140043"/>
              <a:ext cx="2017883" cy="2924432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Zaoblený obdélník 8"/>
            <p:cNvSpPr/>
            <p:nvPr/>
          </p:nvSpPr>
          <p:spPr>
            <a:xfrm>
              <a:off x="4044778" y="2687209"/>
              <a:ext cx="850943" cy="181233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854929" y="1532157"/>
            <a:ext cx="2189849" cy="2961584"/>
            <a:chOff x="3325383" y="4038"/>
            <a:chExt cx="2189849" cy="2961584"/>
          </a:xfrm>
        </p:grpSpPr>
        <p:cxnSp>
          <p:nvCxnSpPr>
            <p:cNvPr id="12" name="Přímá spojnice se šipkou 11"/>
            <p:cNvCxnSpPr/>
            <p:nvPr/>
          </p:nvCxnSpPr>
          <p:spPr>
            <a:xfrm>
              <a:off x="3325383" y="4038"/>
              <a:ext cx="1337233" cy="2780351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Zaoblený obdélník 12"/>
            <p:cNvSpPr/>
            <p:nvPr/>
          </p:nvSpPr>
          <p:spPr>
            <a:xfrm>
              <a:off x="4157662" y="2784389"/>
              <a:ext cx="1357570" cy="181233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xmlns="" val="2042052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9494" y="1284429"/>
            <a:ext cx="2923966" cy="3352931"/>
          </a:xfrm>
          <a:prstGeom prst="rect">
            <a:avLst/>
          </a:prstGeom>
        </p:spPr>
      </p:pic>
      <p:sp>
        <p:nvSpPr>
          <p:cNvPr id="2" name="Nadpis 1"/>
          <p:cNvSpPr txBox="1">
            <a:spLocks/>
          </p:cNvSpPr>
          <p:nvPr/>
        </p:nvSpPr>
        <p:spPr>
          <a:xfrm>
            <a:off x="6572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/>
              <a:t>Řešení úkolů</a:t>
            </a:r>
            <a:endParaRPr lang="cs-CZ" sz="3200" b="1" dirty="0"/>
          </a:p>
        </p:txBody>
      </p:sp>
      <p:sp>
        <p:nvSpPr>
          <p:cNvPr id="4" name="Obdélník 3"/>
          <p:cNvSpPr/>
          <p:nvPr/>
        </p:nvSpPr>
        <p:spPr>
          <a:xfrm>
            <a:off x="333375" y="885826"/>
            <a:ext cx="76485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cs-CZ" dirty="0"/>
              <a:t>Připojte jako jednotku „Z“ sdílenou složku umístěnou na „PC Kantor“?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57225" y="1255158"/>
            <a:ext cx="71989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Postup: 	</a:t>
            </a:r>
            <a:r>
              <a:rPr lang="cs-CZ" sz="1400" dirty="0" smtClean="0">
                <a:solidFill>
                  <a:srgbClr val="00B0F0"/>
                </a:solidFill>
              </a:rPr>
              <a:t>5. Najděte v seznamu PC „</a:t>
            </a:r>
            <a:r>
              <a:rPr lang="cs-CZ" sz="1400" dirty="0" err="1" smtClean="0">
                <a:solidFill>
                  <a:srgbClr val="00B0F0"/>
                </a:solidFill>
              </a:rPr>
              <a:t>UCxx</a:t>
            </a:r>
            <a:r>
              <a:rPr lang="cs-CZ" sz="1400" dirty="0" smtClean="0">
                <a:solidFill>
                  <a:srgbClr val="00B0F0"/>
                </a:solidFill>
              </a:rPr>
              <a:t>-PCKANTOR</a:t>
            </a:r>
          </a:p>
          <a:p>
            <a:r>
              <a:rPr lang="cs-CZ" sz="1400" b="1" dirty="0">
                <a:solidFill>
                  <a:srgbClr val="00B0F0"/>
                </a:solidFill>
              </a:rPr>
              <a:t>	</a:t>
            </a:r>
            <a:r>
              <a:rPr lang="cs-CZ" sz="1400" dirty="0" smtClean="0">
                <a:solidFill>
                  <a:srgbClr val="00B0F0"/>
                </a:solidFill>
              </a:rPr>
              <a:t>6. Klikněte na Procházet</a:t>
            </a:r>
          </a:p>
          <a:p>
            <a:r>
              <a:rPr lang="cs-CZ" sz="1400" dirty="0">
                <a:solidFill>
                  <a:srgbClr val="00B0F0"/>
                </a:solidFill>
              </a:rPr>
              <a:t>	</a:t>
            </a:r>
            <a:r>
              <a:rPr lang="cs-CZ" sz="1400" dirty="0" smtClean="0">
                <a:solidFill>
                  <a:srgbClr val="00B0F0"/>
                </a:solidFill>
              </a:rPr>
              <a:t>7. Klikněte na OK</a:t>
            </a:r>
          </a:p>
          <a:p>
            <a:r>
              <a:rPr lang="cs-CZ" sz="1400" dirty="0">
                <a:solidFill>
                  <a:srgbClr val="00B0F0"/>
                </a:solidFill>
              </a:rPr>
              <a:t>	</a:t>
            </a:r>
            <a:r>
              <a:rPr lang="cs-CZ" sz="1400" dirty="0" smtClean="0">
                <a:solidFill>
                  <a:srgbClr val="00B0F0"/>
                </a:solidFill>
              </a:rPr>
              <a:t>8. Zkontrolujte „cestu“</a:t>
            </a:r>
          </a:p>
          <a:p>
            <a:r>
              <a:rPr lang="cs-CZ" sz="1400" dirty="0">
                <a:solidFill>
                  <a:srgbClr val="00B0F0"/>
                </a:solidFill>
              </a:rPr>
              <a:t>	</a:t>
            </a:r>
            <a:r>
              <a:rPr lang="cs-CZ" sz="1400" dirty="0" smtClean="0">
                <a:solidFill>
                  <a:srgbClr val="00B0F0"/>
                </a:solidFill>
              </a:rPr>
              <a:t>9. Klikněte na Dokončit</a:t>
            </a:r>
          </a:p>
        </p:txBody>
      </p:sp>
      <p:grpSp>
        <p:nvGrpSpPr>
          <p:cNvPr id="10" name="Skupina 9"/>
          <p:cNvGrpSpPr/>
          <p:nvPr/>
        </p:nvGrpSpPr>
        <p:grpSpPr>
          <a:xfrm>
            <a:off x="3452416" y="1713470"/>
            <a:ext cx="3888771" cy="1996249"/>
            <a:chOff x="3177865" y="-140043"/>
            <a:chExt cx="3888771" cy="1996249"/>
          </a:xfrm>
        </p:grpSpPr>
        <p:cxnSp>
          <p:nvCxnSpPr>
            <p:cNvPr id="7" name="Přímá spojnice se šipkou 6"/>
            <p:cNvCxnSpPr/>
            <p:nvPr/>
          </p:nvCxnSpPr>
          <p:spPr>
            <a:xfrm>
              <a:off x="3177865" y="-140043"/>
              <a:ext cx="2608130" cy="1996249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Zaoblený obdélník 8"/>
            <p:cNvSpPr/>
            <p:nvPr/>
          </p:nvSpPr>
          <p:spPr>
            <a:xfrm>
              <a:off x="5792473" y="1699135"/>
              <a:ext cx="1274163" cy="157071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" name="Skupina 10"/>
          <p:cNvGrpSpPr/>
          <p:nvPr/>
        </p:nvGrpSpPr>
        <p:grpSpPr>
          <a:xfrm flipH="1">
            <a:off x="4777741" y="1457326"/>
            <a:ext cx="2393736" cy="2066051"/>
            <a:chOff x="-2282487" y="-252113"/>
            <a:chExt cx="6700337" cy="2066107"/>
          </a:xfrm>
        </p:grpSpPr>
        <p:cxnSp>
          <p:nvCxnSpPr>
            <p:cNvPr id="12" name="Přímá spojnice se šipkou 11"/>
            <p:cNvCxnSpPr/>
            <p:nvPr/>
          </p:nvCxnSpPr>
          <p:spPr>
            <a:xfrm flipH="1">
              <a:off x="1105215" y="-252113"/>
              <a:ext cx="3312635" cy="1866939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Zaoblený obdélník 12"/>
            <p:cNvSpPr/>
            <p:nvPr/>
          </p:nvSpPr>
          <p:spPr>
            <a:xfrm>
              <a:off x="-2282487" y="1614826"/>
              <a:ext cx="3387701" cy="199168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18" name="Obrázek 1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79502" y="2825984"/>
            <a:ext cx="4140518" cy="3034624"/>
          </a:xfrm>
          <a:prstGeom prst="rect">
            <a:avLst/>
          </a:prstGeom>
        </p:spPr>
      </p:pic>
      <p:grpSp>
        <p:nvGrpSpPr>
          <p:cNvPr id="19" name="Skupina 18"/>
          <p:cNvGrpSpPr/>
          <p:nvPr/>
        </p:nvGrpSpPr>
        <p:grpSpPr>
          <a:xfrm>
            <a:off x="1660174" y="2087758"/>
            <a:ext cx="1934721" cy="2163908"/>
            <a:chOff x="1598466" y="-140043"/>
            <a:chExt cx="1934721" cy="2163908"/>
          </a:xfrm>
        </p:grpSpPr>
        <p:cxnSp>
          <p:nvCxnSpPr>
            <p:cNvPr id="20" name="Přímá spojnice se šipkou 19"/>
            <p:cNvCxnSpPr/>
            <p:nvPr/>
          </p:nvCxnSpPr>
          <p:spPr>
            <a:xfrm>
              <a:off x="3177865" y="-140043"/>
              <a:ext cx="212843" cy="1992458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Zaoblený obdélník 20"/>
            <p:cNvSpPr/>
            <p:nvPr/>
          </p:nvSpPr>
          <p:spPr>
            <a:xfrm>
              <a:off x="1598466" y="1852415"/>
              <a:ext cx="1934721" cy="171450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4" name="Obdélník 23"/>
          <p:cNvSpPr/>
          <p:nvPr/>
        </p:nvSpPr>
        <p:spPr>
          <a:xfrm>
            <a:off x="1803010" y="6202593"/>
            <a:ext cx="41581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>
                <a:solidFill>
                  <a:srgbClr val="00B0F0"/>
                </a:solidFill>
              </a:rPr>
              <a:t>10. V „Tento počítač“ zkontrolujte zda se připojil DISK Z</a:t>
            </a:r>
            <a:endParaRPr lang="cs-CZ" sz="1400" dirty="0"/>
          </a:p>
        </p:txBody>
      </p:sp>
      <p:pic>
        <p:nvPicPr>
          <p:cNvPr id="25" name="Obrázek 2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61200" y="6042156"/>
            <a:ext cx="2590800" cy="62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9592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theme/theme1.xml><?xml version="1.0" encoding="utf-8"?>
<a:theme xmlns:a="http://schemas.openxmlformats.org/drawingml/2006/main" name="Office Them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2719</TotalTime>
  <Words>447</Words>
  <Application>Microsoft Office PowerPoint</Application>
  <PresentationFormat>Předvádění na obrazovce (4:3)</PresentationFormat>
  <Paragraphs>149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Office Theme</vt:lpstr>
      <vt:lpstr>Snímek 1</vt:lpstr>
      <vt:lpstr>POČÍTAČOVÁ SÍŤ - ZÁKLADY</vt:lpstr>
      <vt:lpstr>POČÍTAČOVÁ SÍŤ - ZÁKLADY</vt:lpstr>
      <vt:lpstr>POČÍTAČOVÁ SÍŤ - ZÁKLADY</vt:lpstr>
      <vt:lpstr>POČÍTAČOVÁ SÍŤ - ZÁKLADY</vt:lpstr>
      <vt:lpstr>POČÍTAČOVÁ SÍŤ - ZÁKLADY</vt:lpstr>
      <vt:lpstr>PŘIPOJENÍ K SÍTI</vt:lpstr>
      <vt:lpstr>PŘIPOJENÍ K SÍTI</vt:lpstr>
      <vt:lpstr>PŘIPOJENÍ K SÍTI</vt:lpstr>
      <vt:lpstr>PŘIPOJENÍ K SÍTI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Dum</cp:lastModifiedBy>
  <cp:revision>229</cp:revision>
  <cp:lastPrinted>2013-05-29T10:30:23Z</cp:lastPrinted>
  <dcterms:created xsi:type="dcterms:W3CDTF">2013-05-29T06:59:46Z</dcterms:created>
  <dcterms:modified xsi:type="dcterms:W3CDTF">2014-10-21T06:57:56Z</dcterms:modified>
</cp:coreProperties>
</file>