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8428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2768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611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3362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8267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78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64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7887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367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6902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2761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472227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12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50689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41580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1155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9001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alphaModFix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1522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07704" y="764704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8208912" cy="1104528"/>
          </a:xfrm>
        </p:spPr>
        <p:txBody>
          <a:bodyPr>
            <a:normAutofit fontScale="55000" lnSpcReduction="20000"/>
          </a:bodyPr>
          <a:lstStyle/>
          <a:p>
            <a:pPr algn="l">
              <a:lnSpc>
                <a:spcPct val="90000"/>
              </a:lnSpc>
            </a:pPr>
            <a:r>
              <a:rPr lang="cs-CZ" b="1" dirty="0" smtClean="0"/>
              <a:t>Číslo projektu školy 	CZ.1.07/1.5.00/34.0963 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a název šablony     </a:t>
            </a:r>
            <a:r>
              <a:rPr lang="cs-CZ" b="1" dirty="0" err="1" smtClean="0"/>
              <a:t>Power</a:t>
            </a:r>
            <a:r>
              <a:rPr lang="cs-CZ" b="1" dirty="0" smtClean="0"/>
              <a:t> Point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klíčové aktivity </a:t>
            </a:r>
            <a:r>
              <a:rPr lang="cs-CZ" b="1" smtClean="0"/>
              <a:t>	</a:t>
            </a:r>
            <a:r>
              <a:rPr lang="cs-CZ" sz="2400" b="1"/>
              <a:t>III/2 Inovace a zkvalitnění výuky prostřednictvím </a:t>
            </a:r>
            <a:r>
              <a:rPr lang="cs-CZ" sz="2400" b="1" smtClean="0"/>
              <a:t>- </a:t>
            </a:r>
            <a:r>
              <a:rPr lang="cs-CZ" b="1" smtClean="0"/>
              <a:t>Řazení </a:t>
            </a:r>
            <a:r>
              <a:rPr lang="cs-CZ" b="1" dirty="0" smtClean="0"/>
              <a:t>snímků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materiálu	VY_32_INOVACE_ICT_S1_18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3284984"/>
            <a:ext cx="77768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Popis výukového materiálu	</a:t>
            </a:r>
          </a:p>
          <a:p>
            <a:r>
              <a:rPr lang="cs-CZ" sz="1200" b="1" dirty="0" smtClean="0"/>
              <a:t>Název:			</a:t>
            </a:r>
            <a:r>
              <a:rPr lang="cs-CZ" sz="1200" b="1" dirty="0" err="1" smtClean="0"/>
              <a:t>Power</a:t>
            </a:r>
            <a:r>
              <a:rPr lang="cs-CZ" sz="1200" b="1" dirty="0" smtClean="0"/>
              <a:t> Point</a:t>
            </a:r>
            <a:endParaRPr lang="cs-CZ" sz="1200" dirty="0" smtClean="0"/>
          </a:p>
          <a:p>
            <a:r>
              <a:rPr lang="cs-CZ" sz="1200" dirty="0" smtClean="0"/>
              <a:t>Autor:			Ing. </a:t>
            </a:r>
            <a:r>
              <a:rPr lang="cs-CZ" sz="1200" dirty="0" err="1" smtClean="0"/>
              <a:t>Nikolov</a:t>
            </a:r>
            <a:r>
              <a:rPr lang="cs-CZ" sz="1200" dirty="0" smtClean="0"/>
              <a:t> Nikolaj</a:t>
            </a:r>
          </a:p>
          <a:p>
            <a:r>
              <a:rPr lang="cs-CZ" sz="1200" dirty="0" smtClean="0"/>
              <a:t>Datum:			9. 10. 2013</a:t>
            </a:r>
          </a:p>
          <a:p>
            <a:r>
              <a:rPr lang="cs-CZ" sz="1200" dirty="0" smtClean="0"/>
              <a:t>Obor:			</a:t>
            </a:r>
            <a:r>
              <a:rPr lang="cs-CZ" altLang="cs-CZ" sz="1200" dirty="0">
                <a:latin typeface="Arial" panose="020B0604020202020204" pitchFamily="34" charset="0"/>
              </a:rPr>
              <a:t>65-41-L/1 Gastronomie</a:t>
            </a:r>
          </a:p>
          <a:p>
            <a:r>
              <a:rPr lang="cs-CZ" sz="1200" dirty="0" smtClean="0"/>
              <a:t>Ročník:		</a:t>
            </a:r>
            <a:r>
              <a:rPr lang="cs-CZ" sz="1200" smtClean="0"/>
              <a:t>	2. </a:t>
            </a:r>
            <a:r>
              <a:rPr lang="cs-CZ" sz="1200" dirty="0" smtClean="0"/>
              <a:t>ročník </a:t>
            </a:r>
          </a:p>
          <a:p>
            <a:r>
              <a:rPr lang="cs-CZ" sz="1200" dirty="0" smtClean="0"/>
              <a:t>Předmět:			ICT</a:t>
            </a:r>
            <a:endParaRPr lang="cs-CZ" sz="1200" b="1" dirty="0" smtClean="0"/>
          </a:p>
          <a:p>
            <a:r>
              <a:rPr lang="cs-CZ" sz="1200" b="1" dirty="0" smtClean="0"/>
              <a:t>Anotace výukového materiálu</a:t>
            </a:r>
            <a:endParaRPr lang="cs-CZ" sz="1200" dirty="0" smtClean="0"/>
          </a:p>
          <a:p>
            <a:r>
              <a:rPr lang="cs-CZ" sz="1200" dirty="0"/>
              <a:t>1. Znázornění postupu sestavení individuální prezentace žákem s využitím nástrojů a možností </a:t>
            </a:r>
          </a:p>
          <a:p>
            <a:r>
              <a:rPr lang="cs-CZ" sz="1200" dirty="0"/>
              <a:t>    prezentačního programu</a:t>
            </a:r>
          </a:p>
          <a:p>
            <a:r>
              <a:rPr lang="cs-CZ" sz="1200" dirty="0"/>
              <a:t>2. Nácvik dovedností používání jednotlivých šablon pro sestavování individuálních prezentací   samotnými žáky při zpracování zadaného tématu</a:t>
            </a:r>
          </a:p>
          <a:p>
            <a:r>
              <a:rPr lang="cs-CZ" dirty="0"/>
              <a:t>	</a:t>
            </a:r>
          </a:p>
          <a:p>
            <a:r>
              <a:rPr lang="cs-CZ" dirty="0"/>
              <a:t>	</a:t>
            </a:r>
            <a:br>
              <a:rPr lang="cs-CZ" dirty="0"/>
            </a:br>
            <a:endParaRPr lang="cs-CZ" dirty="0"/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8071967" y="2940794"/>
            <a:ext cx="4820072" cy="9931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3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96" y="673132"/>
            <a:ext cx="6083808" cy="1487424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Anotace výukového materiálu</a:t>
            </a:r>
          </a:p>
          <a:p>
            <a:endParaRPr lang="cs-CZ" dirty="0" smtClean="0"/>
          </a:p>
          <a:p>
            <a:r>
              <a:rPr lang="cs-CZ" dirty="0" smtClean="0"/>
              <a:t>1. Popis obsahu a cíle vzdělávacího materiálu </a:t>
            </a:r>
          </a:p>
          <a:p>
            <a:r>
              <a:rPr lang="cs-CZ" dirty="0" smtClean="0"/>
              <a:t>	Základním postupem při prezentování je řádné sestavení sledu za sebou jdoucích snímků prezentace</a:t>
            </a:r>
          </a:p>
          <a:p>
            <a:r>
              <a:rPr lang="cs-CZ" dirty="0" smtClean="0"/>
              <a:t>	jedná se samostatnou práci žáků postupujících podle návodu</a:t>
            </a:r>
          </a:p>
          <a:p>
            <a:r>
              <a:rPr lang="cs-CZ" dirty="0" smtClean="0"/>
              <a:t>	s použitím licencovaného SW pro realizaci práce s Softwarem  </a:t>
            </a:r>
            <a:endParaRPr lang="cs-CZ" b="1" u="sng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252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96" y="673132"/>
            <a:ext cx="6083808" cy="1487424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83768" y="2160556"/>
            <a:ext cx="6334942" cy="351017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Východiskem pro řazení snímků je důsledné dodržení </a:t>
            </a:r>
            <a:r>
              <a:rPr lang="cs-CZ" b="1" dirty="0" smtClean="0"/>
              <a:t>osnovy</a:t>
            </a:r>
            <a:r>
              <a:rPr lang="cs-CZ" dirty="0" smtClean="0"/>
              <a:t> (scénáře) prezentace, kde jsou jednotlivé snímky popsány</a:t>
            </a:r>
          </a:p>
          <a:p>
            <a:r>
              <a:rPr lang="cs-CZ" dirty="0" smtClean="0"/>
              <a:t>Řazení snímků za sebou může být změněno pouhým přesunem z výchozí pozice snímku na novou pozici. Pří </a:t>
            </a:r>
            <a:r>
              <a:rPr lang="cs-CZ" dirty="0" smtClean="0"/>
              <a:t>takovéto </a:t>
            </a:r>
            <a:r>
              <a:rPr lang="cs-CZ" dirty="0" smtClean="0"/>
              <a:t>změně se doporučuje zkontrolovat pozici snímku v osnově </a:t>
            </a:r>
            <a:r>
              <a:rPr lang="cs-CZ" dirty="0" smtClean="0"/>
              <a:t>(se scénářem) a </a:t>
            </a:r>
            <a:r>
              <a:rPr lang="cs-CZ" dirty="0" smtClean="0"/>
              <a:t>uvědomit si platnost takové úpravy  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0047" y="2060848"/>
            <a:ext cx="1340098" cy="4310314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2411760" y="2060848"/>
            <a:ext cx="0" cy="4176464"/>
          </a:xfrm>
          <a:prstGeom prst="straightConnector1">
            <a:avLst/>
          </a:prstGeom>
          <a:ln>
            <a:solidFill>
              <a:schemeClr val="accent5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ravoúhlá spojnice 7"/>
          <p:cNvCxnSpPr/>
          <p:nvPr/>
        </p:nvCxnSpPr>
        <p:spPr>
          <a:xfrm rot="5400000">
            <a:off x="107504" y="4797152"/>
            <a:ext cx="936104" cy="36004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0854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403648" y="188640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6118918" cy="401423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Řazení </a:t>
            </a:r>
            <a:r>
              <a:rPr lang="cs-CZ" dirty="0" smtClean="0"/>
              <a:t>snímků </a:t>
            </a:r>
            <a:r>
              <a:rPr lang="cs-CZ" dirty="0" smtClean="0"/>
              <a:t>může být narušeno </a:t>
            </a:r>
            <a:r>
              <a:rPr lang="cs-CZ" i="1" dirty="0" smtClean="0"/>
              <a:t>vsuvkou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odbočením od nosného tématu, jehož účelem je například doplňkové vysvětlení dílčího bodu ve výkladu</a:t>
            </a:r>
          </a:p>
          <a:p>
            <a:pPr>
              <a:buFont typeface="Arial" charset="0"/>
              <a:buChar char="•"/>
            </a:pPr>
            <a:r>
              <a:rPr lang="cs-CZ" i="1" dirty="0" smtClean="0"/>
              <a:t>Vsuvka</a:t>
            </a:r>
            <a:r>
              <a:rPr lang="cs-CZ" dirty="0" smtClean="0"/>
              <a:t> </a:t>
            </a:r>
            <a:r>
              <a:rPr lang="cs-CZ" i="1" dirty="0" smtClean="0"/>
              <a:t>se může skládat z několika na sebe navazujících snímků</a:t>
            </a:r>
          </a:p>
          <a:p>
            <a:pPr marL="0" indent="0">
              <a:buNone/>
            </a:pPr>
            <a:r>
              <a:rPr lang="cs-CZ" dirty="0" smtClean="0"/>
              <a:t>Ukončením dílčího výkladu je nutno zakončit novým zařazením do předešlého výkladu navázáním na předešlou osnovu.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1340768"/>
            <a:ext cx="1499972" cy="4824536"/>
          </a:xfrm>
          <a:prstGeom prst="rect">
            <a:avLst/>
          </a:prstGeom>
        </p:spPr>
      </p:pic>
      <p:sp>
        <p:nvSpPr>
          <p:cNvPr id="5" name="Zaoblený obdélníkový bublinový popisek 4"/>
          <p:cNvSpPr/>
          <p:nvPr/>
        </p:nvSpPr>
        <p:spPr>
          <a:xfrm>
            <a:off x="8100392" y="3789040"/>
            <a:ext cx="648072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Bublinový popisek ve tvaru obláčku 5"/>
          <p:cNvSpPr/>
          <p:nvPr/>
        </p:nvSpPr>
        <p:spPr>
          <a:xfrm>
            <a:off x="6516216" y="5229200"/>
            <a:ext cx="576064" cy="64807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463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07704" y="116632"/>
            <a:ext cx="5760640" cy="1408596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Řazení snímků po sobě má za úkol </a:t>
            </a:r>
          </a:p>
          <a:p>
            <a:r>
              <a:rPr lang="cs-CZ" dirty="0" smtClean="0"/>
              <a:t>umožnit autorovi dodržet postup z přijatého scénáře při sestavování samostatné prezentace </a:t>
            </a:r>
            <a:r>
              <a:rPr lang="cs-CZ" smtClean="0"/>
              <a:t>na zvolené téma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1335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8661" y="1499117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Brambory oloupeme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Omyjeme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Krájíme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Uvaříme v osolené vodě doměkka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Mléko přivedeme k varu a ihned odstavíme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Horké brambory šťouchadlem rozmačkáme a dosolíme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Přidáme polovinu másla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Přiléváme horké mléko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Kaši šleháme nebo mícháme, aby byla nadýchaná.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47703" y="1048391"/>
            <a:ext cx="4553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Vařené brambory – sestavení postupu (scénáře)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55776" y="546210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úlohy</a:t>
            </a:r>
            <a:endParaRPr lang="cs-CZ" dirty="0"/>
          </a:p>
        </p:txBody>
      </p:sp>
      <p:sp>
        <p:nvSpPr>
          <p:cNvPr id="7" name="Prstenec 6"/>
          <p:cNvSpPr/>
          <p:nvPr/>
        </p:nvSpPr>
        <p:spPr>
          <a:xfrm>
            <a:off x="1760084" y="5450029"/>
            <a:ext cx="530094" cy="530094"/>
          </a:xfrm>
          <a:prstGeom prst="donut">
            <a:avLst>
              <a:gd name="adj" fmla="val 20000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8" name="Skupina 7"/>
          <p:cNvGrpSpPr/>
          <p:nvPr/>
        </p:nvGrpSpPr>
        <p:grpSpPr>
          <a:xfrm>
            <a:off x="3459749" y="4810867"/>
            <a:ext cx="317570" cy="658965"/>
            <a:chOff x="360697" y="834772"/>
            <a:chExt cx="317570" cy="658965"/>
          </a:xfrm>
        </p:grpSpPr>
        <p:sp>
          <p:nvSpPr>
            <p:cNvPr id="50" name="Obdélník 49"/>
            <p:cNvSpPr/>
            <p:nvPr/>
          </p:nvSpPr>
          <p:spPr>
            <a:xfrm rot="17700000">
              <a:off x="189999" y="1005470"/>
              <a:ext cx="658965" cy="31757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51" name="Obdélník 50"/>
            <p:cNvSpPr/>
            <p:nvPr/>
          </p:nvSpPr>
          <p:spPr>
            <a:xfrm rot="17700000">
              <a:off x="189999" y="1005470"/>
              <a:ext cx="658965" cy="3175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860" tIns="0" rIns="0" bIns="0" numCol="1" spcCol="1270" anchor="ctr" anchorCtr="0">
              <a:noAutofit/>
            </a:bodyPr>
            <a:lstStyle/>
            <a:p>
              <a:pPr lvl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očistíme  </a:t>
              </a:r>
            </a:p>
          </p:txBody>
        </p:sp>
      </p:grpSp>
      <p:sp>
        <p:nvSpPr>
          <p:cNvPr id="9" name="Ovál 8"/>
          <p:cNvSpPr/>
          <p:nvPr/>
        </p:nvSpPr>
        <p:spPr>
          <a:xfrm>
            <a:off x="2293917" y="5632833"/>
            <a:ext cx="275152" cy="275152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10" name="Skupina 9"/>
          <p:cNvGrpSpPr/>
          <p:nvPr/>
        </p:nvGrpSpPr>
        <p:grpSpPr>
          <a:xfrm>
            <a:off x="2039429" y="5839634"/>
            <a:ext cx="274850" cy="570036"/>
            <a:chOff x="394954" y="1800451"/>
            <a:chExt cx="274850" cy="570036"/>
          </a:xfrm>
        </p:grpSpPr>
        <p:sp>
          <p:nvSpPr>
            <p:cNvPr id="48" name="Obdélník 47"/>
            <p:cNvSpPr/>
            <p:nvPr/>
          </p:nvSpPr>
          <p:spPr>
            <a:xfrm rot="17700000">
              <a:off x="247361" y="1948044"/>
              <a:ext cx="570036" cy="27485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9" name="Obdélník 48"/>
            <p:cNvSpPr/>
            <p:nvPr/>
          </p:nvSpPr>
          <p:spPr>
            <a:xfrm rot="17700000">
              <a:off x="247361" y="1948044"/>
              <a:ext cx="570036" cy="27485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22860" bIns="0" numCol="1" spcCol="1270" anchor="ctr" anchorCtr="0">
              <a:noAutofit/>
            </a:bodyPr>
            <a:lstStyle/>
            <a:p>
              <a:pPr lvl="0" algn="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brambory</a:t>
              </a:r>
            </a:p>
          </p:txBody>
        </p:sp>
      </p:grpSp>
      <p:sp>
        <p:nvSpPr>
          <p:cNvPr id="11" name="Obdélník 10"/>
          <p:cNvSpPr/>
          <p:nvPr/>
        </p:nvSpPr>
        <p:spPr>
          <a:xfrm rot="17700000">
            <a:off x="2248712" y="5221592"/>
            <a:ext cx="570036" cy="274850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Prstenec 11"/>
          <p:cNvSpPr/>
          <p:nvPr/>
        </p:nvSpPr>
        <p:spPr>
          <a:xfrm>
            <a:off x="2589952" y="5471646"/>
            <a:ext cx="530094" cy="530094"/>
          </a:xfrm>
          <a:prstGeom prst="donut">
            <a:avLst>
              <a:gd name="adj" fmla="val 20000"/>
            </a:avLst>
          </a:prstGeom>
          <a:solidFill>
            <a:schemeClr val="accent4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13" name="Skupina 12"/>
          <p:cNvGrpSpPr/>
          <p:nvPr/>
        </p:nvGrpSpPr>
        <p:grpSpPr>
          <a:xfrm>
            <a:off x="4349491" y="4837630"/>
            <a:ext cx="317570" cy="658965"/>
            <a:chOff x="1250439" y="861535"/>
            <a:chExt cx="317570" cy="658965"/>
          </a:xfrm>
        </p:grpSpPr>
        <p:sp>
          <p:nvSpPr>
            <p:cNvPr id="46" name="Obdélník 45"/>
            <p:cNvSpPr/>
            <p:nvPr/>
          </p:nvSpPr>
          <p:spPr>
            <a:xfrm rot="17700000">
              <a:off x="1079741" y="1032233"/>
              <a:ext cx="658965" cy="31757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7" name="Obdélník 46"/>
            <p:cNvSpPr/>
            <p:nvPr/>
          </p:nvSpPr>
          <p:spPr>
            <a:xfrm rot="17700000">
              <a:off x="1079741" y="1032233"/>
              <a:ext cx="658965" cy="3175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860" tIns="0" rIns="0" bIns="0" numCol="1" spcCol="1270" anchor="ctr" anchorCtr="0">
              <a:noAutofit/>
            </a:bodyPr>
            <a:lstStyle/>
            <a:p>
              <a:pPr lvl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oloupeme</a:t>
              </a:r>
            </a:p>
          </p:txBody>
        </p:sp>
      </p:grpSp>
      <p:sp>
        <p:nvSpPr>
          <p:cNvPr id="14" name="Prstenec 13"/>
          <p:cNvSpPr/>
          <p:nvPr/>
        </p:nvSpPr>
        <p:spPr>
          <a:xfrm>
            <a:off x="3132102" y="5488132"/>
            <a:ext cx="530094" cy="530094"/>
          </a:xfrm>
          <a:prstGeom prst="donut">
            <a:avLst>
              <a:gd name="adj" fmla="val 2000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15" name="Skupina 14"/>
          <p:cNvGrpSpPr/>
          <p:nvPr/>
        </p:nvGrpSpPr>
        <p:grpSpPr>
          <a:xfrm>
            <a:off x="4919154" y="4827566"/>
            <a:ext cx="317570" cy="658965"/>
            <a:chOff x="1820102" y="851471"/>
            <a:chExt cx="317570" cy="658965"/>
          </a:xfrm>
        </p:grpSpPr>
        <p:sp>
          <p:nvSpPr>
            <p:cNvPr id="44" name="Obdélník 43"/>
            <p:cNvSpPr/>
            <p:nvPr/>
          </p:nvSpPr>
          <p:spPr>
            <a:xfrm rot="17700000">
              <a:off x="1649404" y="1022169"/>
              <a:ext cx="658965" cy="31757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5" name="Obdélník 44"/>
            <p:cNvSpPr/>
            <p:nvPr/>
          </p:nvSpPr>
          <p:spPr>
            <a:xfrm rot="17700000">
              <a:off x="1649404" y="1022169"/>
              <a:ext cx="658965" cy="3175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860" tIns="0" rIns="0" bIns="0" numCol="1" spcCol="1270" anchor="ctr" anchorCtr="0">
              <a:noAutofit/>
            </a:bodyPr>
            <a:lstStyle/>
            <a:p>
              <a:pPr lvl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nakrájíme</a:t>
              </a:r>
            </a:p>
          </p:txBody>
        </p:sp>
      </p:grpSp>
      <p:sp>
        <p:nvSpPr>
          <p:cNvPr id="16" name="Prstenec 15"/>
          <p:cNvSpPr/>
          <p:nvPr/>
        </p:nvSpPr>
        <p:spPr>
          <a:xfrm>
            <a:off x="3672927" y="5476788"/>
            <a:ext cx="530094" cy="530094"/>
          </a:xfrm>
          <a:prstGeom prst="donut">
            <a:avLst>
              <a:gd name="adj" fmla="val 2000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17" name="Skupina 16"/>
          <p:cNvGrpSpPr/>
          <p:nvPr/>
        </p:nvGrpSpPr>
        <p:grpSpPr>
          <a:xfrm>
            <a:off x="5484983" y="4810867"/>
            <a:ext cx="317570" cy="658965"/>
            <a:chOff x="2385931" y="834772"/>
            <a:chExt cx="317570" cy="658965"/>
          </a:xfrm>
        </p:grpSpPr>
        <p:sp>
          <p:nvSpPr>
            <p:cNvPr id="42" name="Obdélník 41"/>
            <p:cNvSpPr/>
            <p:nvPr/>
          </p:nvSpPr>
          <p:spPr>
            <a:xfrm rot="17700000">
              <a:off x="2215233" y="1005470"/>
              <a:ext cx="658965" cy="31757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3" name="Obdélník 42"/>
            <p:cNvSpPr/>
            <p:nvPr/>
          </p:nvSpPr>
          <p:spPr>
            <a:xfrm rot="17700000">
              <a:off x="2215233" y="1005470"/>
              <a:ext cx="658965" cy="3175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860" tIns="0" rIns="0" bIns="0" numCol="1" spcCol="1270" anchor="ctr" anchorCtr="0">
              <a:noAutofit/>
            </a:bodyPr>
            <a:lstStyle/>
            <a:p>
              <a:pPr lvl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osolíme, povaříme</a:t>
              </a:r>
            </a:p>
          </p:txBody>
        </p:sp>
      </p:grpSp>
      <p:sp>
        <p:nvSpPr>
          <p:cNvPr id="18" name="Prstenec 17"/>
          <p:cNvSpPr/>
          <p:nvPr/>
        </p:nvSpPr>
        <p:spPr>
          <a:xfrm>
            <a:off x="4242992" y="5476788"/>
            <a:ext cx="530094" cy="530094"/>
          </a:xfrm>
          <a:prstGeom prst="donut">
            <a:avLst>
              <a:gd name="adj" fmla="val 20000"/>
            </a:avLst>
          </a:prstGeom>
          <a:solidFill>
            <a:schemeClr val="accent2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19" name="Skupina 18"/>
          <p:cNvGrpSpPr/>
          <p:nvPr/>
        </p:nvGrpSpPr>
        <p:grpSpPr>
          <a:xfrm>
            <a:off x="6055048" y="4810867"/>
            <a:ext cx="317570" cy="658965"/>
            <a:chOff x="2955996" y="834772"/>
            <a:chExt cx="317570" cy="658965"/>
          </a:xfrm>
        </p:grpSpPr>
        <p:sp>
          <p:nvSpPr>
            <p:cNvPr id="40" name="Obdélník 39"/>
            <p:cNvSpPr/>
            <p:nvPr/>
          </p:nvSpPr>
          <p:spPr>
            <a:xfrm rot="17700000">
              <a:off x="2785298" y="1005470"/>
              <a:ext cx="658965" cy="31757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1" name="Obdélník 40"/>
            <p:cNvSpPr/>
            <p:nvPr/>
          </p:nvSpPr>
          <p:spPr>
            <a:xfrm rot="17700000">
              <a:off x="2785298" y="1005470"/>
              <a:ext cx="658965" cy="3175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860" tIns="0" rIns="0" bIns="0" numCol="1" spcCol="1270" anchor="ctr" anchorCtr="0">
              <a:noAutofit/>
            </a:bodyPr>
            <a:lstStyle/>
            <a:p>
              <a:pPr lvl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rozmačkáme</a:t>
              </a:r>
            </a:p>
          </p:txBody>
        </p:sp>
      </p:grpSp>
      <p:sp>
        <p:nvSpPr>
          <p:cNvPr id="20" name="Prstenec 19"/>
          <p:cNvSpPr/>
          <p:nvPr/>
        </p:nvSpPr>
        <p:spPr>
          <a:xfrm>
            <a:off x="4813057" y="5476788"/>
            <a:ext cx="530094" cy="530094"/>
          </a:xfrm>
          <a:prstGeom prst="donut">
            <a:avLst>
              <a:gd name="adj" fmla="val 20000"/>
            </a:avLst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21" name="Skupina 20"/>
          <p:cNvGrpSpPr/>
          <p:nvPr/>
        </p:nvGrpSpPr>
        <p:grpSpPr>
          <a:xfrm>
            <a:off x="6625113" y="4810867"/>
            <a:ext cx="317570" cy="658965"/>
            <a:chOff x="3526061" y="834772"/>
            <a:chExt cx="317570" cy="658965"/>
          </a:xfrm>
        </p:grpSpPr>
        <p:sp>
          <p:nvSpPr>
            <p:cNvPr id="38" name="Obdélník 37"/>
            <p:cNvSpPr/>
            <p:nvPr/>
          </p:nvSpPr>
          <p:spPr>
            <a:xfrm rot="17700000">
              <a:off x="3355363" y="1005470"/>
              <a:ext cx="658965" cy="31757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9" name="Obdélník 38"/>
            <p:cNvSpPr/>
            <p:nvPr/>
          </p:nvSpPr>
          <p:spPr>
            <a:xfrm rot="17700000">
              <a:off x="3355363" y="1005470"/>
              <a:ext cx="658965" cy="31757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860" tIns="0" rIns="0" bIns="0" numCol="1" spcCol="1270" anchor="ctr" anchorCtr="0">
              <a:noAutofit/>
            </a:bodyPr>
            <a:lstStyle/>
            <a:p>
              <a:pPr lvl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přidáváme</a:t>
              </a:r>
            </a:p>
          </p:txBody>
        </p:sp>
      </p:grpSp>
      <p:sp>
        <p:nvSpPr>
          <p:cNvPr id="22" name="Ovál 21"/>
          <p:cNvSpPr/>
          <p:nvPr/>
        </p:nvSpPr>
        <p:spPr>
          <a:xfrm>
            <a:off x="5383080" y="5604259"/>
            <a:ext cx="275152" cy="27515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23" name="Skupina 22"/>
          <p:cNvGrpSpPr/>
          <p:nvPr/>
        </p:nvGrpSpPr>
        <p:grpSpPr>
          <a:xfrm>
            <a:off x="5204792" y="5839634"/>
            <a:ext cx="274850" cy="570036"/>
            <a:chOff x="3560317" y="1800451"/>
            <a:chExt cx="274850" cy="570036"/>
          </a:xfrm>
        </p:grpSpPr>
        <p:sp>
          <p:nvSpPr>
            <p:cNvPr id="36" name="Obdélník 35"/>
            <p:cNvSpPr/>
            <p:nvPr/>
          </p:nvSpPr>
          <p:spPr>
            <a:xfrm rot="17700000">
              <a:off x="3412724" y="1948044"/>
              <a:ext cx="570036" cy="27485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7" name="Obdélník 36"/>
            <p:cNvSpPr/>
            <p:nvPr/>
          </p:nvSpPr>
          <p:spPr>
            <a:xfrm rot="17700000">
              <a:off x="3412724" y="1948044"/>
              <a:ext cx="570036" cy="27485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22860" bIns="0" numCol="1" spcCol="1270" anchor="ctr" anchorCtr="0">
              <a:noAutofit/>
            </a:bodyPr>
            <a:lstStyle/>
            <a:p>
              <a:pPr lvl="0" algn="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mléko</a:t>
              </a:r>
            </a:p>
          </p:txBody>
        </p:sp>
      </p:grpSp>
      <p:sp>
        <p:nvSpPr>
          <p:cNvPr id="24" name="Obdélník 23"/>
          <p:cNvSpPr/>
          <p:nvPr/>
        </p:nvSpPr>
        <p:spPr>
          <a:xfrm rot="17700000">
            <a:off x="5414076" y="5221592"/>
            <a:ext cx="570036" cy="274850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5" name="Ovál 24"/>
          <p:cNvSpPr/>
          <p:nvPr/>
        </p:nvSpPr>
        <p:spPr>
          <a:xfrm>
            <a:off x="5698118" y="5604259"/>
            <a:ext cx="275152" cy="275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26" name="Skupina 25"/>
          <p:cNvGrpSpPr/>
          <p:nvPr/>
        </p:nvGrpSpPr>
        <p:grpSpPr>
          <a:xfrm>
            <a:off x="5519831" y="5839634"/>
            <a:ext cx="274850" cy="570036"/>
            <a:chOff x="3875356" y="1800451"/>
            <a:chExt cx="274850" cy="570036"/>
          </a:xfrm>
        </p:grpSpPr>
        <p:sp>
          <p:nvSpPr>
            <p:cNvPr id="34" name="Obdélník 33"/>
            <p:cNvSpPr/>
            <p:nvPr/>
          </p:nvSpPr>
          <p:spPr>
            <a:xfrm rot="17700000">
              <a:off x="3727763" y="1948044"/>
              <a:ext cx="570036" cy="27485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Obdélník 34"/>
            <p:cNvSpPr/>
            <p:nvPr/>
          </p:nvSpPr>
          <p:spPr>
            <a:xfrm rot="17700000">
              <a:off x="3727763" y="1948044"/>
              <a:ext cx="570036" cy="27485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22860" bIns="0" numCol="1" spcCol="1270" anchor="ctr" anchorCtr="0">
              <a:noAutofit/>
            </a:bodyPr>
            <a:lstStyle/>
            <a:p>
              <a:pPr lvl="0" algn="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máslo</a:t>
              </a:r>
            </a:p>
          </p:txBody>
        </p:sp>
      </p:grpSp>
      <p:sp>
        <p:nvSpPr>
          <p:cNvPr id="27" name="Obdélník 26"/>
          <p:cNvSpPr/>
          <p:nvPr/>
        </p:nvSpPr>
        <p:spPr>
          <a:xfrm rot="17700000">
            <a:off x="5729114" y="5221592"/>
            <a:ext cx="570036" cy="274850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8" name="Ovál 27"/>
          <p:cNvSpPr/>
          <p:nvPr/>
        </p:nvSpPr>
        <p:spPr>
          <a:xfrm>
            <a:off x="6013157" y="5604259"/>
            <a:ext cx="275152" cy="275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grpSp>
        <p:nvGrpSpPr>
          <p:cNvPr id="29" name="Skupina 28"/>
          <p:cNvGrpSpPr/>
          <p:nvPr/>
        </p:nvGrpSpPr>
        <p:grpSpPr>
          <a:xfrm>
            <a:off x="5834869" y="5839634"/>
            <a:ext cx="274850" cy="570036"/>
            <a:chOff x="4190394" y="1800451"/>
            <a:chExt cx="274850" cy="570036"/>
          </a:xfrm>
        </p:grpSpPr>
        <p:sp>
          <p:nvSpPr>
            <p:cNvPr id="32" name="Obdélník 31"/>
            <p:cNvSpPr/>
            <p:nvPr/>
          </p:nvSpPr>
          <p:spPr>
            <a:xfrm rot="17700000">
              <a:off x="4042801" y="1948044"/>
              <a:ext cx="570036" cy="27485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3" name="Obdélník 32"/>
            <p:cNvSpPr/>
            <p:nvPr/>
          </p:nvSpPr>
          <p:spPr>
            <a:xfrm rot="17700000">
              <a:off x="4042801" y="1948044"/>
              <a:ext cx="570036" cy="27485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22860" bIns="0" numCol="1" spcCol="1270" anchor="ctr" anchorCtr="0">
              <a:noAutofit/>
            </a:bodyPr>
            <a:lstStyle/>
            <a:p>
              <a:pPr lvl="0" algn="r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900" kern="1200"/>
                <a:t>sůl</a:t>
              </a:r>
            </a:p>
          </p:txBody>
        </p:sp>
      </p:grpSp>
      <p:sp>
        <p:nvSpPr>
          <p:cNvPr id="30" name="Obdélník 29"/>
          <p:cNvSpPr/>
          <p:nvPr/>
        </p:nvSpPr>
        <p:spPr>
          <a:xfrm rot="17700000">
            <a:off x="6044153" y="5221592"/>
            <a:ext cx="570036" cy="274850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31" name="Prstenec 30"/>
          <p:cNvSpPr/>
          <p:nvPr/>
        </p:nvSpPr>
        <p:spPr>
          <a:xfrm>
            <a:off x="6328238" y="5476788"/>
            <a:ext cx="530094" cy="530094"/>
          </a:xfrm>
          <a:prstGeom prst="donut">
            <a:avLst>
              <a:gd name="adj" fmla="val 2000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108771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Kapka</Template>
  <TotalTime>106</TotalTime>
  <Words>200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Kapka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19</cp:revision>
  <cp:lastPrinted>2014-03-04T10:29:44Z</cp:lastPrinted>
  <dcterms:created xsi:type="dcterms:W3CDTF">2012-11-19T08:56:02Z</dcterms:created>
  <dcterms:modified xsi:type="dcterms:W3CDTF">2014-10-21T08:59:40Z</dcterms:modified>
</cp:coreProperties>
</file>