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08" d="100"/>
          <a:sy n="108" d="100"/>
        </p:scale>
        <p:origin x="168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090A4-C738-476A-AE5D-EF42F88B598A}" type="datetimeFigureOut">
              <a:rPr lang="cs-CZ" smtClean="0"/>
              <a:t>6. 10. 2014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F5945-ED2E-4421-99F3-4B1D1275F6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78823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090A4-C738-476A-AE5D-EF42F88B598A}" type="datetimeFigureOut">
              <a:rPr lang="cs-CZ" smtClean="0"/>
              <a:t>6. 10. 2014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F5945-ED2E-4421-99F3-4B1D1275F6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75779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090A4-C738-476A-AE5D-EF42F88B598A}" type="datetimeFigureOut">
              <a:rPr lang="cs-CZ" smtClean="0"/>
              <a:t>6. 10. 2014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F5945-ED2E-4421-99F3-4B1D1275F6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14408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090A4-C738-476A-AE5D-EF42F88B598A}" type="datetimeFigureOut">
              <a:rPr lang="cs-CZ" smtClean="0"/>
              <a:t>6. 10. 2014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F5945-ED2E-4421-99F3-4B1D1275F6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0837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090A4-C738-476A-AE5D-EF42F88B598A}" type="datetimeFigureOut">
              <a:rPr lang="cs-CZ" smtClean="0"/>
              <a:t>6. 10. 2014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F5945-ED2E-4421-99F3-4B1D1275F6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09338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090A4-C738-476A-AE5D-EF42F88B598A}" type="datetimeFigureOut">
              <a:rPr lang="cs-CZ" smtClean="0"/>
              <a:t>6. 10. 2014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F5945-ED2E-4421-99F3-4B1D1275F6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07428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090A4-C738-476A-AE5D-EF42F88B598A}" type="datetimeFigureOut">
              <a:rPr lang="cs-CZ" smtClean="0"/>
              <a:t>6. 10. 2014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F5945-ED2E-4421-99F3-4B1D1275F6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4614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090A4-C738-476A-AE5D-EF42F88B598A}" type="datetimeFigureOut">
              <a:rPr lang="cs-CZ" smtClean="0"/>
              <a:t>6. 10. 2014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F5945-ED2E-4421-99F3-4B1D1275F6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35640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090A4-C738-476A-AE5D-EF42F88B598A}" type="datetimeFigureOut">
              <a:rPr lang="cs-CZ" smtClean="0"/>
              <a:t>6. 10. 2014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F5945-ED2E-4421-99F3-4B1D1275F6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89420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090A4-C738-476A-AE5D-EF42F88B598A}" type="datetimeFigureOut">
              <a:rPr lang="cs-CZ" smtClean="0"/>
              <a:t>6. 10. 2014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F5945-ED2E-4421-99F3-4B1D1275F6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99920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090A4-C738-476A-AE5D-EF42F88B598A}" type="datetimeFigureOut">
              <a:rPr lang="cs-CZ" smtClean="0"/>
              <a:t>6. 10. 2014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F5945-ED2E-4421-99F3-4B1D1275F6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7859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3090A4-C738-476A-AE5D-EF42F88B598A}" type="datetimeFigureOut">
              <a:rPr lang="cs-CZ" smtClean="0"/>
              <a:t>6. 10. 2014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FF5945-ED2E-4421-99F3-4B1D1275F6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48757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64" r:id="rId4"/>
    <p:sldLayoutId id="2147483765" r:id="rId5"/>
    <p:sldLayoutId id="2147483766" r:id="rId6"/>
    <p:sldLayoutId id="2147483767" r:id="rId7"/>
    <p:sldLayoutId id="2147483768" r:id="rId8"/>
    <p:sldLayoutId id="2147483769" r:id="rId9"/>
    <p:sldLayoutId id="2147483770" r:id="rId10"/>
    <p:sldLayoutId id="21474837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653775" y="0"/>
            <a:ext cx="6011863" cy="1470025"/>
          </a:xfrm>
          <a:solidFill>
            <a:srgbClr val="FFFFFF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5" name="Podnadpis 2"/>
          <p:cNvSpPr>
            <a:spLocks noGrp="1"/>
          </p:cNvSpPr>
          <p:nvPr>
            <p:ph type="subTitle" idx="1"/>
          </p:nvPr>
        </p:nvSpPr>
        <p:spPr>
          <a:xfrm>
            <a:off x="1166297" y="1845709"/>
            <a:ext cx="6986821" cy="1359391"/>
          </a:xfrm>
        </p:spPr>
        <p:txBody>
          <a:bodyPr>
            <a:noAutofit/>
          </a:bodyPr>
          <a:lstStyle/>
          <a:p>
            <a:pPr algn="l">
              <a:defRPr/>
            </a:pPr>
            <a:r>
              <a:rPr lang="cs-CZ" sz="1200" b="1" dirty="0">
                <a:latin typeface="Segoe UI Light" panose="020B0502040204020203" pitchFamily="34" charset="0"/>
                <a:cs typeface="Segoe UI Light" panose="020B0502040204020203" pitchFamily="34" charset="0"/>
              </a:rPr>
              <a:t>Číslo projektu školy 		CZ.1.07/1.5.00/34.0963  </a:t>
            </a:r>
          </a:p>
          <a:p>
            <a:pPr algn="l">
              <a:defRPr/>
            </a:pPr>
            <a:r>
              <a:rPr lang="cs-CZ" sz="1200" b="1" dirty="0">
                <a:latin typeface="Segoe UI Light" panose="020B0502040204020203" pitchFamily="34" charset="0"/>
                <a:cs typeface="Segoe UI Light" panose="020B0502040204020203" pitchFamily="34" charset="0"/>
              </a:rPr>
              <a:t>Číslo a název šablony </a:t>
            </a:r>
          </a:p>
          <a:p>
            <a:pPr algn="l">
              <a:defRPr/>
            </a:pPr>
            <a:r>
              <a:rPr lang="cs-CZ" sz="1200" b="1" dirty="0">
                <a:latin typeface="Segoe UI Light" panose="020B0502040204020203" pitchFamily="34" charset="0"/>
                <a:cs typeface="Segoe UI Light" panose="020B0502040204020203" pitchFamily="34" charset="0"/>
              </a:rPr>
              <a:t>Klíčové aktivity 		III/2 Inovace a zkvalitnění výuky prostřednictvím ICT</a:t>
            </a:r>
          </a:p>
          <a:p>
            <a:pPr algn="l"/>
            <a:r>
              <a:rPr lang="cs-CZ" sz="1200" b="1" dirty="0">
                <a:latin typeface="Segoe UI Light" panose="020B0502040204020203" pitchFamily="34" charset="0"/>
                <a:cs typeface="Segoe UI Light" panose="020B0502040204020203" pitchFamily="34" charset="0"/>
              </a:rPr>
              <a:t>Číslo materiálu		VY_32_INOVACE_ICT_II_ S3_16</a:t>
            </a:r>
          </a:p>
          <a:p>
            <a:pPr algn="l">
              <a:lnSpc>
                <a:spcPct val="90000"/>
              </a:lnSpc>
            </a:pPr>
            <a:endParaRPr lang="cs-CZ" sz="1200" b="1" dirty="0">
              <a:latin typeface="Segoe UI Semibold" panose="020B0702040204020203" pitchFamily="34" charset="0"/>
              <a:cs typeface="Segoe UI Semibold" panose="020B0702040204020203" pitchFamily="34" charset="0"/>
            </a:endParaRPr>
          </a:p>
          <a:p>
            <a:endParaRPr lang="cs-CZ" sz="1200" b="1" dirty="0">
              <a:latin typeface="Segoe UI Semibold" panose="020B0702040204020203" pitchFamily="34" charset="0"/>
              <a:cs typeface="Segoe UI Semibold" panose="020B0702040204020203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166297" y="3289321"/>
            <a:ext cx="7776864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>
                <a:latin typeface="Segoe UI Light" panose="020B0502040204020203" pitchFamily="34" charset="0"/>
                <a:cs typeface="Segoe UI Light" panose="020B0502040204020203" pitchFamily="34" charset="0"/>
              </a:rPr>
              <a:t>Popis výukového materiálu	</a:t>
            </a:r>
          </a:p>
          <a:p>
            <a:r>
              <a:rPr lang="cs-CZ" sz="1200" b="1" dirty="0">
                <a:latin typeface="Segoe UI Light" panose="020B0502040204020203" pitchFamily="34" charset="0"/>
                <a:cs typeface="Segoe UI Light" panose="020B0502040204020203" pitchFamily="34" charset="0"/>
              </a:rPr>
              <a:t>Název:			Samostatná odborná práce – úvod, příprava</a:t>
            </a:r>
            <a:endParaRPr lang="cs-CZ" sz="1200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r>
              <a:rPr lang="cs-CZ" sz="1200" dirty="0">
                <a:latin typeface="Segoe UI Light" panose="020B0502040204020203" pitchFamily="34" charset="0"/>
                <a:cs typeface="Segoe UI Light" panose="020B0502040204020203" pitchFamily="34" charset="0"/>
              </a:rPr>
              <a:t>Autor:			Ing. Nikolaj Nikolov</a:t>
            </a:r>
          </a:p>
          <a:p>
            <a:r>
              <a:rPr lang="cs-CZ" sz="1200" dirty="0">
                <a:latin typeface="Segoe UI Light" panose="020B0502040204020203" pitchFamily="34" charset="0"/>
                <a:cs typeface="Segoe UI Light" panose="020B0502040204020203" pitchFamily="34" charset="0"/>
              </a:rPr>
              <a:t>Datum:			9. 11. 2013</a:t>
            </a:r>
          </a:p>
          <a:p>
            <a:r>
              <a:rPr lang="cs-CZ" sz="1200" dirty="0">
                <a:latin typeface="Segoe UI Light" panose="020B0502040204020203" pitchFamily="34" charset="0"/>
                <a:cs typeface="Segoe UI Light" panose="020B0502040204020203" pitchFamily="34" charset="0"/>
              </a:rPr>
              <a:t>Obor:			</a:t>
            </a:r>
            <a:r>
              <a:rPr lang="cs-CZ" altLang="cs-CZ" sz="1200" dirty="0">
                <a:latin typeface="Segoe UI Light" panose="020B0502040204020203" pitchFamily="34" charset="0"/>
                <a:cs typeface="Segoe UI Light" panose="020B0502040204020203" pitchFamily="34" charset="0"/>
              </a:rPr>
              <a:t>65-51-H/01 Kuchař, číšník</a:t>
            </a:r>
            <a:endParaRPr lang="cs-CZ" sz="1200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r>
              <a:rPr lang="cs-CZ" sz="1200" dirty="0">
                <a:latin typeface="Segoe UI Light" panose="020B0502040204020203" pitchFamily="34" charset="0"/>
                <a:cs typeface="Segoe UI Light" panose="020B0502040204020203" pitchFamily="34" charset="0"/>
              </a:rPr>
              <a:t>Ročník:			3. ročník </a:t>
            </a:r>
          </a:p>
          <a:p>
            <a:r>
              <a:rPr lang="cs-CZ" sz="1200" dirty="0">
                <a:latin typeface="Segoe UI Light" panose="020B0502040204020203" pitchFamily="34" charset="0"/>
                <a:cs typeface="Segoe UI Light" panose="020B0502040204020203" pitchFamily="34" charset="0"/>
              </a:rPr>
              <a:t>Předmět:			ICT</a:t>
            </a:r>
            <a:endParaRPr lang="cs-CZ" sz="1200" b="1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endParaRPr lang="cs-CZ" sz="1200" b="1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endParaRPr lang="cs-CZ" sz="1200" b="1" dirty="0" smtClean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r>
              <a:rPr lang="cs-CZ" sz="1200" b="1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Anotace </a:t>
            </a:r>
            <a:r>
              <a:rPr lang="cs-CZ" sz="1200" b="1" dirty="0">
                <a:latin typeface="Segoe UI Light" panose="020B0502040204020203" pitchFamily="34" charset="0"/>
                <a:cs typeface="Segoe UI Light" panose="020B0502040204020203" pitchFamily="34" charset="0"/>
              </a:rPr>
              <a:t>výukového </a:t>
            </a:r>
            <a:r>
              <a:rPr lang="cs-CZ" sz="1200" b="1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materiálu</a:t>
            </a:r>
          </a:p>
          <a:p>
            <a:r>
              <a:rPr lang="cs-CZ" sz="1200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	1</a:t>
            </a:r>
            <a:r>
              <a:rPr lang="cs-CZ" sz="1200" dirty="0">
                <a:latin typeface="Segoe UI Light" panose="020B0502040204020203" pitchFamily="34" charset="0"/>
                <a:cs typeface="Segoe UI Light" panose="020B0502040204020203" pitchFamily="34" charset="0"/>
              </a:rPr>
              <a:t>. Materiál je určen pro výuku předmětu IKT a je v souladu s ŠVP. </a:t>
            </a:r>
          </a:p>
          <a:p>
            <a:r>
              <a:rPr lang="cs-CZ" sz="1200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	2</a:t>
            </a:r>
            <a:r>
              <a:rPr lang="cs-CZ" sz="1200" dirty="0">
                <a:latin typeface="Segoe UI Light" panose="020B0502040204020203" pitchFamily="34" charset="0"/>
                <a:cs typeface="Segoe UI Light" panose="020B0502040204020203" pitchFamily="34" charset="0"/>
              </a:rPr>
              <a:t>. Materiál je prezentován žákům prostřednictvím dataprojektoru na učebně IKT s výkladem včetně </a:t>
            </a:r>
            <a:r>
              <a:rPr lang="cs-CZ" sz="1200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	názorných </a:t>
            </a:r>
            <a:r>
              <a:rPr lang="cs-CZ" sz="1200" dirty="0">
                <a:latin typeface="Segoe UI Light" panose="020B0502040204020203" pitchFamily="34" charset="0"/>
                <a:cs typeface="Segoe UI Light" panose="020B0502040204020203" pitchFamily="34" charset="0"/>
              </a:rPr>
              <a:t>ukázek</a:t>
            </a:r>
          </a:p>
          <a:p>
            <a:endParaRPr lang="cs-CZ" sz="1200" b="1" dirty="0" smtClean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r>
              <a:rPr lang="cs-CZ" sz="1200" b="1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Cíl:	</a:t>
            </a:r>
            <a:r>
              <a:rPr lang="cs-CZ" sz="1200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1</a:t>
            </a:r>
            <a:r>
              <a:rPr lang="cs-CZ" sz="1200" dirty="0">
                <a:latin typeface="Segoe UI Light" panose="020B0502040204020203" pitchFamily="34" charset="0"/>
                <a:cs typeface="Segoe UI Light" panose="020B0502040204020203" pitchFamily="34" charset="0"/>
              </a:rPr>
              <a:t>. Žák se seznámí s obsahem Samostatné odborné </a:t>
            </a:r>
            <a:r>
              <a:rPr lang="cs-CZ" sz="1200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práce</a:t>
            </a:r>
            <a:endParaRPr lang="cs-CZ" sz="1200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r>
              <a:rPr lang="cs-CZ" sz="1200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	2</a:t>
            </a:r>
            <a:r>
              <a:rPr lang="cs-CZ" sz="1200" dirty="0">
                <a:latin typeface="Segoe UI Light" panose="020B0502040204020203" pitchFamily="34" charset="0"/>
                <a:cs typeface="Segoe UI Light" panose="020B0502040204020203" pitchFamily="34" charset="0"/>
              </a:rPr>
              <a:t>. Žák si připraví výchozí soubor ve Wordu</a:t>
            </a:r>
            <a:endParaRPr lang="cs-CZ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9266442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438147" y="0"/>
            <a:ext cx="6011863" cy="1470025"/>
          </a:xfrm>
          <a:solidFill>
            <a:srgbClr val="FFFFFF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7" name="Zástupný symbol pro obsah 2"/>
          <p:cNvSpPr txBox="1">
            <a:spLocks/>
          </p:cNvSpPr>
          <p:nvPr/>
        </p:nvSpPr>
        <p:spPr>
          <a:xfrm>
            <a:off x="557644" y="2066661"/>
            <a:ext cx="7772870" cy="3424107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cs-CZ" b="1" dirty="0" smtClean="0">
                <a:solidFill>
                  <a:srgbClr val="0070C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Náležitosti a jednotná formální úprava SOP</a:t>
            </a:r>
          </a:p>
          <a:p>
            <a:pPr marL="0" indent="0" algn="ctr">
              <a:buFont typeface="Arial" panose="020B0604020202020204" pitchFamily="34" charset="0"/>
              <a:buNone/>
            </a:pPr>
            <a:endParaRPr lang="cs-CZ" dirty="0" smtClean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pPr algn="just"/>
            <a:r>
              <a:rPr lang="cs-CZ" sz="1600" b="1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SOP je nutno odevzdat ve stanoveném termínu</a:t>
            </a:r>
          </a:p>
          <a:p>
            <a:pPr algn="just"/>
            <a:r>
              <a:rPr lang="cs-CZ" sz="1600" b="1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2 vyhotovení </a:t>
            </a:r>
            <a:r>
              <a:rPr lang="cs-CZ" sz="1600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(1. výtisk bude vrácen autorovi, 2. výtisk pro archivaci)</a:t>
            </a:r>
          </a:p>
          <a:p>
            <a:pPr algn="just"/>
            <a:r>
              <a:rPr lang="cs-CZ" sz="1600" b="1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Tisk v souvislé kvalitě, bílý papír</a:t>
            </a:r>
          </a:p>
          <a:p>
            <a:pPr algn="just"/>
            <a:r>
              <a:rPr lang="cs-CZ" sz="1600" b="1" dirty="0">
                <a:latin typeface="Segoe UI Light" panose="020B0502040204020203" pitchFamily="34" charset="0"/>
                <a:cs typeface="Segoe UI Light" panose="020B0502040204020203" pitchFamily="34" charset="0"/>
              </a:rPr>
              <a:t>J</a:t>
            </a:r>
            <a:r>
              <a:rPr lang="cs-CZ" sz="1600" b="1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ednotná vazba </a:t>
            </a:r>
            <a:r>
              <a:rPr lang="cs-CZ" sz="1600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– průhledná přední fólie, zadní tužší papír nebo fólie a nasunovací hřbet. </a:t>
            </a:r>
          </a:p>
          <a:p>
            <a:pPr marL="0" indent="0" algn="just">
              <a:buNone/>
            </a:pPr>
            <a:r>
              <a:rPr lang="cs-CZ" sz="1600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		(Kuchaři budou mít hřbety </a:t>
            </a:r>
            <a:r>
              <a:rPr lang="cs-CZ" sz="1600" b="1" dirty="0" smtClean="0">
                <a:solidFill>
                  <a:srgbClr val="0070C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modré</a:t>
            </a:r>
            <a:r>
              <a:rPr lang="cs-CZ" sz="1600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 a číšníci </a:t>
            </a:r>
            <a:r>
              <a:rPr lang="cs-CZ" sz="1600" b="1" dirty="0" smtClean="0">
                <a:solidFill>
                  <a:srgbClr val="FF000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červené</a:t>
            </a:r>
            <a:r>
              <a:rPr lang="cs-CZ" sz="1600" dirty="0">
                <a:latin typeface="Segoe UI Light" panose="020B0502040204020203" pitchFamily="34" charset="0"/>
                <a:cs typeface="Segoe UI Light" panose="020B0502040204020203" pitchFamily="34" charset="0"/>
              </a:rPr>
              <a:t>)</a:t>
            </a:r>
            <a:endParaRPr lang="cs-CZ" sz="1600" dirty="0" smtClean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pPr marL="0" indent="0" algn="just">
              <a:buFont typeface="Arial" panose="020B0604020202020204" pitchFamily="34" charset="0"/>
              <a:buNone/>
            </a:pP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183535217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438147" y="0"/>
            <a:ext cx="6011863" cy="1470025"/>
          </a:xfrm>
          <a:solidFill>
            <a:srgbClr val="FFFFFF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7" name="Zástupný symbol pro obsah 2"/>
          <p:cNvSpPr txBox="1">
            <a:spLocks/>
          </p:cNvSpPr>
          <p:nvPr/>
        </p:nvSpPr>
        <p:spPr>
          <a:xfrm>
            <a:off x="557644" y="2066661"/>
            <a:ext cx="7772870" cy="3424107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cs-CZ" b="1" dirty="0" smtClean="0">
                <a:solidFill>
                  <a:srgbClr val="0070C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ROZSAH</a:t>
            </a:r>
          </a:p>
          <a:p>
            <a:pPr marL="0" indent="0" algn="ctr">
              <a:spcBef>
                <a:spcPts val="0"/>
              </a:spcBef>
              <a:buFont typeface="Arial" panose="020B0604020202020204" pitchFamily="34" charset="0"/>
              <a:buNone/>
            </a:pPr>
            <a:endParaRPr lang="cs-CZ" sz="1400" dirty="0" smtClean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pPr marL="0" indent="0" algn="just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1600" dirty="0">
                <a:latin typeface="Segoe UI Light" panose="020B0502040204020203" pitchFamily="34" charset="0"/>
                <a:cs typeface="Segoe UI Light" panose="020B0502040204020203" pitchFamily="34" charset="0"/>
              </a:rPr>
              <a:t>vychází ze zadané osnovy, každý úkol bude zpracován na samostatném listu ve formátu A4 na výšku (minimum je 12 listů - očíslovaných). Titulní list, prohlášení, osnova a použité zdroje se nezapočítávají do rozsahu vlastní odborné práce</a:t>
            </a:r>
            <a:r>
              <a:rPr lang="cs-CZ" sz="1600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.</a:t>
            </a:r>
          </a:p>
          <a:p>
            <a:pPr marL="0" indent="0" algn="just">
              <a:lnSpc>
                <a:spcPct val="150000"/>
              </a:lnSpc>
              <a:spcBef>
                <a:spcPts val="0"/>
              </a:spcBef>
              <a:buNone/>
            </a:pPr>
            <a:endParaRPr lang="cs-CZ" sz="1600" dirty="0" smtClean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pPr marL="0" indent="0" algn="ctr">
              <a:buNone/>
            </a:pPr>
            <a:r>
              <a:rPr lang="cs-CZ" b="1" dirty="0">
                <a:solidFill>
                  <a:srgbClr val="0070C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OBRÁZKY A </a:t>
            </a:r>
            <a:r>
              <a:rPr lang="cs-CZ" b="1" dirty="0" smtClean="0">
                <a:solidFill>
                  <a:srgbClr val="0070C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GRAFY</a:t>
            </a:r>
          </a:p>
          <a:p>
            <a:pPr marL="0" indent="0" algn="ctr">
              <a:spcBef>
                <a:spcPts val="0"/>
              </a:spcBef>
              <a:buNone/>
            </a:pPr>
            <a:endParaRPr lang="cs-CZ" sz="1400" b="1" dirty="0">
              <a:solidFill>
                <a:srgbClr val="0070C0"/>
              </a:solidFill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pPr marL="0" indent="0" algn="just">
              <a:spcBef>
                <a:spcPts val="0"/>
              </a:spcBef>
              <a:buNone/>
            </a:pPr>
            <a:r>
              <a:rPr lang="cs-CZ" sz="1600" dirty="0">
                <a:latin typeface="Segoe UI Light" panose="020B0502040204020203" pitchFamily="34" charset="0"/>
                <a:cs typeface="Segoe UI Light" panose="020B0502040204020203" pitchFamily="34" charset="0"/>
              </a:rPr>
              <a:t>vlastní práce může obsahovat obrázky, grafy, tabulky, které musí být očíslovány a mít svůj název. Umístit jako přílohy. Přílohy se nepočítají do rozsahu práce.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cs-CZ" sz="1600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9301445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669039" y="0"/>
            <a:ext cx="6011863" cy="1470025"/>
          </a:xfrm>
          <a:solidFill>
            <a:srgbClr val="FFFFFF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7" name="Zástupný symbol pro obsah 2"/>
          <p:cNvSpPr txBox="1">
            <a:spLocks/>
          </p:cNvSpPr>
          <p:nvPr/>
        </p:nvSpPr>
        <p:spPr>
          <a:xfrm>
            <a:off x="535458" y="1750974"/>
            <a:ext cx="8279027" cy="5039281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b="1" dirty="0">
                <a:solidFill>
                  <a:srgbClr val="0070C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VZHLED STRÁNKY</a:t>
            </a:r>
          </a:p>
          <a:p>
            <a:r>
              <a:rPr lang="cs-CZ" sz="1600" b="1" dirty="0">
                <a:latin typeface="Segoe UI Light" panose="020B0502040204020203" pitchFamily="34" charset="0"/>
                <a:cs typeface="Segoe UI Light" panose="020B0502040204020203" pitchFamily="34" charset="0"/>
              </a:rPr>
              <a:t>Okraje:</a:t>
            </a:r>
            <a:r>
              <a:rPr lang="cs-CZ" sz="1600" dirty="0">
                <a:latin typeface="Segoe UI Light" panose="020B0502040204020203" pitchFamily="34" charset="0"/>
                <a:cs typeface="Segoe UI Light" panose="020B0502040204020203" pitchFamily="34" charset="0"/>
              </a:rPr>
              <a:t>		2,5 cm (horní, spodní, pravý okraj)</a:t>
            </a:r>
          </a:p>
          <a:p>
            <a:pPr marL="0" indent="0">
              <a:buNone/>
            </a:pPr>
            <a:r>
              <a:rPr lang="cs-CZ" sz="1600" dirty="0">
                <a:latin typeface="Segoe UI Light" panose="020B0502040204020203" pitchFamily="34" charset="0"/>
                <a:cs typeface="Segoe UI Light" panose="020B0502040204020203" pitchFamily="34" charset="0"/>
              </a:rPr>
              <a:t>		</a:t>
            </a:r>
            <a:r>
              <a:rPr lang="cs-CZ" sz="1600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3 </a:t>
            </a:r>
            <a:r>
              <a:rPr lang="cs-CZ" sz="1600" dirty="0">
                <a:latin typeface="Segoe UI Light" panose="020B0502040204020203" pitchFamily="34" charset="0"/>
                <a:cs typeface="Segoe UI Light" panose="020B0502040204020203" pitchFamily="34" charset="0"/>
              </a:rPr>
              <a:t>cm (levý okraj, počítá se rezerva na vazbu)</a:t>
            </a:r>
          </a:p>
          <a:p>
            <a:r>
              <a:rPr lang="cs-CZ" sz="1600" b="1" dirty="0">
                <a:latin typeface="Segoe UI Light" panose="020B0502040204020203" pitchFamily="34" charset="0"/>
                <a:cs typeface="Segoe UI Light" panose="020B0502040204020203" pitchFamily="34" charset="0"/>
              </a:rPr>
              <a:t>Řádkování:</a:t>
            </a:r>
            <a:r>
              <a:rPr lang="cs-CZ" sz="1600" dirty="0">
                <a:latin typeface="Segoe UI Light" panose="020B0502040204020203" pitchFamily="34" charset="0"/>
                <a:cs typeface="Segoe UI Light" panose="020B0502040204020203" pitchFamily="34" charset="0"/>
              </a:rPr>
              <a:t>	</a:t>
            </a:r>
            <a:r>
              <a:rPr lang="cs-CZ" sz="1600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1,5 </a:t>
            </a:r>
            <a:r>
              <a:rPr lang="cs-CZ" sz="1600" dirty="0">
                <a:latin typeface="Segoe UI Light" panose="020B0502040204020203" pitchFamily="34" charset="0"/>
                <a:cs typeface="Segoe UI Light" panose="020B0502040204020203" pitchFamily="34" charset="0"/>
              </a:rPr>
              <a:t>řádku</a:t>
            </a:r>
          </a:p>
          <a:p>
            <a:r>
              <a:rPr lang="cs-CZ" sz="1600" b="1" dirty="0">
                <a:latin typeface="Segoe UI Light" panose="020B0502040204020203" pitchFamily="34" charset="0"/>
                <a:cs typeface="Segoe UI Light" panose="020B0502040204020203" pitchFamily="34" charset="0"/>
              </a:rPr>
              <a:t>Zarovnání textu:</a:t>
            </a:r>
            <a:r>
              <a:rPr lang="cs-CZ" sz="1600" dirty="0">
                <a:latin typeface="Segoe UI Light" panose="020B0502040204020203" pitchFamily="34" charset="0"/>
                <a:cs typeface="Segoe UI Light" panose="020B0502040204020203" pitchFamily="34" charset="0"/>
              </a:rPr>
              <a:t>	je povoleno do </a:t>
            </a:r>
            <a:r>
              <a:rPr lang="cs-CZ" sz="1600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bloku</a:t>
            </a:r>
          </a:p>
          <a:p>
            <a:pPr marL="0" indent="0" algn="ctr">
              <a:buNone/>
            </a:pPr>
            <a:endParaRPr lang="cs-CZ" sz="1800" b="1" dirty="0" smtClean="0">
              <a:solidFill>
                <a:srgbClr val="0070C0"/>
              </a:solidFill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70C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PÍSMO</a:t>
            </a:r>
            <a:endParaRPr lang="cs-CZ" b="1" dirty="0">
              <a:solidFill>
                <a:srgbClr val="0070C0"/>
              </a:solidFill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r>
              <a:rPr lang="cs-CZ" sz="1600" b="1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Font:</a:t>
            </a:r>
            <a:r>
              <a:rPr lang="cs-CZ" sz="1600" dirty="0">
                <a:latin typeface="Segoe UI Light" panose="020B0502040204020203" pitchFamily="34" charset="0"/>
                <a:cs typeface="Segoe UI Light" panose="020B0502040204020203" pitchFamily="34" charset="0"/>
              </a:rPr>
              <a:t>		</a:t>
            </a:r>
            <a:r>
              <a:rPr lang="cs-CZ" sz="1600" dirty="0" err="1" smtClean="0">
                <a:latin typeface="Segoe UI Light" panose="020B0502040204020203" pitchFamily="34" charset="0"/>
                <a:cs typeface="Segoe UI Light" panose="020B0502040204020203" pitchFamily="34" charset="0"/>
              </a:rPr>
              <a:t>Arial</a:t>
            </a:r>
            <a:r>
              <a:rPr lang="cs-CZ" sz="1600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, </a:t>
            </a:r>
            <a:r>
              <a:rPr lang="cs-CZ" sz="1600" dirty="0" err="1" smtClean="0">
                <a:latin typeface="Segoe UI Light" panose="020B0502040204020203" pitchFamily="34" charset="0"/>
                <a:cs typeface="Segoe UI Light" panose="020B0502040204020203" pitchFamily="34" charset="0"/>
              </a:rPr>
              <a:t>Times</a:t>
            </a:r>
            <a:r>
              <a:rPr lang="cs-CZ" sz="1600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 New Roman (pouze 1 zvolený v celém textu)</a:t>
            </a:r>
            <a:endParaRPr lang="cs-CZ" sz="1600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r>
              <a:rPr lang="cs-CZ" sz="1600" b="1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Velikost textu:</a:t>
            </a:r>
            <a:r>
              <a:rPr lang="cs-CZ" sz="1600" dirty="0">
                <a:latin typeface="Segoe UI Light" panose="020B0502040204020203" pitchFamily="34" charset="0"/>
                <a:cs typeface="Segoe UI Light" panose="020B0502040204020203" pitchFamily="34" charset="0"/>
              </a:rPr>
              <a:t>	</a:t>
            </a:r>
            <a:r>
              <a:rPr lang="cs-CZ" sz="1600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nadpis 14b </a:t>
            </a:r>
            <a:r>
              <a:rPr lang="cs-CZ" sz="1600" b="1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tučně</a:t>
            </a:r>
            <a:r>
              <a:rPr lang="cs-CZ" sz="1600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, vlastní text 12b</a:t>
            </a:r>
            <a:endParaRPr lang="cs-CZ" sz="1600" b="1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r>
              <a:rPr lang="cs-CZ" sz="1600" b="1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Titulní list:	</a:t>
            </a:r>
            <a:r>
              <a:rPr lang="cs-CZ" sz="1600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doporučeno psát „kapitálkami“ (</a:t>
            </a:r>
            <a:r>
              <a:rPr lang="cs-CZ" sz="1600" b="1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všechna VELKÁ PÍSMENA</a:t>
            </a:r>
            <a:r>
              <a:rPr lang="cs-CZ" sz="1600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)</a:t>
            </a:r>
          </a:p>
          <a:p>
            <a:pPr marL="0" indent="0" algn="ctr">
              <a:buNone/>
            </a:pPr>
            <a:endParaRPr lang="cs-CZ" b="1" dirty="0" smtClean="0">
              <a:solidFill>
                <a:srgbClr val="0070C0"/>
              </a:solidFill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70C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ČÍSLOVÁNÍ </a:t>
            </a:r>
            <a:r>
              <a:rPr lang="cs-CZ" b="1" dirty="0">
                <a:solidFill>
                  <a:srgbClr val="0070C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STRÁNEK</a:t>
            </a:r>
          </a:p>
          <a:p>
            <a:pPr marL="0" indent="0">
              <a:buNone/>
            </a:pPr>
            <a:r>
              <a:rPr lang="cs-CZ" sz="1600" dirty="0">
                <a:latin typeface="Segoe UI Light" panose="020B0502040204020203" pitchFamily="34" charset="0"/>
                <a:cs typeface="Segoe UI Light" panose="020B0502040204020203" pitchFamily="34" charset="0"/>
              </a:rPr>
              <a:t>Stránky se číslují od první stránky (od úvodu) odborné práce. Číslo stránky umístěte uprostřed. U titulní strany, prohlášení, obsahu – osnovy a použitých zdrojů čísla nezobrazujte.</a:t>
            </a:r>
          </a:p>
          <a:p>
            <a:endParaRPr lang="cs-CZ" sz="1600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endParaRPr lang="cs-CZ" sz="1600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0439590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731620" y="1470025"/>
            <a:ext cx="7886700" cy="8116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4000" b="1" dirty="0" smtClean="0">
                <a:latin typeface="Segoe UI Light" panose="020B0502040204020203" pitchFamily="34" charset="0"/>
              </a:rPr>
              <a:t>Zadání</a:t>
            </a:r>
            <a:r>
              <a:rPr lang="cs-CZ" b="1" dirty="0" smtClean="0">
                <a:latin typeface="Segoe UI Light" panose="020B0502040204020203" pitchFamily="34" charset="0"/>
              </a:rPr>
              <a:t> úkolů</a:t>
            </a:r>
            <a:endParaRPr lang="cs-CZ" b="1" dirty="0">
              <a:solidFill>
                <a:srgbClr val="FF0000"/>
              </a:solidFill>
              <a:latin typeface="Segoe UI Light" panose="020B0502040204020203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19252" y="2524551"/>
            <a:ext cx="7593874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sz="1600" dirty="0" smtClean="0">
                <a:latin typeface="Segoe UI Light" panose="020B0502040204020203" pitchFamily="34" charset="0"/>
              </a:rPr>
              <a:t>Otevřete nový dokument ve Wordu a nastavte okraje dokumentu dle zadání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sz="1600" dirty="0" smtClean="0">
                <a:latin typeface="Segoe UI Light" panose="020B0502040204020203" pitchFamily="34" charset="0"/>
              </a:rPr>
              <a:t>Upravte v rámci dokumentu dva styly písma pro Nadpis a Normální text dle zadání</a:t>
            </a:r>
          </a:p>
          <a:p>
            <a:pPr lvl="1">
              <a:lnSpc>
                <a:spcPct val="150000"/>
              </a:lnSpc>
            </a:pPr>
            <a:r>
              <a:rPr lang="cs-CZ" sz="1600" dirty="0" smtClean="0">
                <a:latin typeface="Segoe UI Light" panose="020B0502040204020203" pitchFamily="34" charset="0"/>
              </a:rPr>
              <a:t>(font, velikost, řádkování</a:t>
            </a:r>
            <a:r>
              <a:rPr lang="cs-CZ" sz="1600" dirty="0" smtClean="0">
                <a:latin typeface="Segoe UI Light" panose="020B0502040204020203" pitchFamily="34" charset="0"/>
              </a:rPr>
              <a:t>)</a:t>
            </a:r>
            <a:endParaRPr lang="cs-CZ" sz="1600" dirty="0">
              <a:latin typeface="Segoe UI Light" panose="020B0502040204020203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1600" dirty="0" smtClean="0">
                <a:latin typeface="Segoe UI Light" panose="020B0502040204020203" pitchFamily="34" charset="0"/>
              </a:rPr>
              <a:t>3.    Práci uložte do souboru sop.docx</a:t>
            </a:r>
            <a:endParaRPr lang="cs-CZ" sz="1600" dirty="0">
              <a:latin typeface="Segoe UI Light" panose="020B0502040204020203" pitchFamily="34" charset="0"/>
            </a:endParaRPr>
          </a:p>
        </p:txBody>
      </p:sp>
      <p:pic>
        <p:nvPicPr>
          <p:cNvPr id="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669039" y="0"/>
            <a:ext cx="6011863" cy="1470025"/>
          </a:xfrm>
          <a:prstGeom prst="rect">
            <a:avLst/>
          </a:prstGeom>
          <a:solidFill>
            <a:srgbClr val="FFFFFF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615824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1"/>
          <p:cNvSpPr txBox="1">
            <a:spLocks/>
          </p:cNvSpPr>
          <p:nvPr/>
        </p:nvSpPr>
        <p:spPr>
          <a:xfrm>
            <a:off x="657225" y="314326"/>
            <a:ext cx="7886700" cy="571500"/>
          </a:xfrm>
          <a:prstGeom prst="rect">
            <a:avLst/>
          </a:prstGeom>
        </p:spPr>
        <p:txBody>
          <a:bodyPr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3200" b="1" dirty="0" smtClean="0">
                <a:latin typeface="Segoe UI Light" panose="020B0502040204020203" pitchFamily="34" charset="0"/>
              </a:rPr>
              <a:t>Řešení úkolů</a:t>
            </a:r>
            <a:endParaRPr lang="cs-CZ" sz="3200" b="1" dirty="0">
              <a:latin typeface="Segoe UI Light" panose="020B0502040204020203" pitchFamily="34" charset="0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657225" y="314326"/>
            <a:ext cx="7886700" cy="571500"/>
          </a:xfrm>
          <a:prstGeom prst="rect">
            <a:avLst/>
          </a:prstGeom>
        </p:spPr>
        <p:txBody>
          <a:bodyPr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3200" b="1" dirty="0" smtClean="0">
                <a:latin typeface="Segoe UI Light" panose="020B0502040204020203" pitchFamily="34" charset="0"/>
              </a:rPr>
              <a:t>Řešení úkolů</a:t>
            </a:r>
            <a:endParaRPr lang="cs-CZ" sz="3200" b="1" dirty="0">
              <a:latin typeface="Segoe UI Light" panose="020B0502040204020203" pitchFamily="34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812800" y="885826"/>
            <a:ext cx="8051800" cy="4158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sz="1600" dirty="0" smtClean="0">
                <a:solidFill>
                  <a:schemeClr val="bg1">
                    <a:lumMod val="65000"/>
                  </a:schemeClr>
                </a:solidFill>
                <a:latin typeface="Segoe UI Light" panose="020B0502040204020203" pitchFamily="34" charset="0"/>
              </a:rPr>
              <a:t>1. </a:t>
            </a:r>
            <a:r>
              <a:rPr lang="cs-CZ" sz="1600" dirty="0">
                <a:solidFill>
                  <a:schemeClr val="bg1">
                    <a:lumMod val="65000"/>
                  </a:schemeClr>
                </a:solidFill>
                <a:latin typeface="Segoe UI Light" panose="020B0502040204020203" pitchFamily="34" charset="0"/>
              </a:rPr>
              <a:t>Otevřete nový dokument ve Wordu a nastavte okraje dokumentu dle zadání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812800" y="1457326"/>
            <a:ext cx="524034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>
                <a:solidFill>
                  <a:srgbClr val="00B0F0"/>
                </a:solidFill>
              </a:rPr>
              <a:t>Otevřete Word</a:t>
            </a: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rgbClr val="00B0F0"/>
                </a:solidFill>
              </a:rPr>
              <a:t>Vyberte „Prázdný dokument“ v šablonách</a:t>
            </a:r>
          </a:p>
          <a:p>
            <a:pPr marL="342900" indent="-342900">
              <a:buFont typeface="+mj-lt"/>
              <a:buAutoNum type="arabicPeriod" startAt="3"/>
            </a:pPr>
            <a:r>
              <a:rPr lang="cs-CZ" dirty="0" smtClean="0">
                <a:solidFill>
                  <a:srgbClr val="00B0F0"/>
                </a:solidFill>
              </a:rPr>
              <a:t>Záložka Rozložení stránky &gt; Okraje &gt; Vlastní Okraje</a:t>
            </a:r>
          </a:p>
          <a:p>
            <a:pPr marL="342900" indent="-342900">
              <a:buFont typeface="+mj-lt"/>
              <a:buAutoNum type="arabicPeriod" startAt="3"/>
            </a:pPr>
            <a:r>
              <a:rPr lang="cs-CZ" dirty="0" smtClean="0">
                <a:solidFill>
                  <a:srgbClr val="00B0F0"/>
                </a:solidFill>
              </a:rPr>
              <a:t>Nastavte okraje dle následujícího obrázku:</a:t>
            </a:r>
            <a:endParaRPr lang="cs-CZ" dirty="0">
              <a:solidFill>
                <a:srgbClr val="00B0F0"/>
              </a:solidFill>
            </a:endParaRPr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8153" y="2842283"/>
            <a:ext cx="3181093" cy="3410082"/>
          </a:xfrm>
          <a:prstGeom prst="rect">
            <a:avLst/>
          </a:prstGeom>
        </p:spPr>
      </p:pic>
      <p:grpSp>
        <p:nvGrpSpPr>
          <p:cNvPr id="15" name="Skupina 14"/>
          <p:cNvGrpSpPr/>
          <p:nvPr/>
        </p:nvGrpSpPr>
        <p:grpSpPr>
          <a:xfrm>
            <a:off x="2238912" y="3224303"/>
            <a:ext cx="4190334" cy="655718"/>
            <a:chOff x="2683756" y="4429596"/>
            <a:chExt cx="4190334" cy="655718"/>
          </a:xfrm>
        </p:grpSpPr>
        <p:sp>
          <p:nvSpPr>
            <p:cNvPr id="16" name="Zaoblený obdélník 15"/>
            <p:cNvSpPr/>
            <p:nvPr/>
          </p:nvSpPr>
          <p:spPr>
            <a:xfrm>
              <a:off x="3790950" y="4476749"/>
              <a:ext cx="3083140" cy="608565"/>
            </a:xfrm>
            <a:prstGeom prst="roundRect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7" name="Přímá spojnice se šipkou 16"/>
            <p:cNvCxnSpPr>
              <a:endCxn id="16" idx="1"/>
            </p:cNvCxnSpPr>
            <p:nvPr/>
          </p:nvCxnSpPr>
          <p:spPr>
            <a:xfrm>
              <a:off x="3176588" y="4572000"/>
              <a:ext cx="614362" cy="209032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TextovéPole 17"/>
            <p:cNvSpPr txBox="1"/>
            <p:nvPr/>
          </p:nvSpPr>
          <p:spPr>
            <a:xfrm>
              <a:off x="2683756" y="4429596"/>
              <a:ext cx="562975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100" dirty="0" smtClean="0">
                  <a:solidFill>
                    <a:srgbClr val="FF0000"/>
                  </a:solidFill>
                </a:rPr>
                <a:t>Okraje</a:t>
              </a:r>
              <a:endParaRPr lang="cs-CZ" sz="1100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1029878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1"/>
          <p:cNvSpPr txBox="1">
            <a:spLocks/>
          </p:cNvSpPr>
          <p:nvPr/>
        </p:nvSpPr>
        <p:spPr>
          <a:xfrm>
            <a:off x="657225" y="314326"/>
            <a:ext cx="7886700" cy="571500"/>
          </a:xfrm>
          <a:prstGeom prst="rect">
            <a:avLst/>
          </a:prstGeom>
        </p:spPr>
        <p:txBody>
          <a:bodyPr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3200" b="1" dirty="0" smtClean="0">
                <a:latin typeface="Segoe UI Light" panose="020B0502040204020203" pitchFamily="34" charset="0"/>
              </a:rPr>
              <a:t>Řešení úkolů</a:t>
            </a:r>
            <a:endParaRPr lang="cs-CZ" sz="3200" b="1" dirty="0">
              <a:latin typeface="Segoe UI Light" panose="020B0502040204020203" pitchFamily="34" charset="0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657225" y="314326"/>
            <a:ext cx="7886700" cy="571500"/>
          </a:xfrm>
          <a:prstGeom prst="rect">
            <a:avLst/>
          </a:prstGeom>
        </p:spPr>
        <p:txBody>
          <a:bodyPr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3200" b="1" dirty="0" smtClean="0">
                <a:latin typeface="Segoe UI Light" panose="020B0502040204020203" pitchFamily="34" charset="0"/>
              </a:rPr>
              <a:t>Řešení úkolů</a:t>
            </a:r>
            <a:endParaRPr lang="cs-CZ" sz="3200" b="1" dirty="0">
              <a:latin typeface="Segoe UI Light" panose="020B0502040204020203" pitchFamily="34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812800" y="885826"/>
            <a:ext cx="805180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sz="1600" dirty="0" smtClean="0">
                <a:solidFill>
                  <a:schemeClr val="bg1">
                    <a:lumMod val="65000"/>
                  </a:schemeClr>
                </a:solidFill>
                <a:latin typeface="Segoe UI Light" panose="020B0502040204020203" pitchFamily="34" charset="0"/>
              </a:rPr>
              <a:t>2. Upravte v rámci dokumentu dva styly písma pro Nadpis a Normální text dle zadání</a:t>
            </a:r>
          </a:p>
          <a:p>
            <a:pPr>
              <a:lnSpc>
                <a:spcPct val="150000"/>
              </a:lnSpc>
            </a:pPr>
            <a:r>
              <a:rPr lang="cs-CZ" sz="1600" dirty="0" smtClean="0">
                <a:solidFill>
                  <a:schemeClr val="bg1">
                    <a:lumMod val="65000"/>
                  </a:schemeClr>
                </a:solidFill>
                <a:latin typeface="Segoe UI Light" panose="020B0502040204020203" pitchFamily="34" charset="0"/>
              </a:rPr>
              <a:t>(font, velikost, řádkování)</a:t>
            </a:r>
          </a:p>
          <a:p>
            <a:pPr>
              <a:lnSpc>
                <a:spcPct val="150000"/>
              </a:lnSpc>
            </a:pPr>
            <a:endParaRPr lang="cs-CZ" sz="1600" dirty="0">
              <a:solidFill>
                <a:schemeClr val="bg1">
                  <a:lumMod val="65000"/>
                </a:schemeClr>
              </a:solidFill>
              <a:latin typeface="Segoe UI Light" panose="020B0502040204020203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812800" y="1729175"/>
            <a:ext cx="712348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>
                <a:solidFill>
                  <a:srgbClr val="00B0F0"/>
                </a:solidFill>
              </a:rPr>
              <a:t>V otevřeném dokumentu klikněte na záložku „Domů“</a:t>
            </a: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rgbClr val="00B0F0"/>
                </a:solidFill>
              </a:rPr>
              <a:t>Klikněte pravím tlačítkem na styl Normální (pro úpravu hlavního fontu) </a:t>
            </a:r>
          </a:p>
          <a:p>
            <a:pPr marL="342900" indent="-342900">
              <a:buFont typeface="+mj-lt"/>
              <a:buAutoNum type="arabicPeriod" startAt="3"/>
            </a:pPr>
            <a:r>
              <a:rPr lang="cs-CZ" dirty="0" smtClean="0">
                <a:solidFill>
                  <a:srgbClr val="00B0F0"/>
                </a:solidFill>
              </a:rPr>
              <a:t>Vyberte položku v menu Změnit</a:t>
            </a:r>
          </a:p>
          <a:p>
            <a:pPr marL="342900" indent="-342900">
              <a:buFont typeface="+mj-lt"/>
              <a:buAutoNum type="arabicPeriod" startAt="3"/>
            </a:pPr>
            <a:r>
              <a:rPr lang="cs-CZ" dirty="0" smtClean="0">
                <a:solidFill>
                  <a:srgbClr val="00B0F0"/>
                </a:solidFill>
              </a:rPr>
              <a:t>V následujícím okně upravte font, velikost a řádkování (viz obrázek)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82314" y="2929504"/>
            <a:ext cx="3850030" cy="3229057"/>
          </a:xfrm>
          <a:prstGeom prst="rect">
            <a:avLst/>
          </a:prstGeom>
        </p:spPr>
      </p:pic>
      <p:grpSp>
        <p:nvGrpSpPr>
          <p:cNvPr id="9" name="Skupina 8"/>
          <p:cNvGrpSpPr/>
          <p:nvPr/>
        </p:nvGrpSpPr>
        <p:grpSpPr>
          <a:xfrm>
            <a:off x="2164773" y="3927979"/>
            <a:ext cx="2673927" cy="261610"/>
            <a:chOff x="2164773" y="4441294"/>
            <a:chExt cx="2673927" cy="261610"/>
          </a:xfrm>
        </p:grpSpPr>
        <p:sp>
          <p:nvSpPr>
            <p:cNvPr id="3" name="Zaoblený obdélník 2"/>
            <p:cNvSpPr/>
            <p:nvPr/>
          </p:nvSpPr>
          <p:spPr>
            <a:xfrm>
              <a:off x="3790950" y="4476750"/>
              <a:ext cx="1047750" cy="202342"/>
            </a:xfrm>
            <a:prstGeom prst="roundRect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5" name="Přímá spojnice se šipkou 4"/>
            <p:cNvCxnSpPr>
              <a:endCxn id="3" idx="1"/>
            </p:cNvCxnSpPr>
            <p:nvPr/>
          </p:nvCxnSpPr>
          <p:spPr>
            <a:xfrm>
              <a:off x="3176588" y="4572000"/>
              <a:ext cx="614362" cy="5921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TextovéPole 6"/>
            <p:cNvSpPr txBox="1"/>
            <p:nvPr/>
          </p:nvSpPr>
          <p:spPr>
            <a:xfrm>
              <a:off x="2164773" y="4441294"/>
              <a:ext cx="1011815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100" dirty="0" smtClean="0">
                  <a:solidFill>
                    <a:srgbClr val="FF0000"/>
                  </a:solidFill>
                </a:rPr>
                <a:t>Font a velikost</a:t>
              </a:r>
              <a:endParaRPr lang="cs-CZ" sz="1100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2345350" y="4130222"/>
            <a:ext cx="2673926" cy="261610"/>
            <a:chOff x="2164773" y="4441294"/>
            <a:chExt cx="2673926" cy="261610"/>
          </a:xfrm>
        </p:grpSpPr>
        <p:sp>
          <p:nvSpPr>
            <p:cNvPr id="16" name="Zaoblený obdélník 15"/>
            <p:cNvSpPr/>
            <p:nvPr/>
          </p:nvSpPr>
          <p:spPr>
            <a:xfrm>
              <a:off x="4615260" y="4476750"/>
              <a:ext cx="223439" cy="202342"/>
            </a:xfrm>
            <a:prstGeom prst="roundRect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7" name="Přímá spojnice se šipkou 16"/>
            <p:cNvCxnSpPr>
              <a:endCxn id="16" idx="1"/>
            </p:cNvCxnSpPr>
            <p:nvPr/>
          </p:nvCxnSpPr>
          <p:spPr>
            <a:xfrm>
              <a:off x="3176588" y="4572000"/>
              <a:ext cx="1438672" cy="5921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TextovéPole 17"/>
            <p:cNvSpPr txBox="1"/>
            <p:nvPr/>
          </p:nvSpPr>
          <p:spPr>
            <a:xfrm>
              <a:off x="2164773" y="4441294"/>
              <a:ext cx="777777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100" dirty="0" smtClean="0">
                  <a:solidFill>
                    <a:srgbClr val="FF0000"/>
                  </a:solidFill>
                </a:rPr>
                <a:t>Řádkování</a:t>
              </a:r>
              <a:endParaRPr lang="cs-CZ" sz="1100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1981200" y="5258976"/>
            <a:ext cx="4043363" cy="345218"/>
            <a:chOff x="2748698" y="4476750"/>
            <a:chExt cx="4043363" cy="345218"/>
          </a:xfrm>
        </p:grpSpPr>
        <p:sp>
          <p:nvSpPr>
            <p:cNvPr id="20" name="Zaoblený obdélník 19"/>
            <p:cNvSpPr/>
            <p:nvPr/>
          </p:nvSpPr>
          <p:spPr>
            <a:xfrm>
              <a:off x="4615260" y="4476750"/>
              <a:ext cx="2176801" cy="345218"/>
            </a:xfrm>
            <a:prstGeom prst="roundRect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1" name="Přímá spojnice se šipkou 20"/>
            <p:cNvCxnSpPr>
              <a:endCxn id="20" idx="1"/>
            </p:cNvCxnSpPr>
            <p:nvPr/>
          </p:nvCxnSpPr>
          <p:spPr>
            <a:xfrm>
              <a:off x="3672623" y="4648059"/>
              <a:ext cx="942637" cy="1300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TextovéPole 21"/>
            <p:cNvSpPr txBox="1"/>
            <p:nvPr/>
          </p:nvSpPr>
          <p:spPr>
            <a:xfrm>
              <a:off x="2748698" y="4517254"/>
              <a:ext cx="937498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100" dirty="0" smtClean="0">
                  <a:solidFill>
                    <a:srgbClr val="FF0000"/>
                  </a:solidFill>
                </a:rPr>
                <a:t>Pro kontrolu:</a:t>
              </a:r>
              <a:endParaRPr lang="cs-CZ" sz="1100" dirty="0">
                <a:solidFill>
                  <a:srgbClr val="FF0000"/>
                </a:solidFill>
              </a:endParaRPr>
            </a:p>
          </p:txBody>
        </p:sp>
      </p:grpSp>
      <p:sp>
        <p:nvSpPr>
          <p:cNvPr id="25" name="Obdélník 24"/>
          <p:cNvSpPr/>
          <p:nvPr/>
        </p:nvSpPr>
        <p:spPr>
          <a:xfrm>
            <a:off x="793321" y="6249916"/>
            <a:ext cx="761450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 startAt="5"/>
            </a:pPr>
            <a:r>
              <a:rPr lang="cs-CZ" dirty="0" smtClean="0">
                <a:solidFill>
                  <a:srgbClr val="00B0F0"/>
                </a:solidFill>
              </a:rPr>
              <a:t>Stejný postup opakujte i u nadpisu (např. styl Nadpis 1</a:t>
            </a:r>
            <a:r>
              <a:rPr lang="cs-CZ" dirty="0" smtClean="0">
                <a:solidFill>
                  <a:srgbClr val="00B0F0"/>
                </a:solidFill>
              </a:rPr>
              <a:t>)</a:t>
            </a:r>
            <a:endParaRPr lang="cs-CZ" dirty="0" smtClean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163683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</p:bldLst>
  </p:timing>
</p:sld>
</file>

<file path=ppt/theme/theme1.xml><?xml version="1.0" encoding="utf-8"?>
<a:theme xmlns:a="http://schemas.openxmlformats.org/drawingml/2006/main" name="Motiv Office">
  <a:themeElements>
    <a:clrScheme name="Motiv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Motiv 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tiv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112</TotalTime>
  <Words>306</Words>
  <Application>Microsoft Office PowerPoint</Application>
  <PresentationFormat>Předvádění na obrazovce (4:3)</PresentationFormat>
  <Paragraphs>71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3" baseType="lpstr">
      <vt:lpstr>Arial</vt:lpstr>
      <vt:lpstr>Calibri</vt:lpstr>
      <vt:lpstr>Calibri Light</vt:lpstr>
      <vt:lpstr>Segoe UI Light</vt:lpstr>
      <vt:lpstr>Segoe UI Semibold</vt:lpstr>
      <vt:lpstr>Motiv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Pavel Lintemer</dc:creator>
  <cp:lastModifiedBy>Pavel Lintemer</cp:lastModifiedBy>
  <cp:revision>13</cp:revision>
  <dcterms:created xsi:type="dcterms:W3CDTF">2014-08-26T18:57:31Z</dcterms:created>
  <dcterms:modified xsi:type="dcterms:W3CDTF">2014-10-06T19:26:32Z</dcterms:modified>
</cp:coreProperties>
</file>