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63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77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16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7882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7577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21440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83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9338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0742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4614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23564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89420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19992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7859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3090A4-C738-476A-AE5D-EF42F88B598A}" type="datetimeFigureOut">
              <a:rPr lang="cs-CZ" smtClean="0"/>
              <a:t>6. 10. 2014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FF5945-ED2E-4421-99F3-4B1D1275F60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4875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53775" y="0"/>
            <a:ext cx="6011863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Podnadpis 2"/>
          <p:cNvSpPr>
            <a:spLocks noGrp="1"/>
          </p:cNvSpPr>
          <p:nvPr>
            <p:ph type="subTitle" idx="1"/>
          </p:nvPr>
        </p:nvSpPr>
        <p:spPr>
          <a:xfrm>
            <a:off x="1166297" y="1845709"/>
            <a:ext cx="6986821" cy="1359391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Číslo projektu školy 		CZ.1.07/1.5.00/34.0963  </a:t>
            </a:r>
          </a:p>
          <a:p>
            <a:pPr algn="l">
              <a:defRPr/>
            </a:pP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Číslo a název šablony </a:t>
            </a:r>
          </a:p>
          <a:p>
            <a:pPr algn="l">
              <a:defRPr/>
            </a:pP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Klíčové aktivity 		III/2 Inovace a zkvalitnění výuky prostřednictvím ICT</a:t>
            </a:r>
          </a:p>
          <a:p>
            <a:pPr algn="l"/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Číslo materiálu		VY_32_INOVACE_ICT_II_ </a:t>
            </a:r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S3_17</a:t>
            </a:r>
            <a:endParaRPr lang="cs-CZ" sz="1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algn="l">
              <a:lnSpc>
                <a:spcPct val="90000"/>
              </a:lnSpc>
            </a:pPr>
            <a:endParaRPr lang="cs-CZ" sz="12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  <a:p>
            <a:endParaRPr lang="cs-CZ" sz="1200" b="1" dirty="0">
              <a:latin typeface="Segoe UI Semibold" panose="020B0702040204020203" pitchFamily="34" charset="0"/>
              <a:cs typeface="Segoe UI Semibold" panose="020B0702040204020203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66297" y="3289321"/>
            <a:ext cx="777686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Popis výukového materiálu	</a:t>
            </a:r>
          </a:p>
          <a:p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Název:			Samostatná odborná práce – </a:t>
            </a:r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tvorba menu</a:t>
            </a:r>
            <a:endParaRPr lang="cs-CZ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Autor:			Ing. Nikolaj Nikolov</a:t>
            </a: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Datum:			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11. 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11. 2013</a:t>
            </a: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Obor:			</a:t>
            </a:r>
            <a:r>
              <a:rPr lang="cs-CZ" alt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65-51-H/01 Kuchař, číšník</a:t>
            </a:r>
            <a:endParaRPr lang="cs-CZ" sz="1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Ročník:			3. ročník </a:t>
            </a:r>
          </a:p>
          <a:p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Předmět:			ICT</a:t>
            </a:r>
            <a:endParaRPr lang="cs-CZ" sz="1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cs-CZ" sz="1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endParaRPr lang="cs-CZ" sz="1200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Anotace </a:t>
            </a:r>
            <a:r>
              <a:rPr lang="cs-CZ" sz="1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výukového </a:t>
            </a:r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materiálu</a:t>
            </a:r>
          </a:p>
          <a:p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1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Materiál je určen pro výuku předmětu IKT a je v souladu s ŠVP. </a:t>
            </a:r>
          </a:p>
          <a:p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2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Materiál je prezentován žákům prostřednictvím dataprojektoru na učebně IKT s výkladem včetně 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názorných 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ukázek</a:t>
            </a:r>
          </a:p>
          <a:p>
            <a:endParaRPr lang="cs-CZ" sz="1200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r>
              <a:rPr lang="cs-CZ" sz="12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Cíl:	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1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Žák se 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seznámí se stylem tvorby papírového menu</a:t>
            </a:r>
          </a:p>
          <a:p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2</a:t>
            </a:r>
            <a:r>
              <a:rPr lang="cs-CZ" sz="1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 Žák si </a:t>
            </a:r>
            <a:r>
              <a:rPr lang="cs-CZ" sz="12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vytvoří menu dle požadavků včetně soutisku na 2 stran</a:t>
            </a:r>
            <a:endParaRPr lang="cs-CZ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6644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38147" y="0"/>
            <a:ext cx="6011863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557643" y="2066661"/>
            <a:ext cx="7919091" cy="342410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cs-CZ" b="1" dirty="0" smtClean="0">
                <a:solidFill>
                  <a:srgbClr val="0070C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Náležitosti menu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cs-CZ" sz="1600" dirty="0"/>
          </a:p>
          <a:p>
            <a:pPr marL="0" indent="0">
              <a:buNone/>
            </a:pPr>
            <a:r>
              <a:rPr lang="cs-CZ" sz="1600" dirty="0" smtClean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1. strana obsahuje: </a:t>
            </a:r>
            <a:r>
              <a:rPr lang="cs-CZ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</a:t>
            </a:r>
            <a:r>
              <a:rPr lang="cs-CZ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k jaké příležitosti je menu vytvořeno (umístění horní polovina, zarovnání střed)</a:t>
            </a:r>
          </a:p>
          <a:p>
            <a:pPr marL="1371600" lvl="3" indent="0">
              <a:buNone/>
            </a:pPr>
            <a:r>
              <a:rPr lang="cs-CZ" dirty="0">
                <a:latin typeface="Segoe UI Light" panose="020B0502040204020203" pitchFamily="34" charset="0"/>
                <a:cs typeface="Segoe UI Light" panose="020B0502040204020203" pitchFamily="34" charset="0"/>
              </a:rPr>
              <a:t>	</a:t>
            </a:r>
            <a:r>
              <a:rPr lang="cs-CZ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místo akce, datum hodina (umístění dole, zarovnání doprava</a:t>
            </a:r>
            <a:r>
              <a:rPr lang="cs-CZ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)</a:t>
            </a:r>
          </a:p>
          <a:p>
            <a:pPr marL="1371600" lvl="3" indent="0">
              <a:buNone/>
            </a:pPr>
            <a:endParaRPr lang="cs-CZ" sz="1200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buNone/>
            </a:pPr>
            <a:r>
              <a:rPr lang="cs-CZ" sz="1600" dirty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2. </a:t>
            </a:r>
            <a:r>
              <a:rPr lang="cs-CZ" sz="1600" dirty="0" smtClean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strana </a:t>
            </a:r>
            <a:r>
              <a:rPr lang="cs-CZ" sz="1600" dirty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obsahuje: </a:t>
            </a:r>
            <a:r>
              <a:rPr lang="cs-CZ" sz="16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	</a:t>
            </a:r>
            <a:r>
              <a:rPr lang="cs-CZ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nápoje zarovnané na </a:t>
            </a:r>
            <a:r>
              <a:rPr lang="cs-CZ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střed</a:t>
            </a:r>
          </a:p>
          <a:p>
            <a:pPr marL="0" indent="0">
              <a:buNone/>
            </a:pPr>
            <a:endParaRPr lang="cs-CZ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buNone/>
            </a:pPr>
            <a:r>
              <a:rPr lang="cs-CZ" sz="1600" dirty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3. Strana obsahuje:</a:t>
            </a:r>
            <a:r>
              <a:rPr lang="cs-CZ" sz="1600" dirty="0">
                <a:latin typeface="Segoe UI Light" panose="020B0502040204020203" pitchFamily="34" charset="0"/>
                <a:cs typeface="Segoe UI Light" panose="020B0502040204020203" pitchFamily="34" charset="0"/>
              </a:rPr>
              <a:t>	</a:t>
            </a:r>
            <a:r>
              <a:rPr lang="cs-CZ" sz="1400" dirty="0">
                <a:latin typeface="Segoe UI Light" panose="020B0502040204020203" pitchFamily="34" charset="0"/>
                <a:cs typeface="Segoe UI Light" panose="020B0502040204020203" pitchFamily="34" charset="0"/>
              </a:rPr>
              <a:t>jednotlivé pokrmy zarovnané na střed (pozor na posloupnost s nápoji</a:t>
            </a:r>
            <a:r>
              <a:rPr lang="cs-CZ" sz="1400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)</a:t>
            </a:r>
          </a:p>
          <a:p>
            <a:pPr marL="0" indent="0">
              <a:buNone/>
            </a:pPr>
            <a:endParaRPr lang="cs-CZ" sz="14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0" indent="0">
              <a:buNone/>
            </a:pPr>
            <a:r>
              <a:rPr lang="cs-CZ" sz="1600" dirty="0">
                <a:solidFill>
                  <a:srgbClr val="00B0F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4. strana zůstává prázdná</a:t>
            </a:r>
          </a:p>
        </p:txBody>
      </p:sp>
    </p:spTree>
    <p:extLst>
      <p:ext uri="{BB962C8B-B14F-4D97-AF65-F5344CB8AC3E}">
        <p14:creationId xmlns:p14="http://schemas.microsoft.com/office/powerpoint/2010/main" val="18353521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38147" y="0"/>
            <a:ext cx="6011863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Zástupný symbol pro obsah 2"/>
          <p:cNvSpPr txBox="1">
            <a:spLocks/>
          </p:cNvSpPr>
          <p:nvPr/>
        </p:nvSpPr>
        <p:spPr>
          <a:xfrm>
            <a:off x="590595" y="1720672"/>
            <a:ext cx="7919091" cy="1994593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cs-CZ" b="1" dirty="0" smtClean="0">
                <a:solidFill>
                  <a:srgbClr val="0070C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Jak správně formátovat stránky</a:t>
            </a:r>
            <a:endParaRPr lang="cs-CZ" sz="1600" dirty="0" smtClean="0"/>
          </a:p>
          <a:p>
            <a:r>
              <a:rPr lang="cs-CZ" sz="1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Formát stránky A4</a:t>
            </a:r>
          </a:p>
          <a:p>
            <a:r>
              <a:rPr lang="cs-CZ" sz="1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Okraje 2 cm</a:t>
            </a:r>
          </a:p>
          <a:p>
            <a:r>
              <a:rPr lang="cs-CZ" sz="1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2 strany</a:t>
            </a:r>
          </a:p>
          <a:p>
            <a:r>
              <a:rPr lang="cs-CZ" sz="1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Na každé straně 2 sloupce</a:t>
            </a:r>
          </a:p>
          <a:p>
            <a:r>
              <a:rPr lang="cs-CZ" sz="1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Tisk nastavit oboustranný</a:t>
            </a:r>
          </a:p>
          <a:p>
            <a:r>
              <a:rPr lang="cs-CZ" sz="1800" b="1" dirty="0" smtClean="0">
                <a:latin typeface="Segoe UI Light" panose="020B0502040204020203" pitchFamily="34" charset="0"/>
                <a:cs typeface="Segoe UI Light" panose="020B0502040204020203" pitchFamily="34" charset="0"/>
              </a:rPr>
              <a:t>Překlápět po dlouhé straně</a:t>
            </a:r>
            <a:endParaRPr lang="cs-CZ" sz="1500" b="1" dirty="0" smtClean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grpSp>
        <p:nvGrpSpPr>
          <p:cNvPr id="21" name="Skupina 20"/>
          <p:cNvGrpSpPr/>
          <p:nvPr/>
        </p:nvGrpSpPr>
        <p:grpSpPr>
          <a:xfrm>
            <a:off x="3616411" y="2892852"/>
            <a:ext cx="2512540" cy="3664467"/>
            <a:chOff x="3616411" y="2892852"/>
            <a:chExt cx="2512540" cy="3664467"/>
          </a:xfrm>
        </p:grpSpPr>
        <p:cxnSp>
          <p:nvCxnSpPr>
            <p:cNvPr id="5" name="Přímá spojnice 4"/>
            <p:cNvCxnSpPr>
              <a:endCxn id="2" idx="2"/>
            </p:cNvCxnSpPr>
            <p:nvPr/>
          </p:nvCxnSpPr>
          <p:spPr>
            <a:xfrm flipH="1">
              <a:off x="4872681" y="3245708"/>
              <a:ext cx="4119" cy="331161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" name="Obdélník 1"/>
            <p:cNvSpPr/>
            <p:nvPr/>
          </p:nvSpPr>
          <p:spPr>
            <a:xfrm>
              <a:off x="3616411" y="3262184"/>
              <a:ext cx="2512540" cy="3295135"/>
            </a:xfrm>
            <a:prstGeom prst="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4444078" y="2892852"/>
              <a:ext cx="95577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Strana 1</a:t>
              </a:r>
              <a:endParaRPr lang="cs-CZ" dirty="0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6295793" y="2892852"/>
            <a:ext cx="2512540" cy="3664467"/>
            <a:chOff x="6295793" y="2892852"/>
            <a:chExt cx="2512540" cy="3664467"/>
          </a:xfrm>
        </p:grpSpPr>
        <p:cxnSp>
          <p:nvCxnSpPr>
            <p:cNvPr id="9" name="Přímá spojnice 8"/>
            <p:cNvCxnSpPr>
              <a:endCxn id="8" idx="2"/>
            </p:cNvCxnSpPr>
            <p:nvPr/>
          </p:nvCxnSpPr>
          <p:spPr>
            <a:xfrm flipH="1">
              <a:off x="7552063" y="3245708"/>
              <a:ext cx="4119" cy="3311611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9" name="Skupina 18"/>
            <p:cNvGrpSpPr/>
            <p:nvPr/>
          </p:nvGrpSpPr>
          <p:grpSpPr>
            <a:xfrm>
              <a:off x="6295793" y="2892852"/>
              <a:ext cx="2512540" cy="3664467"/>
              <a:chOff x="6295793" y="2892852"/>
              <a:chExt cx="2512540" cy="3664467"/>
            </a:xfrm>
          </p:grpSpPr>
          <p:sp>
            <p:nvSpPr>
              <p:cNvPr id="8" name="Obdélník 7"/>
              <p:cNvSpPr/>
              <p:nvPr/>
            </p:nvSpPr>
            <p:spPr>
              <a:xfrm>
                <a:off x="6295793" y="3262184"/>
                <a:ext cx="2512540" cy="3295135"/>
              </a:xfrm>
              <a:prstGeom prst="rect">
                <a:avLst/>
              </a:prstGeom>
              <a:noFill/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" name="TextovéPole 9"/>
              <p:cNvSpPr txBox="1"/>
              <p:nvPr/>
            </p:nvSpPr>
            <p:spPr>
              <a:xfrm>
                <a:off x="7123460" y="2892852"/>
                <a:ext cx="95577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Strana 2</a:t>
                </a:r>
                <a:endParaRPr lang="cs-CZ" dirty="0"/>
              </a:p>
            </p:txBody>
          </p:sp>
        </p:grpSp>
      </p:grpSp>
      <p:sp>
        <p:nvSpPr>
          <p:cNvPr id="11" name="TextovéPole 10"/>
          <p:cNvSpPr txBox="1"/>
          <p:nvPr/>
        </p:nvSpPr>
        <p:spPr>
          <a:xfrm>
            <a:off x="3722434" y="5064603"/>
            <a:ext cx="98030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5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4</a:t>
            </a:r>
            <a:endParaRPr lang="cs-CZ" sz="11500" dirty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046744" y="5064603"/>
            <a:ext cx="98030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5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1</a:t>
            </a:r>
            <a:endParaRPr lang="cs-CZ" sz="11500" dirty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33777" y="5064603"/>
            <a:ext cx="98030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5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2</a:t>
            </a:r>
            <a:endParaRPr lang="cs-CZ" sz="11500" dirty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621055" y="5064603"/>
            <a:ext cx="98030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500" dirty="0" smtClean="0">
                <a:latin typeface="Segoe UI Black" panose="020B0A02040204020203" pitchFamily="34" charset="0"/>
                <a:ea typeface="Segoe UI Black" panose="020B0A02040204020203" pitchFamily="34" charset="0"/>
                <a:cs typeface="Segoe UI Black" panose="020B0A02040204020203" pitchFamily="34" charset="0"/>
              </a:rPr>
              <a:t>3</a:t>
            </a:r>
            <a:endParaRPr lang="cs-CZ" sz="11500" dirty="0">
              <a:latin typeface="Segoe UI Black" panose="020B0A02040204020203" pitchFamily="34" charset="0"/>
              <a:ea typeface="Segoe UI Black" panose="020B0A02040204020203" pitchFamily="34" charset="0"/>
              <a:cs typeface="Segoe UI Black" panose="020B0A02040204020203" pitchFamily="34" charset="0"/>
            </a:endParaRPr>
          </a:p>
        </p:txBody>
      </p:sp>
      <p:grpSp>
        <p:nvGrpSpPr>
          <p:cNvPr id="17" name="Skupina 16"/>
          <p:cNvGrpSpPr/>
          <p:nvPr/>
        </p:nvGrpSpPr>
        <p:grpSpPr>
          <a:xfrm>
            <a:off x="199637" y="6187987"/>
            <a:ext cx="3400795" cy="369332"/>
            <a:chOff x="199637" y="6187987"/>
            <a:chExt cx="3400795" cy="369332"/>
          </a:xfrm>
        </p:grpSpPr>
        <p:sp>
          <p:nvSpPr>
            <p:cNvPr id="15" name="TextovéPole 14"/>
            <p:cNvSpPr txBox="1"/>
            <p:nvPr/>
          </p:nvSpPr>
          <p:spPr>
            <a:xfrm>
              <a:off x="199637" y="6187987"/>
              <a:ext cx="256929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>
                  <a:solidFill>
                    <a:srgbClr val="00B0F0"/>
                  </a:solidFill>
                </a:rPr>
                <a:t>Kam umístit jakou stranu</a:t>
              </a:r>
              <a:endParaRPr lang="cs-CZ" dirty="0">
                <a:solidFill>
                  <a:srgbClr val="00B0F0"/>
                </a:solidFill>
              </a:endParaRPr>
            </a:p>
          </p:txBody>
        </p:sp>
        <p:sp>
          <p:nvSpPr>
            <p:cNvPr id="16" name="Šipka doprava 15"/>
            <p:cNvSpPr/>
            <p:nvPr/>
          </p:nvSpPr>
          <p:spPr>
            <a:xfrm>
              <a:off x="2662907" y="6194854"/>
              <a:ext cx="937525" cy="362465"/>
            </a:xfrm>
            <a:prstGeom prst="rightArrow">
              <a:avLst/>
            </a:prstGeom>
            <a:noFill/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69086365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731620" y="1470025"/>
            <a:ext cx="7886700" cy="8116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4000" b="1" dirty="0" smtClean="0">
                <a:latin typeface="Segoe UI Light" panose="020B0502040204020203" pitchFamily="34" charset="0"/>
              </a:rPr>
              <a:t>Zadání</a:t>
            </a:r>
            <a:r>
              <a:rPr lang="cs-CZ" b="1" dirty="0" smtClean="0">
                <a:latin typeface="Segoe UI Light" panose="020B0502040204020203" pitchFamily="34" charset="0"/>
              </a:rPr>
              <a:t> úkolů</a:t>
            </a:r>
            <a:endParaRPr lang="cs-CZ" b="1" dirty="0">
              <a:solidFill>
                <a:srgbClr val="FF0000"/>
              </a:solidFill>
              <a:latin typeface="Segoe UI Light" panose="020B0502040204020203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19252" y="2524551"/>
            <a:ext cx="742228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</a:rPr>
              <a:t>Otevřete nový dokument ve Wordu a nastavte parametry dokumentu dle zadání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</a:rPr>
              <a:t>Vytvořte menu pro Vámi vylosovanou akci dle </a:t>
            </a:r>
            <a:r>
              <a:rPr lang="cs-CZ" sz="1600" dirty="0" smtClean="0">
                <a:latin typeface="Segoe UI Light" panose="020B0502040204020203" pitchFamily="34" charset="0"/>
              </a:rPr>
              <a:t>zadání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cs-CZ" sz="1600" dirty="0" smtClean="0">
                <a:latin typeface="Segoe UI Light" panose="020B0502040204020203" pitchFamily="34" charset="0"/>
              </a:rPr>
              <a:t>Práci uložte do menu_sop.docx</a:t>
            </a:r>
            <a:endParaRPr lang="cs-CZ" sz="1600" dirty="0" smtClean="0">
              <a:latin typeface="Segoe UI Light" panose="020B0502040204020203" pitchFamily="34" charset="0"/>
            </a:endParaRPr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69039" y="0"/>
            <a:ext cx="6011863" cy="1470025"/>
          </a:xfrm>
          <a:prstGeom prst="rect">
            <a:avLst/>
          </a:prstGeom>
          <a:solidFill>
            <a:srgbClr val="FFFFFF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158242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5560" y="3126374"/>
            <a:ext cx="3083140" cy="3562881"/>
          </a:xfrm>
          <a:prstGeom prst="rect">
            <a:avLst/>
          </a:prstGeom>
        </p:spPr>
      </p:pic>
      <p:sp>
        <p:nvSpPr>
          <p:cNvPr id="8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12800" y="885826"/>
            <a:ext cx="805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 smtClean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1. </a:t>
            </a:r>
            <a:r>
              <a:rPr lang="cs-CZ" sz="16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Otevřete nový dokument ve Wordu a nastavte </a:t>
            </a:r>
            <a:r>
              <a:rPr lang="cs-CZ" sz="1600" dirty="0" smtClean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parametry </a:t>
            </a:r>
            <a:r>
              <a:rPr lang="cs-CZ" sz="16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dokumentu dle zadání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812800" y="1457326"/>
            <a:ext cx="536531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Otevřete Word</a:t>
            </a:r>
          </a:p>
          <a:p>
            <a:pPr marL="342900" indent="-342900">
              <a:buAutoNum type="arabicPeriod"/>
            </a:pPr>
            <a:r>
              <a:rPr lang="cs-CZ" dirty="0" smtClean="0">
                <a:solidFill>
                  <a:srgbClr val="00B0F0"/>
                </a:solidFill>
              </a:rPr>
              <a:t>Vyberte „Prázdný dokument“ v šablonách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dirty="0" smtClean="0">
                <a:solidFill>
                  <a:srgbClr val="00B0F0"/>
                </a:solidFill>
              </a:rPr>
              <a:t>Záložka Rozložení stránky &gt; Okraje &gt; Vlastní Okraje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dirty="0" smtClean="0">
                <a:solidFill>
                  <a:srgbClr val="00B0F0"/>
                </a:solidFill>
              </a:rPr>
              <a:t>Nastavte okraje dle následujícího obrázku:</a:t>
            </a:r>
          </a:p>
          <a:p>
            <a:pPr marL="342900" indent="-342900">
              <a:buFont typeface="+mj-lt"/>
              <a:buAutoNum type="arabicPeriod" startAt="3"/>
            </a:pPr>
            <a:r>
              <a:rPr lang="cs-CZ" dirty="0">
                <a:solidFill>
                  <a:srgbClr val="00B0F0"/>
                </a:solidFill>
              </a:rPr>
              <a:t>Záložka Rozložení stránky &gt; </a:t>
            </a:r>
            <a:r>
              <a:rPr lang="cs-CZ" dirty="0" smtClean="0">
                <a:solidFill>
                  <a:srgbClr val="00B0F0"/>
                </a:solidFill>
              </a:rPr>
              <a:t>Sloupce </a:t>
            </a:r>
            <a:r>
              <a:rPr lang="cs-CZ" dirty="0">
                <a:solidFill>
                  <a:srgbClr val="00B0F0"/>
                </a:solidFill>
              </a:rPr>
              <a:t>&gt; </a:t>
            </a:r>
            <a:r>
              <a:rPr lang="cs-CZ" dirty="0" smtClean="0">
                <a:solidFill>
                  <a:srgbClr val="00B0F0"/>
                </a:solidFill>
              </a:rPr>
              <a:t>2 sloupce</a:t>
            </a:r>
            <a:endParaRPr lang="cs-CZ" dirty="0">
              <a:solidFill>
                <a:srgbClr val="00B0F0"/>
              </a:solidFill>
            </a:endParaRPr>
          </a:p>
          <a:p>
            <a:pPr marL="342900" indent="-342900">
              <a:buFont typeface="+mj-lt"/>
              <a:buAutoNum type="arabicPeriod" startAt="3"/>
            </a:pPr>
            <a:endParaRPr lang="cs-CZ" dirty="0" smtClean="0">
              <a:solidFill>
                <a:srgbClr val="00B0F0"/>
              </a:solidFill>
            </a:endParaRPr>
          </a:p>
          <a:p>
            <a:pPr marL="342900" indent="-342900">
              <a:buFont typeface="+mj-lt"/>
              <a:buAutoNum type="arabicPeriod" startAt="3"/>
            </a:pPr>
            <a:endParaRPr lang="cs-CZ" dirty="0">
              <a:solidFill>
                <a:srgbClr val="00B0F0"/>
              </a:solidFill>
            </a:endParaRPr>
          </a:p>
        </p:txBody>
      </p:sp>
      <p:grpSp>
        <p:nvGrpSpPr>
          <p:cNvPr id="15" name="Skupina 14"/>
          <p:cNvGrpSpPr/>
          <p:nvPr/>
        </p:nvGrpSpPr>
        <p:grpSpPr>
          <a:xfrm>
            <a:off x="648366" y="3537341"/>
            <a:ext cx="4190334" cy="655718"/>
            <a:chOff x="2683756" y="4429596"/>
            <a:chExt cx="4190334" cy="655718"/>
          </a:xfrm>
        </p:grpSpPr>
        <p:sp>
          <p:nvSpPr>
            <p:cNvPr id="16" name="Zaoblený obdélník 15"/>
            <p:cNvSpPr/>
            <p:nvPr/>
          </p:nvSpPr>
          <p:spPr>
            <a:xfrm>
              <a:off x="3790950" y="4476749"/>
              <a:ext cx="3083140" cy="608565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7" name="Přímá spojnice se šipkou 16"/>
            <p:cNvCxnSpPr>
              <a:endCxn id="16" idx="1"/>
            </p:cNvCxnSpPr>
            <p:nvPr/>
          </p:nvCxnSpPr>
          <p:spPr>
            <a:xfrm>
              <a:off x="3176588" y="4572000"/>
              <a:ext cx="614362" cy="209032"/>
            </a:xfrm>
            <a:prstGeom prst="straightConnector1">
              <a:avLst/>
            </a:prstGeom>
            <a:ln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ovéPole 17"/>
            <p:cNvSpPr txBox="1"/>
            <p:nvPr/>
          </p:nvSpPr>
          <p:spPr>
            <a:xfrm>
              <a:off x="2683756" y="4429596"/>
              <a:ext cx="562975" cy="2616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1100" dirty="0" smtClean="0">
                  <a:solidFill>
                    <a:srgbClr val="FF0000"/>
                  </a:solidFill>
                </a:rPr>
                <a:t>Okraje</a:t>
              </a:r>
              <a:endParaRPr lang="cs-CZ" sz="1100" dirty="0">
                <a:solidFill>
                  <a:srgbClr val="FF0000"/>
                </a:solidFill>
              </a:endParaRPr>
            </a:p>
          </p:txBody>
        </p:sp>
      </p:grpSp>
      <p:pic>
        <p:nvPicPr>
          <p:cNvPr id="3" name="Obrázek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3592" y="3126374"/>
            <a:ext cx="2974710" cy="2514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98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657225" y="314326"/>
            <a:ext cx="7886700" cy="57150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cs-CZ" sz="3200" b="1" dirty="0" smtClean="0">
                <a:latin typeface="Segoe UI Light" panose="020B0502040204020203" pitchFamily="34" charset="0"/>
              </a:rPr>
              <a:t>Řešení úkolů</a:t>
            </a:r>
            <a:endParaRPr lang="cs-CZ" sz="3200" b="1" dirty="0">
              <a:latin typeface="Segoe UI Light" panose="020B0502040204020203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812800" y="885826"/>
            <a:ext cx="8051800" cy="415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1600" dirty="0" smtClean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2. </a:t>
            </a:r>
            <a:r>
              <a:rPr lang="cs-CZ" sz="1600" dirty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Vytvořte menu pro Vámi vylosovanou akci dle </a:t>
            </a:r>
            <a:r>
              <a:rPr lang="cs-CZ" sz="1600" dirty="0" smtClean="0">
                <a:solidFill>
                  <a:schemeClr val="bg1">
                    <a:lumMod val="65000"/>
                  </a:schemeClr>
                </a:solidFill>
                <a:latin typeface="Segoe UI Light" panose="020B0502040204020203" pitchFamily="34" charset="0"/>
              </a:rPr>
              <a:t>zadání</a:t>
            </a:r>
            <a:endParaRPr lang="cs-CZ" sz="1600" dirty="0">
              <a:solidFill>
                <a:schemeClr val="bg1">
                  <a:lumMod val="65000"/>
                </a:schemeClr>
              </a:solidFill>
              <a:latin typeface="Segoe UI Light" panose="020B0502040204020203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010508" y="1272660"/>
            <a:ext cx="30763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00B0F0"/>
                </a:solidFill>
              </a:rPr>
              <a:t>Menu by mohlo vypadat takto:</a:t>
            </a:r>
            <a:endParaRPr lang="cs-CZ" dirty="0">
              <a:solidFill>
                <a:srgbClr val="00B0F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508" y="1641992"/>
            <a:ext cx="7153275" cy="500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6368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</TotalTime>
  <Words>143</Words>
  <Application>Microsoft Office PowerPoint</Application>
  <PresentationFormat>Předvádění na obrazovce (4:3)</PresentationFormat>
  <Paragraphs>60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3" baseType="lpstr">
      <vt:lpstr>Arial</vt:lpstr>
      <vt:lpstr>Calibri</vt:lpstr>
      <vt:lpstr>Calibri Light</vt:lpstr>
      <vt:lpstr>Segoe UI Black</vt:lpstr>
      <vt:lpstr>Segoe UI Light</vt:lpstr>
      <vt:lpstr>Segoe UI Semibold</vt:lpstr>
      <vt:lpstr>Motiv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Pavel Lintemer</dc:creator>
  <cp:lastModifiedBy>Pavel Lintemer</cp:lastModifiedBy>
  <cp:revision>21</cp:revision>
  <dcterms:created xsi:type="dcterms:W3CDTF">2014-08-26T18:57:31Z</dcterms:created>
  <dcterms:modified xsi:type="dcterms:W3CDTF">2014-10-06T19:25:12Z</dcterms:modified>
</cp:coreProperties>
</file>