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</p:sldMasterIdLst>
  <p:sldIdLst>
    <p:sldId id="256" r:id="rId2"/>
    <p:sldId id="264" r:id="rId3"/>
    <p:sldId id="265" r:id="rId4"/>
    <p:sldId id="260" r:id="rId5"/>
    <p:sldId id="261" r:id="rId6"/>
    <p:sldId id="266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778" autoAdjust="0"/>
    <p:restoredTop sz="94660"/>
  </p:normalViewPr>
  <p:slideViewPr>
    <p:cSldViewPr snapToGrid="0">
      <p:cViewPr varScale="1">
        <p:scale>
          <a:sx n="134" d="100"/>
          <a:sy n="134" d="100"/>
        </p:scale>
        <p:origin x="948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122363"/>
            <a:ext cx="77724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8. 10. 2014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78823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8. 10. 2014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0757792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8. 10. 2014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2144084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8. 10. 2014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08371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8. 10. 2014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0933843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8. 10. 2014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7074286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8. 10. 2014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04614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8. 10. 2014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2356401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8. 10. 2014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89420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8. 10. 2014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9920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F3090A4-C738-476A-AE5D-EF42F88B598A}" type="datetimeFigureOut">
              <a:rPr lang="cs-CZ" smtClean="0"/>
              <a:t>8. 10. 2014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57859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F3090A4-C738-476A-AE5D-EF42F88B598A}" type="datetimeFigureOut">
              <a:rPr lang="cs-CZ" smtClean="0"/>
              <a:t>8. 10. 2014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6FF5945-ED2E-4421-99F3-4B1D1275F606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487575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53775" y="0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5" name="Podnadpis 2"/>
          <p:cNvSpPr>
            <a:spLocks noGrp="1"/>
          </p:cNvSpPr>
          <p:nvPr>
            <p:ph type="subTitle" idx="1"/>
          </p:nvPr>
        </p:nvSpPr>
        <p:spPr>
          <a:xfrm>
            <a:off x="1166297" y="1845709"/>
            <a:ext cx="6986821" cy="1359391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Číslo projektu školy 		CZ.1.07/1.5.00/34.0963  </a:t>
            </a:r>
          </a:p>
          <a:p>
            <a:pPr algn="l">
              <a:defRPr/>
            </a:pPr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Číslo a název šablony </a:t>
            </a:r>
          </a:p>
          <a:p>
            <a:pPr algn="l">
              <a:defRPr/>
            </a:pPr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Klíčové aktivity 		III/2 Inovace a zkvalitnění výuky prostřednictvím ICT</a:t>
            </a:r>
          </a:p>
          <a:p>
            <a:pPr algn="l"/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Číslo materiálu		VY_32_INOVACE_ICT_II</a:t>
            </a:r>
            <a:r>
              <a:rPr lang="cs-CZ" sz="1200" b="1">
                <a:latin typeface="Segoe UI Light" panose="020B0502040204020203" pitchFamily="34" charset="0"/>
                <a:cs typeface="Segoe UI Light" panose="020B0502040204020203" pitchFamily="34" charset="0"/>
              </a:rPr>
              <a:t>_ </a:t>
            </a:r>
            <a:r>
              <a:rPr lang="cs-CZ" sz="1200" b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S3_19</a:t>
            </a:r>
            <a:endParaRPr lang="cs-CZ" sz="1200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algn="l">
              <a:lnSpc>
                <a:spcPct val="90000"/>
              </a:lnSpc>
            </a:pPr>
            <a:endParaRPr lang="cs-CZ" sz="1200" b="1" dirty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  <a:p>
            <a:endParaRPr lang="cs-CZ" sz="1200" b="1" dirty="0">
              <a:latin typeface="Segoe UI Semibold" panose="020B0702040204020203" pitchFamily="34" charset="0"/>
              <a:cs typeface="Segoe UI Semibold" panose="020B0702040204020203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1166297" y="3289321"/>
            <a:ext cx="7776864" cy="313932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Popis výukového materiálu	</a:t>
            </a:r>
          </a:p>
          <a:p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Název:			Samostatná odborná práce – </a:t>
            </a:r>
            <a:r>
              <a:rPr lang="cs-CZ" sz="12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tvorba žádanky na inventář</a:t>
            </a:r>
            <a:endParaRPr lang="cs-CZ" sz="12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Autor:			Ing. Nikolaj Nikolov</a:t>
            </a: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Datum:			</a:t>
            </a:r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14. 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11. 2013</a:t>
            </a: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Obor:			</a:t>
            </a:r>
            <a:r>
              <a:rPr lang="cs-CZ" alt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65-51-H/01 Kuchař, číšník</a:t>
            </a:r>
            <a:endParaRPr lang="cs-CZ" sz="12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Ročník:			3. ročník </a:t>
            </a: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Předmět:			ICT</a:t>
            </a:r>
            <a:endParaRPr lang="cs-CZ" sz="1200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endParaRPr lang="cs-CZ" sz="1200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endParaRPr lang="cs-CZ" sz="1200" b="1" dirty="0" smtClean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2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Anotace </a:t>
            </a:r>
            <a:r>
              <a:rPr lang="cs-CZ" sz="12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výukového </a:t>
            </a:r>
            <a:r>
              <a:rPr lang="cs-CZ" sz="12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materiálu</a:t>
            </a:r>
          </a:p>
          <a:p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	1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. Materiál je určen pro výuku předmětu IKT a je v souladu s ŠVP. </a:t>
            </a:r>
          </a:p>
          <a:p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	2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. Materiál je prezentován žákům prostřednictvím dataprojektoru na učebně IKT s výkladem včetně </a:t>
            </a:r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	názorných 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ukázek</a:t>
            </a:r>
          </a:p>
          <a:p>
            <a:endParaRPr lang="cs-CZ" sz="1200" b="1" dirty="0" smtClean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2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Cíl:	</a:t>
            </a:r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1</a:t>
            </a:r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. Žák </a:t>
            </a:r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vytvoří pomocí Wordu žádanku na inventář pro SOP</a:t>
            </a:r>
          </a:p>
          <a:p>
            <a:r>
              <a:rPr lang="cs-CZ" sz="1200" dirty="0">
                <a:latin typeface="Segoe UI Light" panose="020B0502040204020203" pitchFamily="34" charset="0"/>
                <a:cs typeface="Segoe UI Light" panose="020B0502040204020203" pitchFamily="34" charset="0"/>
              </a:rPr>
              <a:t>	</a:t>
            </a:r>
            <a:r>
              <a:rPr lang="cs-CZ" sz="12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2. Žák vytvoří dokument dle zadaných parametrů a vytvoří tabulku s pokročilým formátováním</a:t>
            </a:r>
            <a:endParaRPr lang="cs-CZ" sz="12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9266442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69039" y="0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5458" y="1750974"/>
            <a:ext cx="8279027" cy="402838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b="1" dirty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VZHLED STRÁNKY</a:t>
            </a:r>
          </a:p>
          <a:p>
            <a:r>
              <a:rPr lang="cs-CZ" sz="16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Okraje: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	2,5 cm (horní, spodní, pravý okraj)</a:t>
            </a:r>
          </a:p>
          <a:p>
            <a:pPr marL="0" indent="0">
              <a:buNone/>
            </a:pP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	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3 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cm (levý okraj, počítá se rezerva na vazbu)</a:t>
            </a:r>
          </a:p>
          <a:p>
            <a:r>
              <a:rPr lang="cs-CZ" sz="16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Řádkování: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1,5 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řádku</a:t>
            </a:r>
          </a:p>
          <a:p>
            <a:r>
              <a:rPr lang="cs-CZ" sz="16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Zarovnání textu: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je povoleno do 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bloku</a:t>
            </a:r>
          </a:p>
          <a:p>
            <a:pPr marL="0" indent="0" algn="ctr">
              <a:buNone/>
            </a:pPr>
            <a:endParaRPr lang="cs-CZ" sz="1800" b="1" dirty="0" smtClean="0">
              <a:solidFill>
                <a:srgbClr val="0070C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PÍSMO</a:t>
            </a:r>
            <a:endParaRPr lang="cs-CZ" b="1" dirty="0">
              <a:solidFill>
                <a:srgbClr val="0070C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Font: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	</a:t>
            </a:r>
            <a:r>
              <a:rPr lang="cs-CZ" sz="1600" dirty="0" err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Arial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, </a:t>
            </a:r>
            <a:r>
              <a:rPr lang="cs-CZ" sz="1600" dirty="0" err="1" smtClean="0">
                <a:latin typeface="Segoe UI Light" panose="020B0502040204020203" pitchFamily="34" charset="0"/>
                <a:cs typeface="Segoe UI Light" panose="020B0502040204020203" pitchFamily="34" charset="0"/>
              </a:rPr>
              <a:t>Times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 New Roman (pouze 1 zvolený v celém textu)</a:t>
            </a:r>
            <a:endParaRPr lang="cs-CZ" sz="16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Velikost textu:</a:t>
            </a:r>
            <a:r>
              <a:rPr lang="cs-CZ" sz="1600" dirty="0">
                <a:latin typeface="Segoe UI Light" panose="020B0502040204020203" pitchFamily="34" charset="0"/>
                <a:cs typeface="Segoe UI Light" panose="020B0502040204020203" pitchFamily="34" charset="0"/>
              </a:rPr>
              <a:t>	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nadpis 14b </a:t>
            </a:r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tučně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, vlastní text 12b</a:t>
            </a:r>
            <a:endParaRPr lang="cs-CZ" sz="1600" b="1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Titulní list:	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doporučeno psát „kapitálkami“ (</a:t>
            </a:r>
            <a:r>
              <a:rPr lang="cs-CZ" sz="16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všechna VELKÁ PÍSMENA</a:t>
            </a:r>
            <a:r>
              <a:rPr lang="cs-CZ" sz="16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)</a:t>
            </a:r>
          </a:p>
        </p:txBody>
      </p:sp>
    </p:spTree>
    <p:extLst>
      <p:ext uri="{BB962C8B-B14F-4D97-AF65-F5344CB8AC3E}">
        <p14:creationId xmlns:p14="http://schemas.microsoft.com/office/powerpoint/2010/main" val="631476117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1"/>
          <p:cNvPicPr>
            <a:picLocks noGrp="1" noChangeAspect="1" noChangeArrowheads="1"/>
          </p:cNvPicPr>
          <p:nvPr>
            <p:ph type="ctrTitle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69039" y="0"/>
            <a:ext cx="6011863" cy="1470025"/>
          </a:xfr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  <p:sp>
        <p:nvSpPr>
          <p:cNvPr id="7" name="Zástupný symbol pro obsah 2"/>
          <p:cNvSpPr txBox="1">
            <a:spLocks/>
          </p:cNvSpPr>
          <p:nvPr/>
        </p:nvSpPr>
        <p:spPr>
          <a:xfrm>
            <a:off x="535458" y="1750974"/>
            <a:ext cx="8279027" cy="4028389"/>
          </a:xfrm>
          <a:prstGeom prst="rect">
            <a:avLst/>
          </a:prstGeom>
        </p:spPr>
        <p:txBody>
          <a:bodyPr>
            <a:normAutofit/>
          </a:bodyPr>
          <a:lstStyle>
            <a:lvl1pPr marL="228600" indent="-228600" algn="l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anose="020B0604020202020204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buNone/>
            </a:pPr>
            <a:r>
              <a:rPr lang="cs-CZ" b="1" dirty="0" smtClean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VZHLED TABULKY</a:t>
            </a:r>
          </a:p>
          <a:p>
            <a:r>
              <a:rPr lang="cs-CZ" sz="18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3 sloupce	</a:t>
            </a:r>
            <a:r>
              <a:rPr lang="cs-CZ" sz="18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1. sloupec 50% šířky, další 2 sloupce po 25% šířky tabulky</a:t>
            </a:r>
          </a:p>
          <a:p>
            <a:r>
              <a:rPr lang="cs-CZ" sz="18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Nadpisy	</a:t>
            </a:r>
            <a:r>
              <a:rPr lang="cs-CZ" sz="18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stínování v odstínech šedé</a:t>
            </a:r>
          </a:p>
          <a:p>
            <a:r>
              <a:rPr lang="cs-CZ" sz="18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Ohraničení</a:t>
            </a:r>
            <a:r>
              <a:rPr lang="cs-CZ" sz="18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	</a:t>
            </a:r>
            <a:r>
              <a:rPr lang="cs-CZ" sz="18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obrys 1,5b černá, vnitřní jednoduchá černá</a:t>
            </a:r>
          </a:p>
          <a:p>
            <a:endParaRPr lang="cs-CZ" sz="1800" b="1" dirty="0">
              <a:solidFill>
                <a:srgbClr val="0070C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 algn="ctr">
              <a:buNone/>
            </a:pPr>
            <a:r>
              <a:rPr lang="cs-CZ" b="1" dirty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OBSAH </a:t>
            </a:r>
            <a:r>
              <a:rPr lang="cs-CZ" b="1" dirty="0" smtClean="0">
                <a:solidFill>
                  <a:srgbClr val="0070C0"/>
                </a:solidFill>
                <a:latin typeface="Segoe UI Light" panose="020B0502040204020203" pitchFamily="34" charset="0"/>
                <a:cs typeface="Segoe UI Light" panose="020B0502040204020203" pitchFamily="34" charset="0"/>
              </a:rPr>
              <a:t>TABULKY</a:t>
            </a:r>
          </a:p>
          <a:p>
            <a:r>
              <a:rPr lang="cs-CZ" sz="18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1. sloupec</a:t>
            </a:r>
            <a:r>
              <a:rPr lang="cs-CZ" sz="18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	</a:t>
            </a:r>
            <a:r>
              <a:rPr lang="cs-CZ" sz="18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požadovaná položka</a:t>
            </a:r>
            <a:endParaRPr lang="cs-CZ" sz="18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8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2</a:t>
            </a:r>
            <a:r>
              <a:rPr lang="cs-CZ" sz="18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. </a:t>
            </a:r>
            <a:r>
              <a:rPr lang="cs-CZ" sz="18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sloupec 	</a:t>
            </a:r>
            <a:r>
              <a:rPr lang="cs-CZ" sz="18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upřesnění (například rozměry)</a:t>
            </a:r>
            <a:endParaRPr lang="cs-CZ" sz="18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r>
              <a:rPr lang="cs-CZ" sz="1800" b="1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3. </a:t>
            </a:r>
            <a:r>
              <a:rPr lang="cs-CZ" sz="1800" b="1" dirty="0">
                <a:latin typeface="Segoe UI Light" panose="020B0502040204020203" pitchFamily="34" charset="0"/>
                <a:cs typeface="Segoe UI Light" panose="020B0502040204020203" pitchFamily="34" charset="0"/>
              </a:rPr>
              <a:t>sloupec 	</a:t>
            </a:r>
            <a:r>
              <a:rPr lang="cs-CZ" sz="1800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počet kusů</a:t>
            </a:r>
            <a:endParaRPr lang="cs-CZ" sz="1800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  <a:p>
            <a:pPr marL="0" indent="0">
              <a:buNone/>
            </a:pPr>
            <a:endParaRPr lang="cs-CZ" b="1" dirty="0">
              <a:solidFill>
                <a:srgbClr val="0070C0"/>
              </a:solidFill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07372110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731620" y="1470025"/>
            <a:ext cx="7886700" cy="811664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4000" b="1" dirty="0" smtClean="0">
                <a:latin typeface="Segoe UI Light" panose="020B0502040204020203" pitchFamily="34" charset="0"/>
              </a:rPr>
              <a:t>Zadání</a:t>
            </a:r>
            <a:r>
              <a:rPr lang="cs-CZ" b="1" dirty="0" smtClean="0">
                <a:latin typeface="Segoe UI Light" panose="020B0502040204020203" pitchFamily="34" charset="0"/>
              </a:rPr>
              <a:t> úkolů</a:t>
            </a:r>
            <a:endParaRPr lang="cs-CZ" b="1" dirty="0">
              <a:solidFill>
                <a:srgbClr val="FF0000"/>
              </a:solidFill>
              <a:latin typeface="Segoe UI Light" panose="020B0502040204020203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60059" y="2478385"/>
            <a:ext cx="7229822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600" dirty="0" smtClean="0">
                <a:latin typeface="Segoe UI Light" panose="020B0502040204020203" pitchFamily="34" charset="0"/>
              </a:rPr>
              <a:t>Vypracujte Žádanku na inventář pro Vaší SOP dle výše uvedené specifikace</a:t>
            </a:r>
          </a:p>
          <a:p>
            <a:pPr marL="342900" indent="-342900">
              <a:lnSpc>
                <a:spcPct val="150000"/>
              </a:lnSpc>
              <a:buFont typeface="+mj-lt"/>
              <a:buAutoNum type="arabicPeriod"/>
            </a:pPr>
            <a:r>
              <a:rPr lang="cs-CZ" sz="1600" dirty="0" smtClean="0">
                <a:latin typeface="Segoe UI Light" panose="020B0502040204020203" pitchFamily="34" charset="0"/>
              </a:rPr>
              <a:t>Práci uložte do souboru sop_inventar.docx</a:t>
            </a:r>
          </a:p>
        </p:txBody>
      </p:sp>
      <p:pic>
        <p:nvPicPr>
          <p:cNvPr id="6" name="obrázek 1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669039" y="0"/>
            <a:ext cx="6011863" cy="1470025"/>
          </a:xfrm>
          <a:prstGeom prst="rect">
            <a:avLst/>
          </a:prstGeom>
          <a:solidFill>
            <a:srgbClr val="FFFFFF"/>
          </a:solidFill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261582424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64699" y="3096244"/>
            <a:ext cx="3174001" cy="3623758"/>
          </a:xfrm>
          <a:prstGeom prst="rect">
            <a:avLst/>
          </a:prstGeom>
        </p:spPr>
      </p:pic>
      <p:sp>
        <p:nvSpPr>
          <p:cNvPr id="8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12800" y="885826"/>
            <a:ext cx="8051800" cy="46166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Segoe UI Light" panose="020B0502040204020203" pitchFamily="34" charset="0"/>
              </a:rPr>
              <a:t>1. Otevřete nový dokument ve Wordu a nastavte parametry dokumentu dle zadání</a:t>
            </a:r>
            <a:endParaRPr lang="cs-CZ" sz="1600" dirty="0">
              <a:solidFill>
                <a:schemeClr val="bg1">
                  <a:lumMod val="65000"/>
                </a:schemeClr>
              </a:solidFill>
              <a:latin typeface="Segoe UI Light" panose="020B0502040204020203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2800" y="1457326"/>
            <a:ext cx="5240345" cy="175432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B0F0"/>
                </a:solidFill>
              </a:rPr>
              <a:t>Otevřete Word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B0F0"/>
                </a:solidFill>
              </a:rPr>
              <a:t>Vyberte „Prázdný dokument“ v šablonách</a:t>
            </a:r>
          </a:p>
          <a:p>
            <a:pPr marL="342900" indent="-342900">
              <a:buAutoNum type="arabicPeriod"/>
            </a:pPr>
            <a:r>
              <a:rPr lang="cs-CZ" dirty="0" smtClean="0">
                <a:solidFill>
                  <a:srgbClr val="00B0F0"/>
                </a:solidFill>
              </a:rPr>
              <a:t>Záložka Rozložení stránky &gt; Orientace &gt; Na šířku</a:t>
            </a:r>
          </a:p>
          <a:p>
            <a:pPr marL="342900" indent="-342900">
              <a:buFont typeface="+mj-lt"/>
              <a:buAutoNum type="arabicPeriod" startAt="3"/>
            </a:pPr>
            <a:r>
              <a:rPr lang="cs-CZ" dirty="0" smtClean="0">
                <a:solidFill>
                  <a:srgbClr val="00B0F0"/>
                </a:solidFill>
              </a:rPr>
              <a:t>Záložka Rozložení stránky &gt; Okraje &gt; Vlastní Okraje</a:t>
            </a:r>
          </a:p>
          <a:p>
            <a:pPr marL="342900" indent="-342900">
              <a:buFont typeface="+mj-lt"/>
              <a:buAutoNum type="arabicPeriod" startAt="3"/>
            </a:pPr>
            <a:r>
              <a:rPr lang="cs-CZ" dirty="0" smtClean="0">
                <a:solidFill>
                  <a:srgbClr val="00B0F0"/>
                </a:solidFill>
              </a:rPr>
              <a:t>Nastavte okraje dle následujícího obrázku:</a:t>
            </a:r>
          </a:p>
          <a:p>
            <a:pPr marL="342900" indent="-342900">
              <a:buFont typeface="+mj-lt"/>
              <a:buAutoNum type="arabicPeriod" startAt="3"/>
            </a:pPr>
            <a:endParaRPr lang="cs-CZ" dirty="0">
              <a:solidFill>
                <a:srgbClr val="00B0F0"/>
              </a:solidFill>
            </a:endParaRPr>
          </a:p>
        </p:txBody>
      </p:sp>
      <p:grpSp>
        <p:nvGrpSpPr>
          <p:cNvPr id="15" name="Skupina 14"/>
          <p:cNvGrpSpPr/>
          <p:nvPr/>
        </p:nvGrpSpPr>
        <p:grpSpPr>
          <a:xfrm>
            <a:off x="648366" y="3537341"/>
            <a:ext cx="4190334" cy="655718"/>
            <a:chOff x="2683756" y="4429596"/>
            <a:chExt cx="4190334" cy="655718"/>
          </a:xfrm>
        </p:grpSpPr>
        <p:sp>
          <p:nvSpPr>
            <p:cNvPr id="16" name="Zaoblený obdélník 15"/>
            <p:cNvSpPr/>
            <p:nvPr/>
          </p:nvSpPr>
          <p:spPr>
            <a:xfrm>
              <a:off x="3790950" y="4476749"/>
              <a:ext cx="3083140" cy="608565"/>
            </a:xfrm>
            <a:prstGeom prst="roundRect">
              <a:avLst/>
            </a:prstGeom>
            <a:noFill/>
            <a:ln>
              <a:solidFill>
                <a:srgbClr val="FF000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17" name="Přímá spojnice se šipkou 16"/>
            <p:cNvCxnSpPr>
              <a:endCxn id="16" idx="1"/>
            </p:cNvCxnSpPr>
            <p:nvPr/>
          </p:nvCxnSpPr>
          <p:spPr>
            <a:xfrm>
              <a:off x="3176588" y="4572000"/>
              <a:ext cx="614362" cy="209032"/>
            </a:xfrm>
            <a:prstGeom prst="straightConnector1">
              <a:avLst/>
            </a:prstGeom>
            <a:ln>
              <a:solidFill>
                <a:srgbClr val="FF0000"/>
              </a:solidFill>
              <a:tailEnd type="triangle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8" name="TextovéPole 17"/>
            <p:cNvSpPr txBox="1"/>
            <p:nvPr/>
          </p:nvSpPr>
          <p:spPr>
            <a:xfrm>
              <a:off x="2683756" y="4429596"/>
              <a:ext cx="562975" cy="261610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1100" dirty="0" smtClean="0">
                  <a:solidFill>
                    <a:srgbClr val="FF0000"/>
                  </a:solidFill>
                </a:rPr>
                <a:t>Okraje</a:t>
              </a:r>
              <a:endParaRPr lang="cs-CZ" sz="1100" dirty="0">
                <a:solidFill>
                  <a:srgbClr val="FF0000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10298788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1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12800" y="1348879"/>
            <a:ext cx="37436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rgbClr val="00B0F0"/>
                </a:solidFill>
              </a:rPr>
              <a:t>Následně budete používat tyto funkce</a:t>
            </a:r>
          </a:p>
          <a:p>
            <a:pPr marL="342900" indent="-342900">
              <a:buFont typeface="+mj-lt"/>
              <a:buAutoNum type="arabicPeriod" startAt="3"/>
            </a:pPr>
            <a:endParaRPr lang="cs-CZ" dirty="0">
              <a:solidFill>
                <a:srgbClr val="00B0F0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812800" y="1739268"/>
            <a:ext cx="2734950" cy="989568"/>
            <a:chOff x="812800" y="1739268"/>
            <a:chExt cx="2734950" cy="989568"/>
          </a:xfrm>
        </p:grpSpPr>
        <p:pic>
          <p:nvPicPr>
            <p:cNvPr id="3" name="Obrázek 2"/>
            <p:cNvPicPr>
              <a:picLocks noChangeAspect="1"/>
            </p:cNvPicPr>
            <p:nvPr/>
          </p:nvPicPr>
          <p:blipFill>
            <a:blip r:embed="rId2"/>
            <a:stretch>
              <a:fillRect/>
            </a:stretch>
          </p:blipFill>
          <p:spPr>
            <a:xfrm>
              <a:off x="2684627" y="1739268"/>
              <a:ext cx="863123" cy="989568"/>
            </a:xfrm>
            <a:prstGeom prst="rect">
              <a:avLst/>
            </a:prstGeom>
          </p:spPr>
        </p:pic>
        <p:sp>
          <p:nvSpPr>
            <p:cNvPr id="4" name="TextovéPole 3"/>
            <p:cNvSpPr txBox="1"/>
            <p:nvPr/>
          </p:nvSpPr>
          <p:spPr>
            <a:xfrm>
              <a:off x="812800" y="2049386"/>
              <a:ext cx="1846980" cy="369332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dirty="0" smtClean="0">
                  <a:latin typeface="Segoe UI Light" panose="020B0502040204020203" pitchFamily="34" charset="0"/>
                  <a:cs typeface="Segoe UI Light" panose="020B0502040204020203" pitchFamily="34" charset="0"/>
                </a:rPr>
                <a:t>1. Vložení tabulky</a:t>
              </a:r>
              <a:endParaRPr lang="cs-CZ" dirty="0">
                <a:latin typeface="Segoe UI Light" panose="020B0502040204020203" pitchFamily="34" charset="0"/>
                <a:cs typeface="Segoe UI Light" panose="020B0502040204020203" pitchFamily="34" charset="0"/>
              </a:endParaRPr>
            </a:p>
          </p:txBody>
        </p:sp>
      </p:grpSp>
      <p:pic>
        <p:nvPicPr>
          <p:cNvPr id="6" name="Obrázek 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03437" y="2734372"/>
            <a:ext cx="4882719" cy="1403416"/>
          </a:xfrm>
          <a:prstGeom prst="rect">
            <a:avLst/>
          </a:prstGeom>
        </p:spPr>
      </p:pic>
      <p:sp>
        <p:nvSpPr>
          <p:cNvPr id="19" name="TextovéPole 18"/>
          <p:cNvSpPr txBox="1"/>
          <p:nvPr/>
        </p:nvSpPr>
        <p:spPr>
          <a:xfrm>
            <a:off x="812800" y="3066748"/>
            <a:ext cx="20906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2. Vlastnosti tabulky</a:t>
            </a:r>
            <a:endParaRPr lang="cs-CZ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448594" y="4383291"/>
            <a:ext cx="3014709" cy="987317"/>
          </a:xfrm>
          <a:prstGeom prst="rect">
            <a:avLst/>
          </a:prstGeom>
        </p:spPr>
      </p:pic>
      <p:sp>
        <p:nvSpPr>
          <p:cNvPr id="20" name="TextovéPole 19"/>
          <p:cNvSpPr txBox="1"/>
          <p:nvPr/>
        </p:nvSpPr>
        <p:spPr>
          <a:xfrm>
            <a:off x="812800" y="4601152"/>
            <a:ext cx="253787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egoe UI Light" panose="020B0502040204020203" pitchFamily="34" charset="0"/>
                <a:cs typeface="Segoe UI Light" panose="020B0502040204020203" pitchFamily="34" charset="0"/>
              </a:rPr>
              <a:t>3. Stínování a ohraničení</a:t>
            </a:r>
            <a:endParaRPr lang="cs-CZ" dirty="0">
              <a:latin typeface="Segoe UI Light" panose="020B0502040204020203" pitchFamily="34" charset="0"/>
              <a:cs typeface="Segoe UI Light" panose="020B0502040204020203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15149136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2" presetClass="entr" presetSubtype="8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3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8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1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6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22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9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" grpId="0"/>
      <p:bldP spid="2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Nadpis 1"/>
          <p:cNvSpPr txBox="1">
            <a:spLocks/>
          </p:cNvSpPr>
          <p:nvPr/>
        </p:nvSpPr>
        <p:spPr>
          <a:xfrm>
            <a:off x="657225" y="314326"/>
            <a:ext cx="7886700" cy="571500"/>
          </a:xfrm>
          <a:prstGeom prst="rect">
            <a:avLst/>
          </a:prstGeom>
        </p:spPr>
        <p:txBody>
          <a:bodyPr anchor="ctr">
            <a:noAutofit/>
          </a:bodyPr>
          <a:lstStyle>
            <a:lvl1pPr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ctr"/>
            <a:r>
              <a:rPr lang="cs-CZ" sz="3200" b="1" dirty="0" smtClean="0">
                <a:latin typeface="Segoe UI Light" panose="020B0502040204020203" pitchFamily="34" charset="0"/>
              </a:rPr>
              <a:t>Řešení úkolů</a:t>
            </a:r>
            <a:endParaRPr lang="cs-CZ" sz="3200" b="1" dirty="0">
              <a:latin typeface="Segoe UI Light" panose="020B0502040204020203" pitchFamily="34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812800" y="677916"/>
            <a:ext cx="8051800" cy="41581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>
              <a:lnSpc>
                <a:spcPct val="150000"/>
              </a:lnSpc>
            </a:pPr>
            <a:r>
              <a:rPr lang="cs-CZ" sz="1600" dirty="0" smtClean="0">
                <a:solidFill>
                  <a:schemeClr val="bg1">
                    <a:lumMod val="65000"/>
                  </a:schemeClr>
                </a:solidFill>
                <a:latin typeface="Segoe UI Light" panose="020B0502040204020203" pitchFamily="34" charset="0"/>
              </a:rPr>
              <a:t>Dokument by mohl vypadat takto:</a:t>
            </a:r>
            <a:endParaRPr lang="cs-CZ" sz="1600" dirty="0">
              <a:solidFill>
                <a:schemeClr val="bg1">
                  <a:lumMod val="65000"/>
                </a:schemeClr>
              </a:solidFill>
              <a:latin typeface="Segoe UI Light" panose="020B0502040204020203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7200" y="1119187"/>
            <a:ext cx="8229600" cy="46196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61173203"/>
      </p:ext>
    </p:extLst>
  </p:cSld>
  <p:clrMapOvr>
    <a:masterClrMapping/>
  </p:clrMapOvr>
  <p:transition spd="slow">
    <p:push dir="u"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Office">
  <a:themeElements>
    <a:clrScheme name="Motiv 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Motiv 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Motiv 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405</TotalTime>
  <Words>111</Words>
  <Application>Microsoft Office PowerPoint</Application>
  <PresentationFormat>Předvádění na obrazovce (4:3)</PresentationFormat>
  <Paragraphs>58</Paragraphs>
  <Slides>7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5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13" baseType="lpstr">
      <vt:lpstr>Arial</vt:lpstr>
      <vt:lpstr>Calibri</vt:lpstr>
      <vt:lpstr>Calibri Light</vt:lpstr>
      <vt:lpstr>Segoe UI Light</vt:lpstr>
      <vt:lpstr>Segoe UI Semibold</vt:lpstr>
      <vt:lpstr>Motiv Office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/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Pavel Lintemer</dc:creator>
  <cp:lastModifiedBy>Pavel Lintemer</cp:lastModifiedBy>
  <cp:revision>38</cp:revision>
  <dcterms:created xsi:type="dcterms:W3CDTF">2014-08-26T18:57:31Z</dcterms:created>
  <dcterms:modified xsi:type="dcterms:W3CDTF">2014-10-08T06:16:32Z</dcterms:modified>
</cp:coreProperties>
</file>