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0" r:id="rId1"/>
  </p:sldMasterIdLst>
  <p:sldIdLst>
    <p:sldId id="257" r:id="rId2"/>
    <p:sldId id="259" r:id="rId3"/>
    <p:sldId id="261" r:id="rId4"/>
    <p:sldId id="275" r:id="rId5"/>
    <p:sldId id="264" r:id="rId6"/>
    <p:sldId id="265" r:id="rId7"/>
    <p:sldId id="276" r:id="rId8"/>
    <p:sldId id="27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1-04-17T08:01:50.26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1613 6400</inkml:trace>
  <inkml:trace contextRef="#ctx0" brushRef="#br0" timeOffset="1510.0864">1613 6400</inkml:trace>
  <inkml:trace contextRef="#ctx0" brushRef="#br0" timeOffset="3151.1803">5507 7863</inkml:trace>
  <inkml:trace contextRef="#ctx0" brushRef="#br0" timeOffset="4551.2603">7442 9475</inkml:trace>
  <inkml:trace contextRef="#ctx0" brushRef="#br0" timeOffset="5620.3215">11559 8855</inkml:trace>
  <inkml:trace contextRef="#ctx0" brushRef="#br0" timeOffset="6150.3518">11559 8855</inkml:trace>
  <inkml:trace contextRef="#ctx0" brushRef="#br0" timeOffset="6580.3764">11559 8855</inkml:trace>
  <inkml:trace contextRef="#ctx0" brushRef="#br0" timeOffset="7390.4227">5780 11187</inkml:trace>
  <inkml:trace contextRef="#ctx0" brushRef="#br0" timeOffset="8290.4742">3002 15652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2429D-B894-4AEA-9B05-116DFD22DE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0C1BE-18F4-47F9-805E-6B75BA9AF39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ransition spd="slow">
    <p:pull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emf"/><Relationship Id="rId4" Type="http://schemas.openxmlformats.org/officeDocument/2006/relationships/image" Target="../media/image3.emf"/><Relationship Id="rId9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171722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VY_32_INOVACE_ SLOVESA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42867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3634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Téma hodiny: Slovesa</a:t>
            </a:r>
          </a:p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Doporučeno pro: 2. ročník ZŠ</a:t>
            </a:r>
          </a:p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30288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632848" cy="9244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>
                <a:solidFill>
                  <a:srgbClr val="FFFF00"/>
                </a:solidFill>
              </a:rPr>
              <a:t>Zjisti, co to jsou slovesa</a:t>
            </a:r>
            <a:br>
              <a:rPr lang="cs-CZ" sz="4000" b="1" dirty="0" smtClean="0">
                <a:solidFill>
                  <a:srgbClr val="FFFF00"/>
                </a:solidFill>
              </a:rPr>
            </a:br>
            <a:r>
              <a:rPr lang="cs-CZ" sz="4000" b="1" dirty="0" smtClean="0">
                <a:solidFill>
                  <a:srgbClr val="FFFF00"/>
                </a:solidFill>
              </a:rPr>
              <a:t>                  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90801" y="3582566"/>
            <a:ext cx="18680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</a:rPr>
              <a:t>čte</a:t>
            </a:r>
            <a:endParaRPr lang="cs-CZ" sz="4000" b="1" cap="none" spc="0" dirty="0">
              <a:ln/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32579" y="3523654"/>
            <a:ext cx="15937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</a:rPr>
              <a:t>běhá</a:t>
            </a:r>
            <a:endParaRPr lang="cs-CZ" sz="4000" b="1" cap="none" spc="0" dirty="0">
              <a:ln/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42164" y="3537275"/>
            <a:ext cx="169629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</a:rPr>
              <a:t>hraje</a:t>
            </a:r>
            <a:endParaRPr lang="cs-CZ" sz="4000" b="1" cap="none" spc="0" dirty="0">
              <a:ln/>
              <a:effectLst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17716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328" y="1772816"/>
            <a:ext cx="15049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928" y="1963316"/>
            <a:ext cx="18288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uživatel\AppData\Local\Microsoft\Windows\Temporary Internet Files\Content.IE5\QZW61W2X\MC9004388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364" y="4676042"/>
            <a:ext cx="1446706" cy="144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820" y="4670108"/>
            <a:ext cx="1809750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98120" y="4882409"/>
            <a:ext cx="21755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/>
                <a:solidFill>
                  <a:prstClr val="white"/>
                </a:solidFill>
              </a:rPr>
              <a:t>vysává</a:t>
            </a:r>
            <a:endParaRPr lang="cs-CZ" sz="4000" b="1" dirty="0">
              <a:ln/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5021015"/>
            <a:ext cx="17363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/>
                <a:solidFill>
                  <a:prstClr val="white"/>
                </a:solidFill>
              </a:rPr>
              <a:t>plave</a:t>
            </a:r>
            <a:endParaRPr lang="cs-CZ" sz="4000" b="1" dirty="0">
              <a:ln/>
              <a:solidFill>
                <a:prstClr val="white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5" name="Rukopis 4"/>
              <p14:cNvContentPartPr/>
              <p14:nvPr/>
            </p14:nvContentPartPr>
            <p14:xfrm>
              <a:off x="580680" y="2304000"/>
              <a:ext cx="3580920" cy="333108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71320" y="2294640"/>
                <a:ext cx="3599640" cy="3349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242909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6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        Slovesa jsou: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130394"/>
            <a:ext cx="867096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slova, která říkají, co osoby, zvířata </a:t>
            </a:r>
          </a:p>
          <a:p>
            <a:r>
              <a:rPr lang="cs-CZ" sz="3200" b="1" dirty="0" smtClean="0"/>
              <a:t> a věci dělají nebo co se s nimi děje</a:t>
            </a:r>
          </a:p>
          <a:p>
            <a:endParaRPr lang="cs-CZ" sz="3200" b="1" dirty="0"/>
          </a:p>
          <a:p>
            <a:r>
              <a:rPr lang="cs-CZ" sz="3200" b="1" dirty="0" smtClean="0"/>
              <a:t>Např. sedím, peče, vaříme, padá,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zpívají, voláš_____________</a:t>
            </a:r>
          </a:p>
          <a:p>
            <a:endParaRPr lang="cs-CZ" sz="3200" b="1" dirty="0"/>
          </a:p>
          <a:p>
            <a:r>
              <a:rPr lang="cs-CZ" sz="3200" b="1" dirty="0" smtClean="0"/>
              <a:t>          _______________________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/>
          </a:p>
          <a:p>
            <a:r>
              <a:rPr lang="cs-CZ" sz="3200" b="1" dirty="0" smtClean="0"/>
              <a:t>          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52310762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75724"/>
            <a:ext cx="10476656" cy="181717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      Vymysli co nejvíce sloves</a:t>
            </a:r>
            <a:br>
              <a:rPr lang="cs-CZ" sz="3600" b="1" dirty="0" smtClean="0">
                <a:solidFill>
                  <a:srgbClr val="FFFF00"/>
                </a:solidFill>
              </a:rPr>
            </a:br>
            <a:r>
              <a:rPr lang="cs-CZ" sz="3600" b="1" dirty="0" smtClean="0">
                <a:solidFill>
                  <a:srgbClr val="FFFF00"/>
                </a:solidFill>
              </a:rPr>
              <a:t> k obrázku. Pak </a:t>
            </a:r>
            <a:r>
              <a:rPr lang="cs-CZ" sz="3600" b="1" dirty="0">
                <a:solidFill>
                  <a:srgbClr val="FFFF00"/>
                </a:solidFill>
              </a:rPr>
              <a:t>porovnej </a:t>
            </a:r>
            <a:r>
              <a:rPr lang="cs-CZ" sz="3600" b="1" dirty="0" smtClean="0">
                <a:solidFill>
                  <a:srgbClr val="FFFF00"/>
                </a:solidFill>
              </a:rPr>
              <a:t>s textem</a:t>
            </a:r>
            <a:r>
              <a:rPr lang="cs-CZ" sz="3600" b="1" dirty="0">
                <a:solidFill>
                  <a:srgbClr val="FFFF00"/>
                </a:solidFill>
              </a:rPr>
              <a:t>.</a:t>
            </a:r>
            <a:br>
              <a:rPr lang="cs-CZ" sz="3600" b="1" dirty="0">
                <a:solidFill>
                  <a:srgbClr val="FFFF00"/>
                </a:solidFill>
              </a:rPr>
            </a:br>
            <a:r>
              <a:rPr lang="cs-CZ" sz="3600" b="1" dirty="0">
                <a:solidFill>
                  <a:srgbClr val="FFFF00"/>
                </a:solidFill>
              </a:rPr>
              <a:t/>
            </a:r>
            <a:br>
              <a:rPr lang="cs-CZ" sz="3600" b="1" dirty="0">
                <a:solidFill>
                  <a:srgbClr val="FFFF00"/>
                </a:solidFill>
              </a:rPr>
            </a:b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42068" y="2117036"/>
            <a:ext cx="42611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p</a:t>
            </a:r>
            <a:r>
              <a:rPr lang="cs-CZ" sz="3200" b="1" dirty="0" smtClean="0"/>
              <a:t>řede, mňouká,</a:t>
            </a:r>
          </a:p>
          <a:p>
            <a:r>
              <a:rPr lang="cs-CZ" sz="3200" b="1" dirty="0"/>
              <a:t>b</a:t>
            </a:r>
            <a:r>
              <a:rPr lang="cs-CZ" sz="3200" b="1" dirty="0" smtClean="0"/>
              <a:t>ěhá, chytá, loví,</a:t>
            </a:r>
          </a:p>
          <a:p>
            <a:r>
              <a:rPr lang="cs-CZ" sz="3200" b="1" dirty="0"/>
              <a:t>v</a:t>
            </a:r>
            <a:r>
              <a:rPr lang="cs-CZ" sz="3200" b="1" dirty="0" smtClean="0"/>
              <a:t>yhřívá se, tulí se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122" y="3933056"/>
            <a:ext cx="118110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05507" y="4598368"/>
            <a:ext cx="57606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>
              <a:solidFill>
                <a:prstClr val="white"/>
              </a:solidFill>
            </a:endParaRPr>
          </a:p>
          <a:p>
            <a:pPr lvl="0"/>
            <a:endParaRPr lang="cs-CZ" b="1" dirty="0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4459869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3200" b="1" dirty="0">
                <a:solidFill>
                  <a:prstClr val="white"/>
                </a:solidFill>
              </a:rPr>
              <a:t>v</a:t>
            </a:r>
            <a:r>
              <a:rPr lang="cs-CZ" sz="3200" b="1" dirty="0" smtClean="0">
                <a:solidFill>
                  <a:prstClr val="white"/>
                </a:solidFill>
              </a:rPr>
              <a:t>oní, kvete, roste,</a:t>
            </a:r>
          </a:p>
          <a:p>
            <a:pPr lvl="0"/>
            <a:r>
              <a:rPr lang="cs-CZ" sz="3200" b="1" dirty="0">
                <a:solidFill>
                  <a:prstClr val="white"/>
                </a:solidFill>
              </a:rPr>
              <a:t>z</a:t>
            </a:r>
            <a:r>
              <a:rPr lang="cs-CZ" sz="3200" b="1" dirty="0" smtClean="0">
                <a:solidFill>
                  <a:prstClr val="white"/>
                </a:solidFill>
              </a:rPr>
              <a:t>dobí, vadne, zelená se, usychá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142068" y="1988840"/>
            <a:ext cx="4261103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172512" y="4459869"/>
            <a:ext cx="4261103" cy="1808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61975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8387094" cy="924475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/>
            </a:r>
            <a:br>
              <a:rPr lang="cs-CZ" sz="3600" b="1" dirty="0" smtClean="0">
                <a:solidFill>
                  <a:srgbClr val="FFFF00"/>
                </a:solidFill>
              </a:rPr>
            </a:br>
            <a:r>
              <a:rPr lang="cs-CZ" sz="3600" b="1" dirty="0">
                <a:solidFill>
                  <a:srgbClr val="FFFF00"/>
                </a:solidFill>
              </a:rPr>
              <a:t/>
            </a:r>
            <a:br>
              <a:rPr lang="cs-CZ" sz="3600" b="1" dirty="0">
                <a:solidFill>
                  <a:srgbClr val="FFFF00"/>
                </a:solidFill>
              </a:rPr>
            </a:br>
            <a:r>
              <a:rPr lang="cs-CZ" sz="3600" b="1" dirty="0" smtClean="0">
                <a:solidFill>
                  <a:srgbClr val="FFFF00"/>
                </a:solidFill>
              </a:rPr>
              <a:t> V daných větách označ </a:t>
            </a:r>
            <a:r>
              <a:rPr lang="cs-CZ" sz="3600" b="1" dirty="0" smtClean="0">
                <a:solidFill>
                  <a:srgbClr val="FFFF00"/>
                </a:solidFill>
              </a:rPr>
              <a:t>      pod</a:t>
            </a:r>
            <a:r>
              <a:rPr lang="cs-CZ" sz="3600" b="1" dirty="0" smtClean="0">
                <a:solidFill>
                  <a:srgbClr val="FFFF00"/>
                </a:solidFill>
              </a:rPr>
              <a:t>. jména č</a:t>
            </a:r>
            <a:r>
              <a:rPr lang="cs-CZ" sz="3600" b="1" dirty="0" smtClean="0">
                <a:solidFill>
                  <a:srgbClr val="FFFF00"/>
                </a:solidFill>
              </a:rPr>
              <a:t>. 1 </a:t>
            </a:r>
            <a:r>
              <a:rPr lang="cs-CZ" sz="3600" b="1" dirty="0" smtClean="0">
                <a:solidFill>
                  <a:srgbClr val="FFFF00"/>
                </a:solidFill>
              </a:rPr>
              <a:t>a slovesa č. 5 </a:t>
            </a:r>
            <a:br>
              <a:rPr lang="cs-CZ" sz="3600" b="1" dirty="0" smtClean="0">
                <a:solidFill>
                  <a:srgbClr val="FFFF00"/>
                </a:solidFill>
              </a:rPr>
            </a:br>
            <a:r>
              <a:rPr lang="cs-CZ" sz="3600" b="1" dirty="0">
                <a:solidFill>
                  <a:srgbClr val="FFFF00"/>
                </a:solidFill>
              </a:rPr>
              <a:t/>
            </a:r>
            <a:br>
              <a:rPr lang="cs-CZ" sz="3600" b="1" dirty="0">
                <a:solidFill>
                  <a:srgbClr val="FFFF00"/>
                </a:solidFill>
              </a:rPr>
            </a:br>
            <a:r>
              <a:rPr lang="cs-CZ" sz="3600" b="1" dirty="0" smtClean="0">
                <a:solidFill>
                  <a:srgbClr val="FFFF00"/>
                </a:solidFill>
              </a:rPr>
              <a:t/>
            </a:r>
            <a:br>
              <a:rPr lang="cs-CZ" sz="3600" b="1" dirty="0" smtClean="0">
                <a:solidFill>
                  <a:srgbClr val="FFFF00"/>
                </a:solidFill>
              </a:rPr>
            </a:br>
            <a:r>
              <a:rPr lang="cs-CZ" sz="3600" b="1" dirty="0" smtClean="0">
                <a:solidFill>
                  <a:srgbClr val="FFFF00"/>
                </a:solidFill>
              </a:rPr>
              <a:t>      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754661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Maminka vaří. Čte tatínek? Pes</a:t>
            </a:r>
          </a:p>
          <a:p>
            <a:r>
              <a:rPr lang="cs-CZ" sz="3600" dirty="0" smtClean="0"/>
              <a:t> </a:t>
            </a:r>
          </a:p>
          <a:p>
            <a:r>
              <a:rPr lang="cs-CZ" sz="3600" dirty="0"/>
              <a:t>š</a:t>
            </a:r>
            <a:r>
              <a:rPr lang="cs-CZ" sz="3600" dirty="0" smtClean="0"/>
              <a:t>těká. Zuzanka píše. Auto jede.</a:t>
            </a:r>
          </a:p>
          <a:p>
            <a:endParaRPr lang="cs-CZ" sz="3600" dirty="0"/>
          </a:p>
          <a:p>
            <a:r>
              <a:rPr lang="cs-CZ" sz="3600" dirty="0" smtClean="0"/>
              <a:t>Hraje rádio? Konvalinka voní.</a:t>
            </a:r>
          </a:p>
          <a:p>
            <a:endParaRPr lang="cs-CZ" sz="3600" dirty="0"/>
          </a:p>
          <a:p>
            <a:r>
              <a:rPr lang="cs-CZ" sz="3600" dirty="0" smtClean="0"/>
              <a:t>Pekař peče. Slunce hřeje.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028140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6065" y="715469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Co sis o slovesech zapamatoval?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663" y="141277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791" y="3068900"/>
            <a:ext cx="843692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 Slovesa jsou:</a:t>
            </a:r>
          </a:p>
          <a:p>
            <a:endParaRPr lang="cs-CZ" sz="3200" b="1" dirty="0" smtClean="0"/>
          </a:p>
          <a:p>
            <a:pPr lvl="0"/>
            <a:r>
              <a:rPr lang="cs-CZ" sz="3200" b="1" dirty="0" err="1">
                <a:solidFill>
                  <a:prstClr val="white"/>
                </a:solidFill>
              </a:rPr>
              <a:t>slova,která</a:t>
            </a:r>
            <a:r>
              <a:rPr lang="cs-CZ" sz="3200" b="1" dirty="0">
                <a:solidFill>
                  <a:prstClr val="white"/>
                </a:solidFill>
              </a:rPr>
              <a:t> říkají, co osoby, zvířata </a:t>
            </a:r>
          </a:p>
          <a:p>
            <a:pPr lvl="0"/>
            <a:r>
              <a:rPr lang="cs-CZ" sz="3200" b="1" dirty="0" smtClean="0">
                <a:solidFill>
                  <a:prstClr val="white"/>
                </a:solidFill>
              </a:rPr>
              <a:t>a </a:t>
            </a:r>
            <a:r>
              <a:rPr lang="cs-CZ" sz="3200" b="1" dirty="0">
                <a:solidFill>
                  <a:prstClr val="white"/>
                </a:solidFill>
              </a:rPr>
              <a:t>věci dělají nebo co se s nimi děje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199791" y="3994776"/>
            <a:ext cx="8208912" cy="11952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50993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060848"/>
            <a:ext cx="7125113" cy="2681211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Jsi jednička !!!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/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>
                <a:solidFill>
                  <a:srgbClr val="FFFF00"/>
                </a:solidFill>
              </a:rPr>
              <a:t/>
            </a:r>
            <a:br>
              <a:rPr lang="cs-CZ" sz="6000" b="1" dirty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>    Už poznáš   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>
                <a:solidFill>
                  <a:srgbClr val="FFFF00"/>
                </a:solidFill>
              </a:rPr>
              <a:t> </a:t>
            </a:r>
            <a:r>
              <a:rPr lang="cs-CZ" sz="6000" b="1" dirty="0" smtClean="0">
                <a:solidFill>
                  <a:srgbClr val="FFFF00"/>
                </a:solidFill>
              </a:rPr>
              <a:t>    slovesa!!!  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endParaRPr lang="cs-CZ" sz="6000" b="1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768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844" y="404664"/>
            <a:ext cx="183923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5329267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060848"/>
            <a:ext cx="7125113" cy="2681211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Zdroj:</a:t>
            </a:r>
            <a:r>
              <a:rPr lang="cs-CZ" sz="6000" b="1" dirty="0" smtClean="0">
                <a:solidFill>
                  <a:srgbClr val="FFFF00"/>
                </a:solidFill>
              </a:rPr>
              <a:t/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2800" b="1" dirty="0" smtClean="0">
                <a:solidFill>
                  <a:srgbClr val="FFFF00"/>
                </a:solidFill>
                <a:hlinkClick r:id="rId3"/>
              </a:rPr>
              <a:t>http://office.microsoft.com</a:t>
            </a:r>
            <a:r>
              <a:rPr lang="cs-CZ" sz="2800" b="1" dirty="0" smtClean="0">
                <a:solidFill>
                  <a:srgbClr val="FFFF00"/>
                </a:solidFill>
              </a:rPr>
              <a:t> (klipart)</a:t>
            </a: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6000" b="1" dirty="0">
                <a:solidFill>
                  <a:srgbClr val="FFFF00"/>
                </a:solidFill>
              </a:rPr>
              <a:t/>
            </a:r>
            <a:br>
              <a:rPr lang="cs-CZ" sz="6000" b="1" dirty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>    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endParaRPr lang="cs-CZ" sz="6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372187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619</TotalTime>
  <Words>188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 Zjisti, co to jsou slovesa                   </vt:lpstr>
      <vt:lpstr>         Slovesa jsou:</vt:lpstr>
      <vt:lpstr>       Vymysli co nejvíce sloves  k obrázku. Pak porovnej s textem.  </vt:lpstr>
      <vt:lpstr>   V daných větách označ       pod. jména č. 1 a slovesa č. 5           </vt:lpstr>
      <vt:lpstr>Co sis o slovesech zapamatoval?</vt:lpstr>
      <vt:lpstr>Jsi jednička !!!       Už poznáš         slovesa!!!   </vt:lpstr>
      <vt:lpstr>Zdroj: http://office.microsoft.com (klipart)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63</cp:revision>
  <dcterms:created xsi:type="dcterms:W3CDTF">2011-03-09T18:35:00Z</dcterms:created>
  <dcterms:modified xsi:type="dcterms:W3CDTF">2012-04-15T08:29:16Z</dcterms:modified>
</cp:coreProperties>
</file>