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0" r:id="rId1"/>
  </p:sldMasterIdLst>
  <p:sldIdLst>
    <p:sldId id="257" r:id="rId2"/>
    <p:sldId id="259" r:id="rId3"/>
    <p:sldId id="261" r:id="rId4"/>
    <p:sldId id="275" r:id="rId5"/>
    <p:sldId id="264" r:id="rId6"/>
    <p:sldId id="265" r:id="rId7"/>
    <p:sldId id="276" r:id="rId8"/>
    <p:sldId id="27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2429D-B894-4AEA-9B05-116DFD22DE3A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0C1BE-18F4-47F9-805E-6B75BA9AF39B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 spd="slow">
    <p:pull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99805"/>
            <a:ext cx="8229600" cy="171722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000" dirty="0" smtClean="0"/>
              <a:t>   </a:t>
            </a:r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VY_32_INOVACE_ PODSTATNÁ JMÉNA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4664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42867" y="3994310"/>
            <a:ext cx="6555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ZŠ Hladké Životice okres Nový Jičín, příspěvková organizace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4581128"/>
            <a:ext cx="336342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Téma hodiny: Podstatná jména</a:t>
            </a:r>
          </a:p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Doporučeno pro: 2. ročník ZŠ</a:t>
            </a:r>
          </a:p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Předmět: Český jazyk</a:t>
            </a:r>
          </a:p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Autor: Mgr. Věra Tomšů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302888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632848" cy="9244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000" b="1" dirty="0" smtClean="0">
                <a:solidFill>
                  <a:srgbClr val="FFFF00"/>
                </a:solidFill>
              </a:rPr>
              <a:t>Zjisti, co to jsou podstatná </a:t>
            </a:r>
            <a:br>
              <a:rPr lang="cs-CZ" sz="4000" b="1" dirty="0" smtClean="0">
                <a:solidFill>
                  <a:srgbClr val="FFFF00"/>
                </a:solidFill>
              </a:rPr>
            </a:br>
            <a:r>
              <a:rPr lang="cs-CZ" sz="4000" b="1" dirty="0" smtClean="0">
                <a:solidFill>
                  <a:srgbClr val="FFFF00"/>
                </a:solidFill>
              </a:rPr>
              <a:t>                  jména. </a:t>
            </a:r>
            <a:endParaRPr lang="cs-CZ" sz="4000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541175"/>
            <a:ext cx="1868004" cy="1494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8034"/>
            <a:ext cx="2016224" cy="14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766" y="2541175"/>
            <a:ext cx="201622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995936" y="4231540"/>
            <a:ext cx="186800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/>
                <a:effectLst/>
              </a:rPr>
              <a:t>kočka</a:t>
            </a:r>
            <a:endParaRPr lang="cs-CZ" sz="4000" b="1" cap="none" spc="0" dirty="0">
              <a:ln/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18529" y="4169985"/>
            <a:ext cx="284244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/>
                <a:effectLst/>
              </a:rPr>
              <a:t>maminka</a:t>
            </a:r>
            <a:endParaRPr lang="cs-CZ" sz="4000" b="1" cap="none" spc="0" dirty="0">
              <a:ln/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32240" y="4169985"/>
            <a:ext cx="12041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/>
                <a:effectLst/>
              </a:rPr>
              <a:t>míč</a:t>
            </a:r>
            <a:endParaRPr lang="cs-CZ" sz="40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4290919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Podstatná jména jsou: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130394"/>
            <a:ext cx="867096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/>
              <a:t>Názvy osob: maminka, Jana, krejčí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b="1" dirty="0" smtClean="0"/>
          </a:p>
          <a:p>
            <a:r>
              <a:rPr lang="cs-CZ" sz="3200" b="1" dirty="0" smtClean="0"/>
              <a:t>                         _________________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/>
              <a:t>Názvy zvířat: kočka, lev, křeček</a:t>
            </a:r>
          </a:p>
          <a:p>
            <a:r>
              <a:rPr lang="cs-CZ" sz="3200" b="1" dirty="0" smtClean="0"/>
              <a:t>                         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                     _________________</a:t>
            </a:r>
            <a:endParaRPr lang="cs-CZ" sz="3200" b="1" dirty="0"/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/>
              <a:t>Názvy věcí: míč, stůl, televize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b="1" dirty="0"/>
          </a:p>
          <a:p>
            <a:r>
              <a:rPr lang="cs-CZ" sz="3200" b="1" dirty="0" smtClean="0"/>
              <a:t>                         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523107623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Roztřiď daná podstatná  </a:t>
            </a:r>
            <a:br>
              <a:rPr lang="cs-CZ" sz="3600" b="1" dirty="0" smtClean="0">
                <a:solidFill>
                  <a:srgbClr val="FFFF00"/>
                </a:solidFill>
              </a:rPr>
            </a:br>
            <a:r>
              <a:rPr lang="cs-CZ" sz="3600" b="1" dirty="0" smtClean="0">
                <a:solidFill>
                  <a:srgbClr val="FFFF00"/>
                </a:solidFill>
              </a:rPr>
              <a:t>                jména.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492896"/>
            <a:ext cx="293779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  <a:r>
              <a:rPr lang="cs-CZ" sz="3200" dirty="0" smtClean="0"/>
              <a:t>ázev osoby</a:t>
            </a:r>
          </a:p>
          <a:p>
            <a:endParaRPr lang="cs-CZ" sz="3200" dirty="0"/>
          </a:p>
          <a:p>
            <a:r>
              <a:rPr lang="cs-CZ" sz="3200" dirty="0"/>
              <a:t>n</a:t>
            </a:r>
            <a:r>
              <a:rPr lang="cs-CZ" sz="3200" dirty="0" smtClean="0"/>
              <a:t>ázev zvířete</a:t>
            </a:r>
          </a:p>
          <a:p>
            <a:endParaRPr lang="cs-CZ" sz="3200" dirty="0"/>
          </a:p>
          <a:p>
            <a:r>
              <a:rPr lang="cs-CZ" sz="3200" dirty="0"/>
              <a:t>n</a:t>
            </a:r>
            <a:r>
              <a:rPr lang="cs-CZ" sz="3200" dirty="0" smtClean="0"/>
              <a:t>ázev věci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1844824"/>
            <a:ext cx="106574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váza</a:t>
            </a:r>
          </a:p>
          <a:p>
            <a:endParaRPr lang="cs-CZ" sz="2400" dirty="0" smtClean="0"/>
          </a:p>
          <a:p>
            <a:r>
              <a:rPr lang="cs-CZ" sz="2400" dirty="0"/>
              <a:t>b</a:t>
            </a:r>
            <a:r>
              <a:rPr lang="cs-CZ" sz="2400" dirty="0" smtClean="0"/>
              <a:t>eran</a:t>
            </a:r>
          </a:p>
          <a:p>
            <a:endParaRPr lang="cs-CZ" sz="2400" dirty="0" smtClean="0"/>
          </a:p>
          <a:p>
            <a:r>
              <a:rPr lang="cs-CZ" sz="2400" dirty="0" smtClean="0"/>
              <a:t>holič</a:t>
            </a:r>
          </a:p>
          <a:p>
            <a:endParaRPr lang="cs-CZ" sz="2400" dirty="0" smtClean="0"/>
          </a:p>
          <a:p>
            <a:r>
              <a:rPr lang="cs-CZ" sz="2400" dirty="0" smtClean="0"/>
              <a:t>kolo</a:t>
            </a:r>
          </a:p>
          <a:p>
            <a:endParaRPr lang="cs-CZ" sz="2400" dirty="0"/>
          </a:p>
          <a:p>
            <a:r>
              <a:rPr lang="cs-CZ" sz="2400" dirty="0" smtClean="0"/>
              <a:t>Petr</a:t>
            </a:r>
          </a:p>
          <a:p>
            <a:endParaRPr lang="cs-CZ" sz="2400" dirty="0"/>
          </a:p>
          <a:p>
            <a:r>
              <a:rPr lang="cs-CZ" sz="2400" dirty="0" smtClean="0"/>
              <a:t>koza</a:t>
            </a:r>
          </a:p>
          <a:p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08304" y="1844824"/>
            <a:ext cx="139993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slepice</a:t>
            </a:r>
          </a:p>
          <a:p>
            <a:endParaRPr lang="cs-CZ" sz="2400" dirty="0" smtClean="0"/>
          </a:p>
          <a:p>
            <a:r>
              <a:rPr lang="cs-CZ" sz="2400" dirty="0" smtClean="0"/>
              <a:t>zuby</a:t>
            </a:r>
          </a:p>
          <a:p>
            <a:endParaRPr lang="cs-CZ" sz="2400" dirty="0" smtClean="0"/>
          </a:p>
          <a:p>
            <a:r>
              <a:rPr lang="cs-CZ" sz="2400" dirty="0" smtClean="0"/>
              <a:t>dítě</a:t>
            </a:r>
          </a:p>
          <a:p>
            <a:endParaRPr lang="cs-CZ" sz="2400" dirty="0" smtClean="0"/>
          </a:p>
          <a:p>
            <a:r>
              <a:rPr lang="cs-CZ" sz="2400" dirty="0" smtClean="0"/>
              <a:t>sukně</a:t>
            </a:r>
          </a:p>
          <a:p>
            <a:endParaRPr lang="cs-CZ" sz="2400" dirty="0" smtClean="0"/>
          </a:p>
          <a:p>
            <a:r>
              <a:rPr lang="cs-CZ" sz="2400" dirty="0" smtClean="0"/>
              <a:t>kominík</a:t>
            </a:r>
          </a:p>
          <a:p>
            <a:endParaRPr lang="cs-CZ" sz="2400" dirty="0" smtClean="0"/>
          </a:p>
          <a:p>
            <a:r>
              <a:rPr lang="cs-CZ" sz="2400" dirty="0" smtClean="0"/>
              <a:t>želva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1661975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/>
            </a:r>
            <a:br>
              <a:rPr lang="cs-CZ" sz="3600" b="1" dirty="0" smtClean="0">
                <a:solidFill>
                  <a:srgbClr val="FFFF00"/>
                </a:solidFill>
              </a:rPr>
            </a:br>
            <a:r>
              <a:rPr lang="cs-CZ" sz="3600" b="1" dirty="0">
                <a:solidFill>
                  <a:srgbClr val="FFFF00"/>
                </a:solidFill>
              </a:rPr>
              <a:t/>
            </a:r>
            <a:br>
              <a:rPr lang="cs-CZ" sz="3600" b="1" dirty="0">
                <a:solidFill>
                  <a:srgbClr val="FFFF00"/>
                </a:solidFill>
              </a:rPr>
            </a:br>
            <a:r>
              <a:rPr lang="cs-CZ" sz="3600" b="1" dirty="0" smtClean="0">
                <a:solidFill>
                  <a:srgbClr val="FFFF00"/>
                </a:solidFill>
              </a:rPr>
              <a:t>  Můžeme na ně ukázat: </a:t>
            </a:r>
            <a:br>
              <a:rPr lang="cs-CZ" sz="3600" b="1" dirty="0" smtClean="0">
                <a:solidFill>
                  <a:srgbClr val="FFFF00"/>
                </a:solidFill>
              </a:rPr>
            </a:br>
            <a:r>
              <a:rPr lang="cs-CZ" sz="3600" b="1" dirty="0">
                <a:solidFill>
                  <a:srgbClr val="FFFF00"/>
                </a:solidFill>
              </a:rPr>
              <a:t> </a:t>
            </a:r>
            <a:r>
              <a:rPr lang="cs-CZ" sz="3600" b="1" dirty="0" smtClean="0">
                <a:solidFill>
                  <a:srgbClr val="FFFF00"/>
                </a:solidFill>
              </a:rPr>
              <a:t>      ten, ta, </a:t>
            </a:r>
            <a:r>
              <a:rPr lang="cs-CZ" sz="3600" b="1" dirty="0">
                <a:solidFill>
                  <a:srgbClr val="FFFF00"/>
                </a:solidFill>
              </a:rPr>
              <a:t>to, ti, </a:t>
            </a:r>
            <a:r>
              <a:rPr lang="cs-CZ" sz="3600" b="1" dirty="0" smtClean="0">
                <a:solidFill>
                  <a:srgbClr val="FFFF00"/>
                </a:solidFill>
              </a:rPr>
              <a:t>ty, </a:t>
            </a:r>
            <a:r>
              <a:rPr lang="cs-CZ" sz="3600" b="1" dirty="0">
                <a:solidFill>
                  <a:srgbClr val="FFFF00"/>
                </a:solidFill>
              </a:rPr>
              <a:t>ta</a:t>
            </a:r>
            <a:br>
              <a:rPr lang="cs-CZ" sz="3600" b="1" dirty="0">
                <a:solidFill>
                  <a:srgbClr val="FFFF00"/>
                </a:solidFill>
              </a:rPr>
            </a:br>
            <a:r>
              <a:rPr lang="cs-CZ" sz="3600" b="1" dirty="0" smtClean="0">
                <a:solidFill>
                  <a:srgbClr val="FFFF00"/>
                </a:solidFill>
              </a:rPr>
              <a:t/>
            </a:r>
            <a:br>
              <a:rPr lang="cs-CZ" sz="3600" b="1" dirty="0" smtClean="0">
                <a:solidFill>
                  <a:srgbClr val="FFFF00"/>
                </a:solidFill>
              </a:rPr>
            </a:br>
            <a:r>
              <a:rPr lang="cs-CZ" sz="3600" b="1" dirty="0" smtClean="0">
                <a:solidFill>
                  <a:srgbClr val="FFFF00"/>
                </a:solidFill>
              </a:rPr>
              <a:t>       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636912"/>
            <a:ext cx="805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ta 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2646753"/>
            <a:ext cx="2327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maminka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3605138" y="4443670"/>
            <a:ext cx="6431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ta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 rot="336177">
            <a:off x="520641" y="4692761"/>
            <a:ext cx="93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ten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4189240" y="4451602"/>
            <a:ext cx="15234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kočka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 rot="438537">
            <a:off x="1374297" y="4822829"/>
            <a:ext cx="10005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míč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 rot="20914366">
            <a:off x="4803011" y="2576929"/>
            <a:ext cx="12153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auto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 rot="20854934">
            <a:off x="4228888" y="2724163"/>
            <a:ext cx="6659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to</a:t>
            </a:r>
            <a:endParaRPr lang="cs-CZ" sz="3600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348" y="3216386"/>
            <a:ext cx="1722459" cy="1254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0543">
            <a:off x="590267" y="5383108"/>
            <a:ext cx="1597310" cy="11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744">
            <a:off x="3789389" y="5054630"/>
            <a:ext cx="1521110" cy="121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5112">
            <a:off x="4382718" y="3278835"/>
            <a:ext cx="1346448" cy="84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bdélník 12"/>
          <p:cNvSpPr/>
          <p:nvPr/>
        </p:nvSpPr>
        <p:spPr>
          <a:xfrm rot="1430678">
            <a:off x="7322642" y="2782096"/>
            <a:ext cx="8386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white"/>
                </a:solidFill>
              </a:rPr>
              <a:t>psi</a:t>
            </a:r>
            <a:endParaRPr lang="cs-CZ" sz="3600" dirty="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 rot="1356545">
            <a:off x="6981572" y="2576930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srgbClr val="FFFF00"/>
                </a:solidFill>
              </a:rPr>
              <a:t>ti</a:t>
            </a:r>
            <a:endParaRPr lang="cs-CZ" sz="3600" dirty="0">
              <a:solidFill>
                <a:srgbClr val="FFFF00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9464">
            <a:off x="6356200" y="3285778"/>
            <a:ext cx="1577402" cy="1035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bdélník 14"/>
          <p:cNvSpPr/>
          <p:nvPr/>
        </p:nvSpPr>
        <p:spPr>
          <a:xfrm rot="2535867">
            <a:off x="7128185" y="5283371"/>
            <a:ext cx="18008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white"/>
                </a:solidFill>
              </a:rPr>
              <a:t>stromy</a:t>
            </a:r>
            <a:endParaRPr lang="cs-CZ" sz="3600" dirty="0">
              <a:solidFill>
                <a:prstClr val="white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 rot="2252409">
            <a:off x="6844317" y="4533858"/>
            <a:ext cx="636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srgbClr val="FFFF00"/>
                </a:solidFill>
              </a:rPr>
              <a:t>ty</a:t>
            </a:r>
            <a:endParaRPr lang="cs-CZ" sz="3600" dirty="0">
              <a:solidFill>
                <a:prstClr val="white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40682">
            <a:off x="6330822" y="5257611"/>
            <a:ext cx="1365005" cy="1372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2814019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Co sis o podstatných jménech </a:t>
            </a:r>
            <a:br>
              <a:rPr lang="cs-CZ" sz="3600" b="1" dirty="0" smtClean="0">
                <a:solidFill>
                  <a:srgbClr val="FFFF00"/>
                </a:solidFill>
              </a:rPr>
            </a:br>
            <a:r>
              <a:rPr lang="cs-CZ" sz="3600" b="1" dirty="0" smtClean="0">
                <a:solidFill>
                  <a:srgbClr val="FFFF00"/>
                </a:solidFill>
              </a:rPr>
              <a:t>                zapamatoval?</a:t>
            </a:r>
            <a:endParaRPr lang="cs-CZ" sz="3600" b="1" dirty="0">
              <a:solidFill>
                <a:srgbClr val="FFFF00"/>
              </a:solidFill>
            </a:endParaRPr>
          </a:p>
        </p:txBody>
      </p:sp>
      <p:pic>
        <p:nvPicPr>
          <p:cNvPr id="2054" name="Picture 6" descr="C:\Users\uživatel\AppData\Local\Microsoft\Windows\Temporary Internet Files\Content.IE5\900VVYZS\MC900434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44824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1520" y="2585359"/>
            <a:ext cx="747672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Podstatná jména jsou názvy: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osob, zvířat a věcí.</a:t>
            </a:r>
          </a:p>
          <a:p>
            <a:endParaRPr lang="cs-CZ" sz="3200" b="1" dirty="0"/>
          </a:p>
          <a:p>
            <a:r>
              <a:rPr lang="cs-CZ" sz="3200" b="1" dirty="0" smtClean="0"/>
              <a:t>Ukazujeme na ně: TEN, TA, TO, 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                           TI, TY, TA.</a:t>
            </a:r>
            <a:endParaRPr lang="cs-CZ" sz="32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244027" y="3499759"/>
            <a:ext cx="4392488" cy="7893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4499992" y="4467588"/>
            <a:ext cx="3091732" cy="11952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509930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212976"/>
            <a:ext cx="7125113" cy="924475"/>
          </a:xfrm>
        </p:spPr>
        <p:txBody>
          <a:bodyPr/>
          <a:lstStyle/>
          <a:p>
            <a:r>
              <a:rPr lang="cs-CZ" sz="6000" b="1" dirty="0" smtClean="0">
                <a:solidFill>
                  <a:srgbClr val="FFFF00"/>
                </a:solidFill>
              </a:rPr>
              <a:t>Jsi jednička !!!</a:t>
            </a:r>
            <a:br>
              <a:rPr lang="cs-CZ" sz="6000" b="1" dirty="0" smtClean="0">
                <a:solidFill>
                  <a:srgbClr val="FFFF00"/>
                </a:solidFill>
              </a:rPr>
            </a:br>
            <a:r>
              <a:rPr lang="cs-CZ" sz="6000" b="1" dirty="0">
                <a:solidFill>
                  <a:srgbClr val="FFFF00"/>
                </a:solidFill>
              </a:rPr>
              <a:t/>
            </a:r>
            <a:br>
              <a:rPr lang="cs-CZ" sz="6000" b="1" dirty="0">
                <a:solidFill>
                  <a:srgbClr val="FFFF00"/>
                </a:solidFill>
              </a:rPr>
            </a:br>
            <a:r>
              <a:rPr lang="cs-CZ" sz="6000" b="1" dirty="0" smtClean="0">
                <a:solidFill>
                  <a:srgbClr val="FFFF00"/>
                </a:solidFill>
              </a:rPr>
              <a:t>    Už poznáš   </a:t>
            </a:r>
            <a:br>
              <a:rPr lang="cs-CZ" sz="6000" b="1" dirty="0" smtClean="0">
                <a:solidFill>
                  <a:srgbClr val="FFFF00"/>
                </a:solidFill>
              </a:rPr>
            </a:br>
            <a:r>
              <a:rPr lang="cs-CZ" sz="6000" b="1" dirty="0" smtClean="0">
                <a:solidFill>
                  <a:srgbClr val="FFFF00"/>
                </a:solidFill>
              </a:rPr>
              <a:t>    podstatná  </a:t>
            </a:r>
            <a:br>
              <a:rPr lang="cs-CZ" sz="6000" b="1" dirty="0" smtClean="0">
                <a:solidFill>
                  <a:srgbClr val="FFFF00"/>
                </a:solidFill>
              </a:rPr>
            </a:br>
            <a:r>
              <a:rPr lang="cs-CZ" sz="6000" b="1" dirty="0" smtClean="0">
                <a:solidFill>
                  <a:srgbClr val="FFFF00"/>
                </a:solidFill>
              </a:rPr>
              <a:t>     jména !!!</a:t>
            </a:r>
            <a:endParaRPr lang="cs-CZ" sz="6000" b="1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2286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68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844" y="404664"/>
            <a:ext cx="183923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5329267"/>
      </p:ext>
    </p:extLst>
  </p:cSld>
  <p:clrMapOvr>
    <a:masterClrMapping/>
  </p:clrMapOvr>
  <p:transition spd="slow">
    <p:pull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628800"/>
            <a:ext cx="7125113" cy="924475"/>
          </a:xfrm>
        </p:spPr>
        <p:txBody>
          <a:bodyPr/>
          <a:lstStyle/>
          <a:p>
            <a:r>
              <a:rPr lang="cs-CZ" dirty="0" smtClean="0"/>
              <a:t>Zdroj: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hlinkClick r:id="rId3"/>
              </a:rPr>
              <a:t>http://office.microsoft.com</a:t>
            </a:r>
            <a:r>
              <a:rPr lang="cs-CZ" dirty="0" smtClean="0"/>
              <a:t> (klipart)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228086"/>
      </p:ext>
    </p:extLst>
  </p:cSld>
  <p:clrMapOvr>
    <a:masterClrMapping/>
  </p:clrMapOvr>
  <p:transition spd="slow">
    <p:pull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564</TotalTime>
  <Words>159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Prezentace aplikace PowerPoint</vt:lpstr>
      <vt:lpstr> Zjisti, co to jsou podstatná                    jména. </vt:lpstr>
      <vt:lpstr>Podstatná jména jsou:</vt:lpstr>
      <vt:lpstr>Roztřiď daná podstatná                   jména.</vt:lpstr>
      <vt:lpstr>    Můžeme na ně ukázat:         ten, ta, to, ti, ty, ta         </vt:lpstr>
      <vt:lpstr>Co sis o podstatných jménech                  zapamatoval?</vt:lpstr>
      <vt:lpstr>Jsi jednička !!!      Už poznáš        podstatná        jména !!!</vt:lpstr>
      <vt:lpstr>Zdroj:  http://office.microsoft.com (klipart)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55</cp:revision>
  <dcterms:created xsi:type="dcterms:W3CDTF">2011-03-09T18:35:00Z</dcterms:created>
  <dcterms:modified xsi:type="dcterms:W3CDTF">2012-04-15T07:26:07Z</dcterms:modified>
</cp:coreProperties>
</file>