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8" r:id="rId4"/>
    <p:sldId id="259" r:id="rId5"/>
    <p:sldId id="260" r:id="rId6"/>
    <p:sldId id="262" r:id="rId7"/>
    <p:sldId id="263" r:id="rId8"/>
    <p:sldId id="264" r:id="rId9"/>
    <p:sldId id="266" r:id="rId10"/>
    <p:sldId id="267" r:id="rId11"/>
    <p:sldId id="269" r:id="rId12"/>
    <p:sldId id="270" r:id="rId1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88A1C-CFCF-4F4E-91B8-9670BA083E73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891E-4446-4369-A44F-574ADB1D58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9159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88A1C-CFCF-4F4E-91B8-9670BA083E73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891E-4446-4369-A44F-574ADB1D58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17133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88A1C-CFCF-4F4E-91B8-9670BA083E73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891E-4446-4369-A44F-574ADB1D58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927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88A1C-CFCF-4F4E-91B8-9670BA083E73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891E-4446-4369-A44F-574ADB1D58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275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88A1C-CFCF-4F4E-91B8-9670BA083E73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891E-4446-4369-A44F-574ADB1D58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6771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88A1C-CFCF-4F4E-91B8-9670BA083E73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891E-4446-4369-A44F-574ADB1D58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185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88A1C-CFCF-4F4E-91B8-9670BA083E73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891E-4446-4369-A44F-574ADB1D58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8899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88A1C-CFCF-4F4E-91B8-9670BA083E73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891E-4446-4369-A44F-574ADB1D58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31896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88A1C-CFCF-4F4E-91B8-9670BA083E73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891E-4446-4369-A44F-574ADB1D58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350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88A1C-CFCF-4F4E-91B8-9670BA083E73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891E-4446-4369-A44F-574ADB1D58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21670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388A1C-CFCF-4F4E-91B8-9670BA083E73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C9891E-4446-4369-A44F-574ADB1D58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293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66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388A1C-CFCF-4F4E-91B8-9670BA083E73}" type="datetimeFigureOut">
              <a:rPr lang="cs-CZ" smtClean="0"/>
              <a:t>10.10.2014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C9891E-4446-4369-A44F-574ADB1D583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153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Nebezpečí hor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Mgr. Luboš Veselý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8864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275131" y="6237312"/>
            <a:ext cx="644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Autorem fotografií, pokud není uvedeno jinak, je Mgr. Luboš Veselý.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8741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sz="2800" b="1" dirty="0"/>
              <a:t>Popis výukového materiálu	 </a:t>
            </a:r>
            <a:endParaRPr lang="cs-CZ" sz="2800" dirty="0"/>
          </a:p>
          <a:p>
            <a:r>
              <a:rPr lang="cs-CZ" sz="2800" dirty="0"/>
              <a:t>Název: 		</a:t>
            </a:r>
            <a:r>
              <a:rPr lang="cs-CZ" sz="2800" b="1" dirty="0" smtClean="0"/>
              <a:t>Nebezpečí hor</a:t>
            </a:r>
            <a:endParaRPr lang="cs-CZ" sz="2800" dirty="0"/>
          </a:p>
          <a:p>
            <a:r>
              <a:rPr lang="cs-CZ" sz="2800" dirty="0"/>
              <a:t>Autor:		</a:t>
            </a:r>
            <a:r>
              <a:rPr lang="cs-CZ" sz="2800" dirty="0" smtClean="0"/>
              <a:t>Mgr</a:t>
            </a:r>
            <a:r>
              <a:rPr lang="cs-CZ" sz="2800" dirty="0"/>
              <a:t>. Luboš Veselý </a:t>
            </a:r>
          </a:p>
          <a:p>
            <a:r>
              <a:rPr lang="cs-CZ" sz="2800" dirty="0"/>
              <a:t>Datum:	</a:t>
            </a:r>
            <a:r>
              <a:rPr lang="cs-CZ" sz="2800"/>
              <a:t>	</a:t>
            </a:r>
            <a:r>
              <a:rPr lang="cs-CZ" sz="2800" smtClean="0"/>
              <a:t>1.3.2013</a:t>
            </a:r>
            <a:endParaRPr lang="cs-CZ" sz="2800" dirty="0"/>
          </a:p>
          <a:p>
            <a:r>
              <a:rPr lang="cs-CZ" sz="2800" dirty="0"/>
              <a:t>Obor:		</a:t>
            </a:r>
            <a:r>
              <a:rPr lang="cs-CZ" sz="2800" dirty="0" smtClean="0"/>
              <a:t>	65-51-H/01 </a:t>
            </a:r>
            <a:r>
              <a:rPr lang="cs-CZ" sz="2800" dirty="0"/>
              <a:t>Kuchař, kuchařka; </a:t>
            </a:r>
          </a:p>
          <a:p>
            <a:pPr marL="68580" indent="0">
              <a:buNone/>
            </a:pPr>
            <a:r>
              <a:rPr lang="cs-CZ" sz="2800" dirty="0"/>
              <a:t>			65-51-H/01 Číšník, servírka; </a:t>
            </a:r>
          </a:p>
          <a:p>
            <a:pPr marL="68580" indent="0">
              <a:buNone/>
            </a:pPr>
            <a:r>
              <a:rPr lang="cs-CZ" sz="2800" dirty="0"/>
              <a:t>			66-41-L/01 Obchodník; </a:t>
            </a:r>
          </a:p>
          <a:p>
            <a:pPr marL="68580" indent="0">
              <a:buNone/>
            </a:pPr>
            <a:r>
              <a:rPr lang="cs-CZ" sz="2800" dirty="0"/>
              <a:t>			65-41-L/01 Gastronomie; </a:t>
            </a:r>
          </a:p>
          <a:p>
            <a:pPr marL="68580" indent="0">
              <a:buNone/>
            </a:pPr>
            <a:r>
              <a:rPr lang="cs-CZ" sz="2800" dirty="0"/>
              <a:t>			65-41-L/504 Společné stravování</a:t>
            </a:r>
          </a:p>
          <a:p>
            <a:r>
              <a:rPr lang="cs-CZ" sz="2800" dirty="0"/>
              <a:t>Ročník:	1. - 4. ročník; 1. roč. nástavbového studia</a:t>
            </a:r>
          </a:p>
          <a:p>
            <a:r>
              <a:rPr lang="cs-CZ" sz="2800" dirty="0"/>
              <a:t>Předmět:	TV</a:t>
            </a:r>
          </a:p>
          <a:p>
            <a:r>
              <a:rPr lang="cs-CZ" sz="2800" b="1" dirty="0"/>
              <a:t>Anotace výukového materiálu</a:t>
            </a:r>
            <a:endParaRPr lang="cs-CZ" sz="2800" dirty="0"/>
          </a:p>
          <a:p>
            <a:r>
              <a:rPr lang="cs-CZ" sz="2400" dirty="0"/>
              <a:t>Metodický materiál slouží k přednáškám na lyžařském a snowboardovém kurzu. </a:t>
            </a:r>
          </a:p>
          <a:p>
            <a:r>
              <a:rPr lang="cs-CZ" sz="2400" dirty="0"/>
              <a:t>Cílem je získat teoretické znalosti o pobytu na horách, které lze využít v běžném životě.</a:t>
            </a:r>
          </a:p>
          <a:p>
            <a:r>
              <a:rPr lang="cs-CZ" sz="2400" dirty="0"/>
              <a:t>Materiál vždy tvoří </a:t>
            </a:r>
            <a:r>
              <a:rPr lang="cs-CZ" sz="2400" dirty="0" err="1"/>
              <a:t>powerpointová</a:t>
            </a:r>
            <a:r>
              <a:rPr lang="cs-CZ" sz="2400" dirty="0"/>
              <a:t> prezentace, ověření probíhá pomocí aplikace Smart notebook nebo </a:t>
            </a:r>
            <a:r>
              <a:rPr lang="cs-CZ" sz="2400" dirty="0" err="1"/>
              <a:t>Powerpointu</a:t>
            </a:r>
            <a:r>
              <a:rPr lang="cs-CZ" sz="2400" dirty="0"/>
              <a:t>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415299"/>
              </p:ext>
            </p:extLst>
          </p:nvPr>
        </p:nvGraphicFramePr>
        <p:xfrm>
          <a:off x="1979712" y="188640"/>
          <a:ext cx="5544616" cy="129614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48754"/>
                <a:gridCol w="4095862"/>
              </a:tblGrid>
              <a:tr h="41836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projektu </a:t>
                      </a:r>
                      <a:r>
                        <a:rPr lang="cs-CZ" sz="1000" dirty="0" smtClean="0">
                          <a:effectLst/>
                        </a:rPr>
                        <a:t>školy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CZ.1.07/1.5.00/34.0963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338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effectLst/>
                        </a:rPr>
                        <a:t>Číslo a název šablony klíčové aktivity 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III/2 Inovace a zkvalitnění výuky prostřednictvím ICT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439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</a:rPr>
                        <a:t>Číslo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VY_32_INOVACE_TV_S3_01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05364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Nebezpečí na horách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</a:t>
            </a:r>
            <a:r>
              <a:rPr lang="cs-CZ" dirty="0" smtClean="0"/>
              <a:t>ory lákají svou krásou, ale často umějí být zrádné a neúprosné vůči těm, kteří nerespektují jejich zákony</a:t>
            </a:r>
          </a:p>
          <a:p>
            <a:r>
              <a:rPr lang="cs-CZ" dirty="0" smtClean="0"/>
              <a:t>často </a:t>
            </a:r>
            <a:r>
              <a:rPr lang="cs-CZ" b="1" dirty="0" smtClean="0"/>
              <a:t>podceňujeme nebezpečí</a:t>
            </a:r>
            <a:r>
              <a:rPr lang="cs-CZ" dirty="0" smtClean="0"/>
              <a:t> hor a přeceňujeme vlastní síly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5262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Příčiny úrazů na horách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nebezpečí v horách:</a:t>
            </a:r>
          </a:p>
          <a:p>
            <a:pPr lvl="1"/>
            <a:r>
              <a:rPr lang="cs-CZ" b="1" dirty="0" smtClean="0"/>
              <a:t>subjektivní</a:t>
            </a:r>
            <a:r>
              <a:rPr lang="cs-CZ" dirty="0" smtClean="0"/>
              <a:t> (člověk si ho zaviní sám)</a:t>
            </a:r>
          </a:p>
          <a:p>
            <a:pPr lvl="1"/>
            <a:r>
              <a:rPr lang="cs-CZ" b="1" dirty="0" smtClean="0"/>
              <a:t>objektivní</a:t>
            </a:r>
            <a:r>
              <a:rPr lang="cs-CZ" dirty="0" smtClean="0"/>
              <a:t> (hrozí bez jeho přičinění)</a:t>
            </a:r>
          </a:p>
          <a:p>
            <a:r>
              <a:rPr lang="cs-CZ" dirty="0"/>
              <a:t>p</a:t>
            </a:r>
            <a:r>
              <a:rPr lang="cs-CZ" dirty="0" smtClean="0"/>
              <a:t>odle statistik dochází k většině nehod z příčin ovlivnitelných člověkem</a:t>
            </a:r>
          </a:p>
          <a:p>
            <a:pPr lvl="1"/>
            <a:r>
              <a:rPr lang="cs-CZ" dirty="0"/>
              <a:t>v</a:t>
            </a:r>
            <a:r>
              <a:rPr lang="cs-CZ" dirty="0" smtClean="0"/>
              <a:t>ýjimkou jsou sněhové laviny a padání kamenů, které není možno předpokládat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5707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Neznalost terénu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olba nepřiměřené túry</a:t>
            </a:r>
          </a:p>
          <a:p>
            <a:r>
              <a:rPr lang="cs-CZ" dirty="0" smtClean="0"/>
              <a:t>nevhodný počet a nerovnoměrná úroveň účastníků</a:t>
            </a:r>
          </a:p>
          <a:p>
            <a:r>
              <a:rPr lang="cs-CZ" dirty="0" smtClean="0"/>
              <a:t>neinformovanost o obtížnosti trasy</a:t>
            </a:r>
          </a:p>
          <a:p>
            <a:r>
              <a:rPr lang="cs-CZ" dirty="0" smtClean="0"/>
              <a:t>ztráta orientace na hřebenech a vrcholech</a:t>
            </a:r>
          </a:p>
          <a:p>
            <a:r>
              <a:rPr lang="cs-CZ" dirty="0" smtClean="0"/>
              <a:t>sestup neznámým směrem</a:t>
            </a:r>
          </a:p>
          <a:p>
            <a:r>
              <a:rPr lang="cs-CZ" dirty="0" smtClean="0"/>
              <a:t>postup bez časové a  technické rezervy, chybějící záznam o túře na chatě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9017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Nedostatečná výstroj a výzbroj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nevhodná obuv bez </a:t>
            </a:r>
            <a:r>
              <a:rPr lang="cs-CZ" dirty="0" err="1" smtClean="0"/>
              <a:t>vibramu</a:t>
            </a:r>
            <a:r>
              <a:rPr lang="cs-CZ" dirty="0" smtClean="0"/>
              <a:t> a oblečení</a:t>
            </a:r>
          </a:p>
          <a:p>
            <a:r>
              <a:rPr lang="cs-CZ" dirty="0"/>
              <a:t>n</a:t>
            </a:r>
            <a:r>
              <a:rPr lang="cs-CZ" dirty="0" smtClean="0"/>
              <a:t>edostatečné množství tekutin</a:t>
            </a:r>
            <a:r>
              <a:rPr lang="cs-CZ" dirty="0"/>
              <a:t> </a:t>
            </a:r>
            <a:r>
              <a:rPr lang="cs-CZ" dirty="0" smtClean="0"/>
              <a:t>a potravin</a:t>
            </a:r>
          </a:p>
          <a:p>
            <a:r>
              <a:rPr lang="cs-CZ" dirty="0" smtClean="0"/>
              <a:t>chybějící lékárnička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590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Podcenění vývoje povětrnostních podmínek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n</a:t>
            </a:r>
            <a:r>
              <a:rPr lang="cs-CZ" dirty="0" smtClean="0"/>
              <a:t>áhlé ochlazení, mlha, déšť, déšť se sněhem nebo vánice, kroupy, náledí a námraza, letní bouřka, silný vítr a lavinové nebezpečí</a:t>
            </a:r>
          </a:p>
          <a:p>
            <a:r>
              <a:rPr lang="cs-CZ" dirty="0" smtClean="0"/>
              <a:t>je nutné sledovat vývoj oblačnosti a větru a v případě změny počasí se rozhodnout pro urychlené dokončení trasy nebo její přerušení a návrat </a:t>
            </a:r>
          </a:p>
          <a:p>
            <a:r>
              <a:rPr lang="cs-CZ" b="1" u="sng" dirty="0"/>
              <a:t>z</a:t>
            </a:r>
            <a:r>
              <a:rPr lang="cs-CZ" b="1" u="sng" dirty="0" smtClean="0"/>
              <a:t>horšení počasí ovlivňuje: </a:t>
            </a:r>
          </a:p>
          <a:p>
            <a:pPr>
              <a:buFontTx/>
              <a:buChar char="-"/>
            </a:pPr>
            <a:r>
              <a:rPr lang="cs-CZ" dirty="0" smtClean="0"/>
              <a:t>schůdnost terénu </a:t>
            </a:r>
          </a:p>
          <a:p>
            <a:pPr>
              <a:buFontTx/>
              <a:buChar char="-"/>
            </a:pPr>
            <a:r>
              <a:rPr lang="cs-CZ" dirty="0" smtClean="0"/>
              <a:t>ubírá síly</a:t>
            </a:r>
          </a:p>
          <a:p>
            <a:pPr>
              <a:buFontTx/>
              <a:buChar char="-"/>
            </a:pPr>
            <a:r>
              <a:rPr lang="cs-CZ" dirty="0" smtClean="0"/>
              <a:t>snižuje výkon, pozornost</a:t>
            </a:r>
          </a:p>
          <a:p>
            <a:pPr>
              <a:buFontTx/>
              <a:buChar char="-"/>
            </a:pPr>
            <a:r>
              <a:rPr lang="cs-CZ" dirty="0" smtClean="0"/>
              <a:t>zpomaluje rozhodování a může vyvolávat paniku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699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</a:t>
            </a:r>
            <a:r>
              <a:rPr lang="cs-CZ" dirty="0"/>
              <a:t>H</a:t>
            </a:r>
            <a:r>
              <a:rPr lang="cs-CZ" dirty="0" smtClean="0"/>
              <a:t>orské služby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vybírat túry úměrné vaší zdatnosti </a:t>
            </a:r>
          </a:p>
          <a:p>
            <a:r>
              <a:rPr lang="cs-CZ" dirty="0" smtClean="0"/>
              <a:t>cíl a předpokládaný návrat oznámit ubytovateli </a:t>
            </a:r>
          </a:p>
          <a:p>
            <a:r>
              <a:rPr lang="cs-CZ" dirty="0" smtClean="0"/>
              <a:t>na túru vyrážíme ráno a nikdy </a:t>
            </a:r>
            <a:r>
              <a:rPr lang="cs-CZ" u="sng" dirty="0" smtClean="0"/>
              <a:t>ne sami </a:t>
            </a:r>
            <a:r>
              <a:rPr lang="cs-CZ" dirty="0" smtClean="0"/>
              <a:t>!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1953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očasí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Kdy čekat pěkné počasí?</a:t>
            </a:r>
          </a:p>
          <a:p>
            <a:r>
              <a:rPr lang="cs-CZ" dirty="0" smtClean="0"/>
              <a:t>roste atmosférický tlak, kouř stoupá kolmo vzhůru</a:t>
            </a:r>
          </a:p>
          <a:p>
            <a:r>
              <a:rPr lang="cs-CZ" dirty="0" smtClean="0"/>
              <a:t>pokud vane vítr, je spíš východních směrů</a:t>
            </a:r>
          </a:p>
          <a:p>
            <a:r>
              <a:rPr lang="cs-CZ" dirty="0" smtClean="0"/>
              <a:t>jasná (i když třeba chladná) noc, rosa, ranní mlha klesá a  rozpouští se při zemi</a:t>
            </a:r>
          </a:p>
          <a:p>
            <a:r>
              <a:rPr lang="cs-CZ" dirty="0" smtClean="0"/>
              <a:t>Slunce při východu a západu je zbarveno do žluta</a:t>
            </a:r>
          </a:p>
          <a:p>
            <a:r>
              <a:rPr lang="cs-CZ" dirty="0" smtClean="0"/>
              <a:t>viditelnost je dobrá, ale vzdálenější obzory jsou v oparu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…a kdy čekat počasí zhoršené?</a:t>
            </a:r>
          </a:p>
          <a:p>
            <a:r>
              <a:rPr lang="cs-CZ" dirty="0" smtClean="0"/>
              <a:t>tlak vzduchu klesá, kouř se různě kroutí, nebo jde vodorovnými směry</a:t>
            </a:r>
          </a:p>
          <a:p>
            <a:r>
              <a:rPr lang="cs-CZ" dirty="0" smtClean="0"/>
              <a:t>větry přicházejí ze západních směrů</a:t>
            </a:r>
          </a:p>
          <a:p>
            <a:r>
              <a:rPr lang="cs-CZ" dirty="0" smtClean="0"/>
              <a:t>oblačnost, tvořící se přes den, je nízká - věští déšť</a:t>
            </a:r>
          </a:p>
          <a:p>
            <a:r>
              <a:rPr lang="cs-CZ" dirty="0" smtClean="0"/>
              <a:t>ve dne je viditelnost do dálky nápadně dobrá, i vzdálené obzory jsou zcela jasné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1083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zásady při bouřce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neutíkat </a:t>
            </a:r>
            <a:r>
              <a:rPr lang="cs-CZ" b="1" dirty="0" smtClean="0"/>
              <a:t>dlouhými kroky</a:t>
            </a:r>
            <a:r>
              <a:rPr lang="cs-CZ" dirty="0" smtClean="0"/>
              <a:t>, tím vzniká tzv. </a:t>
            </a:r>
            <a:r>
              <a:rPr lang="cs-CZ" b="1" dirty="0" smtClean="0"/>
              <a:t>"krokové napětí"</a:t>
            </a:r>
            <a:r>
              <a:rPr lang="cs-CZ" dirty="0" smtClean="0"/>
              <a:t>, které nás vystavuje nebezpečí elektrického šoku</a:t>
            </a:r>
          </a:p>
          <a:p>
            <a:r>
              <a:rPr lang="cs-CZ" dirty="0"/>
              <a:t>s</a:t>
            </a:r>
            <a:r>
              <a:rPr lang="cs-CZ" dirty="0" smtClean="0"/>
              <a:t>nažit se </a:t>
            </a:r>
            <a:r>
              <a:rPr lang="cs-CZ" b="1" dirty="0" smtClean="0"/>
              <a:t>izolovat</a:t>
            </a:r>
            <a:r>
              <a:rPr lang="cs-CZ" dirty="0" smtClean="0"/>
              <a:t> od velké, pevné skály, ta vede proud </a:t>
            </a:r>
          </a:p>
          <a:p>
            <a:r>
              <a:rPr lang="cs-CZ" dirty="0"/>
              <a:t>v</a:t>
            </a:r>
            <a:r>
              <a:rPr lang="cs-CZ" dirty="0" smtClean="0"/>
              <a:t>yvarovat se </a:t>
            </a:r>
            <a:r>
              <a:rPr lang="cs-CZ" b="1" dirty="0" smtClean="0"/>
              <a:t>vyvýšených míst</a:t>
            </a:r>
            <a:r>
              <a:rPr lang="cs-CZ" dirty="0" smtClean="0"/>
              <a:t>, ale i úpatí skalních stěn</a:t>
            </a:r>
          </a:p>
          <a:p>
            <a:r>
              <a:rPr lang="cs-CZ" b="1" dirty="0" smtClean="0"/>
              <a:t>kovové předměty</a:t>
            </a:r>
            <a:r>
              <a:rPr lang="cs-CZ" dirty="0" smtClean="0"/>
              <a:t> jako např. řetězy, kovové žebříky </a:t>
            </a:r>
            <a:r>
              <a:rPr lang="cs-CZ" b="1" dirty="0" smtClean="0"/>
              <a:t>působí jako bleskosvod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2923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Omyly při pádu lavin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l</a:t>
            </a:r>
            <a:r>
              <a:rPr lang="cs-CZ" dirty="0" smtClean="0"/>
              <a:t>aviny se uvolňují spontánně</a:t>
            </a:r>
          </a:p>
          <a:p>
            <a:r>
              <a:rPr lang="cs-CZ" dirty="0"/>
              <a:t>z</a:t>
            </a:r>
            <a:r>
              <a:rPr lang="cs-CZ" dirty="0" smtClean="0"/>
              <a:t>a velkého mrazu laviny nepadají</a:t>
            </a:r>
          </a:p>
          <a:p>
            <a:r>
              <a:rPr lang="cs-CZ" dirty="0"/>
              <a:t>l</a:t>
            </a:r>
            <a:r>
              <a:rPr lang="cs-CZ" dirty="0" smtClean="0"/>
              <a:t>es chrání před lavinami</a:t>
            </a:r>
          </a:p>
          <a:p>
            <a:r>
              <a:rPr lang="cs-CZ" dirty="0"/>
              <a:t>s</a:t>
            </a:r>
            <a:r>
              <a:rPr lang="cs-CZ" dirty="0" smtClean="0"/>
              <a:t>topy po lyžařích a zvířatech jsou bezpečné</a:t>
            </a:r>
          </a:p>
          <a:p>
            <a:r>
              <a:rPr lang="cs-CZ" dirty="0"/>
              <a:t>z</a:t>
            </a:r>
            <a:r>
              <a:rPr lang="cs-CZ" dirty="0" smtClean="0"/>
              <a:t> tohoto svahu ještě nikdy žádná lavina nespadla</a:t>
            </a:r>
          </a:p>
          <a:p>
            <a:r>
              <a:rPr lang="cs-CZ" dirty="0" smtClean="0"/>
              <a:t>laviny padají jen za špatného počasí</a:t>
            </a:r>
          </a:p>
          <a:p>
            <a:r>
              <a:rPr lang="cs-CZ" dirty="0"/>
              <a:t>z</a:t>
            </a:r>
            <a:r>
              <a:rPr lang="cs-CZ" dirty="0" smtClean="0"/>
              <a:t>abodnutím lyžařské hole do sněhu se zjistí kvalita sněhu a stabilita svahu</a:t>
            </a:r>
          </a:p>
        </p:txBody>
      </p:sp>
    </p:spTree>
    <p:extLst>
      <p:ext uri="{BB962C8B-B14F-4D97-AF65-F5344CB8AC3E}">
        <p14:creationId xmlns:p14="http://schemas.microsoft.com/office/powerpoint/2010/main" val="3190944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 smtClean="0"/>
              <a:t>Simm</a:t>
            </a:r>
            <a:r>
              <a:rPr lang="cs-CZ" dirty="0" smtClean="0"/>
              <a:t>, Otokar. </a:t>
            </a:r>
            <a:r>
              <a:rPr lang="cs-CZ" i="1" dirty="0" smtClean="0"/>
              <a:t>Počasí v horá</a:t>
            </a:r>
            <a:r>
              <a:rPr lang="cs-CZ" dirty="0" smtClean="0"/>
              <a:t>ch. 1997. Alpy Vydavatelství horské literatury Lysá nad Labem. 47 str.</a:t>
            </a:r>
          </a:p>
          <a:p>
            <a:r>
              <a:rPr lang="cs-CZ" dirty="0" smtClean="0"/>
              <a:t>Charvát, Jaromír; Bureš, Ladislav. </a:t>
            </a:r>
            <a:r>
              <a:rPr lang="cs-CZ" i="1" dirty="0" smtClean="0"/>
              <a:t>Laviny + Vysokohorské lyžování a skialpinismus</a:t>
            </a:r>
            <a:r>
              <a:rPr lang="cs-CZ" dirty="0" smtClean="0"/>
              <a:t>. 2000. Alpy Vydavatelství horské literatury Lysá nad Labem. 70 str.</a:t>
            </a:r>
          </a:p>
          <a:p>
            <a:r>
              <a:rPr lang="cs-CZ" dirty="0" smtClean="0"/>
              <a:t>Hejl, Ivo. </a:t>
            </a:r>
            <a:r>
              <a:rPr lang="cs-CZ" i="1" dirty="0" smtClean="0"/>
              <a:t>Nebezpečí v horách</a:t>
            </a:r>
            <a:r>
              <a:rPr lang="cs-CZ" dirty="0" smtClean="0"/>
              <a:t>. Alpy Vydavatelství horské literatury Lysá nad Labem. 1995. 54 str.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3236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331</Words>
  <Application>Microsoft Office PowerPoint</Application>
  <PresentationFormat>Předvádění na obrazovce (4:3)</PresentationFormat>
  <Paragraphs>86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6" baseType="lpstr">
      <vt:lpstr>Arial</vt:lpstr>
      <vt:lpstr>Calibri</vt:lpstr>
      <vt:lpstr>Times New Roman</vt:lpstr>
      <vt:lpstr>Motiv systému Office</vt:lpstr>
      <vt:lpstr>Nebezpečí hor</vt:lpstr>
      <vt:lpstr>Prezentace aplikace PowerPoint</vt:lpstr>
      <vt:lpstr>Nebezpečí na horách</vt:lpstr>
      <vt:lpstr>Příčiny úrazů na horách</vt:lpstr>
      <vt:lpstr>Neznalost terénu</vt:lpstr>
      <vt:lpstr>Nedostatečná výstroj a výzbroj</vt:lpstr>
      <vt:lpstr>Podcenění vývoje povětrnostních podmínek</vt:lpstr>
      <vt:lpstr>Pravidla Horské služby</vt:lpstr>
      <vt:lpstr>Počasí</vt:lpstr>
      <vt:lpstr>Hlavní zásady při bouřce</vt:lpstr>
      <vt:lpstr>Omyly při pádu lavin</vt:lpstr>
      <vt:lpstr>Použitá literatura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Nebezpečí hor</dc:title>
  <dc:creator>Veronika Veselá</dc:creator>
  <cp:lastModifiedBy>kantor</cp:lastModifiedBy>
  <cp:revision>10</cp:revision>
  <cp:lastPrinted>2014-10-10T12:56:27Z</cp:lastPrinted>
  <dcterms:created xsi:type="dcterms:W3CDTF">2014-01-14T17:14:17Z</dcterms:created>
  <dcterms:modified xsi:type="dcterms:W3CDTF">2014-10-10T12:58:24Z</dcterms:modified>
</cp:coreProperties>
</file>