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BA61-8D60-4518-BB18-60BECA8C50BC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2A497-A3F3-4BFE-BA4C-3C033C8EE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5448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BA61-8D60-4518-BB18-60BECA8C50BC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2A497-A3F3-4BFE-BA4C-3C033C8EE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586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BA61-8D60-4518-BB18-60BECA8C50BC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2A497-A3F3-4BFE-BA4C-3C033C8EE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2106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BA61-8D60-4518-BB18-60BECA8C50BC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2A497-A3F3-4BFE-BA4C-3C033C8EE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4425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BA61-8D60-4518-BB18-60BECA8C50BC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2A497-A3F3-4BFE-BA4C-3C033C8EE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1970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BA61-8D60-4518-BB18-60BECA8C50BC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2A497-A3F3-4BFE-BA4C-3C033C8EE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3552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BA61-8D60-4518-BB18-60BECA8C50BC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2A497-A3F3-4BFE-BA4C-3C033C8EE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038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BA61-8D60-4518-BB18-60BECA8C50BC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2A497-A3F3-4BFE-BA4C-3C033C8EE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8463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BA61-8D60-4518-BB18-60BECA8C50BC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2A497-A3F3-4BFE-BA4C-3C033C8EE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3986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BA61-8D60-4518-BB18-60BECA8C50BC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2A497-A3F3-4BFE-BA4C-3C033C8EE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4097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BA61-8D60-4518-BB18-60BECA8C50BC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2A497-A3F3-4BFE-BA4C-3C033C8EE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96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9ABA61-8D60-4518-BB18-60BECA8C50BC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2A497-A3F3-4BFE-BA4C-3C033C8EE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1195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image" Target="../media/image1.wmf"/><Relationship Id="rId7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slide" Target="slide4.xml"/><Relationship Id="rId5" Type="http://schemas.openxmlformats.org/officeDocument/2006/relationships/image" Target="../media/image13.gi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4.wmf"/><Relationship Id="rId7" Type="http://schemas.openxmlformats.org/officeDocument/2006/relationships/image" Target="../media/image6.pn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wmf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21.wav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21.wav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uživatel\AppData\Local\Microsoft\Windows\Temporary Internet Files\Content.IE5\QZW61W2X\MC900283407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26"/>
            <a:ext cx="9144000" cy="686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95148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07704" y="2636912"/>
            <a:ext cx="6120680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>OP VK Peníze školám </a:t>
            </a:r>
            <a:r>
              <a:rPr lang="cs-CZ" b="1" dirty="0" err="1" smtClean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>reg.č</a:t>
            </a:r>
            <a:r>
              <a:rPr lang="cs-CZ" b="1" dirty="0" smtClean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>. CZ.1.07/1.4.00/21.0385 </a:t>
            </a:r>
            <a:br>
              <a:rPr lang="cs-CZ" b="1" dirty="0" smtClean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</a:br>
            <a:r>
              <a:rPr lang="cs-CZ" b="1" dirty="0" smtClean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>III/2 Inovace a zkvalitnění výuky prostřednictvím ICT</a:t>
            </a:r>
            <a:br>
              <a:rPr lang="cs-CZ" b="1" dirty="0" smtClean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</a:br>
            <a:r>
              <a:rPr lang="cs-CZ" sz="2000" b="1" dirty="0" smtClean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2000" b="1" dirty="0" smtClean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</a:br>
            <a:r>
              <a:rPr lang="cs-CZ" sz="2000" b="1" dirty="0" smtClean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>VY_32_INOVACE_   PÍSMENO „L“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15816" y="4931339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Doporučeno pro: 1. ročník ZŠ</a:t>
            </a:r>
          </a:p>
          <a:p>
            <a:pPr lvl="0"/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Předmět: Český jazyk</a:t>
            </a:r>
          </a:p>
          <a:p>
            <a:pPr lvl="0"/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</a:p>
        </p:txBody>
      </p:sp>
    </p:spTree>
    <p:extLst>
      <p:ext uri="{BB962C8B-B14F-4D97-AF65-F5344CB8AC3E}">
        <p14:creationId xmlns:p14="http://schemas.microsoft.com/office/powerpoint/2010/main" xmlns="" val="28554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uživatel\AppData\Local\Microsoft\Windows\Temporary Internet Files\Content.IE5\QZW61W2X\MC900283407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26"/>
            <a:ext cx="9144000" cy="686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27784" y="548680"/>
            <a:ext cx="3798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kterou hlásku začíná daný obrázek?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živatel\AppData\Local\Microsoft\Windows\Temporary Internet Files\Content.IE5\L8UM0JM8\MC900441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80493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900VVYZS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6649" y="3414626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uživatel\AppData\Local\Microsoft\Windows\Temporary Internet Files\Content.IE5\G1O8T4R9\MC9003348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1615" y="934996"/>
            <a:ext cx="1431950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1187624" y="1237302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2092499" y="1052736"/>
            <a:ext cx="1471389" cy="157698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1722909" y="1844824"/>
            <a:ext cx="1274465" cy="156980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2" name="Picture 8" descr="C:\Users\uživatel\AppData\Local\Microsoft\Windows\Temporary Internet Files\Content.IE5\L8UM0JM8\MC90044038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309" y="304705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živatel\AppData\Local\Microsoft\Windows\Temporary Internet Files\Content.IE5\XGJZ7P72\MC9003204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97591">
            <a:off x="3349901" y="2405164"/>
            <a:ext cx="1733702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živatel\AppData\Local\Microsoft\Windows\Temporary Internet Files\Content.IE5\L8UM0JM8\MC9002907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4816" y="4343282"/>
            <a:ext cx="1734389" cy="169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živatel\AppData\Local\Microsoft\Windows\Temporary Internet Files\Content.IE5\900VVYZS\MC90035611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25144"/>
            <a:ext cx="1811426" cy="176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živatel\AppData\Local\Microsoft\Windows\Temporary Internet Files\Content.IE5\L8UM0JM8\MC90041262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3764" y="4998201"/>
            <a:ext cx="1444817" cy="1584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045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uživatel\AppData\Local\Microsoft\Windows\Temporary Internet Files\Content.IE5\QZW61W2X\MC900283407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3436"/>
            <a:ext cx="9144000" cy="686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01316" y="908720"/>
            <a:ext cx="8741368" cy="82791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ANO, JE TO HLÁSKA „L“.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KDYŽ JI NAPÍŠEME,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STANE SE Z NÍ PÍSMENO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</a:p>
          <a:p>
            <a:pPr algn="ctr"/>
            <a:endParaRPr lang="cs-CZ" sz="140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8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84067" y="3717032"/>
            <a:ext cx="4575868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     </a:t>
            </a:r>
            <a:r>
              <a:rPr lang="cs-CZ" sz="16000" b="1" cap="none" spc="0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160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6506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uživatel\AppData\Local\Microsoft\Windows\Temporary Internet Files\Content.IE5\QZW61W2X\MC900283407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6977" y="-2526"/>
            <a:ext cx="9144000" cy="686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04905" y="764704"/>
            <a:ext cx="4339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Klikni na písmena, která nejsou písmenem 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26392" y="2967335"/>
            <a:ext cx="6912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6317799" y="1556792"/>
            <a:ext cx="6527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54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97940" y="1772816"/>
            <a:ext cx="76815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solidFill>
                  <a:schemeClr val="bg1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endParaRPr lang="cs-CZ" sz="5400" b="1" spc="50" dirty="0">
              <a:ln w="11430"/>
              <a:solidFill>
                <a:schemeClr val="bg1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64647" y="4077072"/>
            <a:ext cx="56938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endParaRPr lang="cs-CZ" sz="54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06094" y="3440392"/>
            <a:ext cx="38343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54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53268" y="4363722"/>
            <a:ext cx="53732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54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6266" y="3153742"/>
            <a:ext cx="72968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endParaRPr lang="cs-CZ" sz="54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3502827" y="1551867"/>
            <a:ext cx="6527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5400" b="1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11473" y="4825387"/>
            <a:ext cx="57579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895166" y="1311151"/>
            <a:ext cx="57579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solidFill>
                  <a:schemeClr val="bg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endParaRPr lang="cs-CZ" sz="5400" b="1" spc="50" dirty="0">
              <a:ln w="11430"/>
              <a:solidFill>
                <a:schemeClr val="bg2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>
            <a:hlinkClick r:id="rId2" action="ppaction://hlinksldjump"/>
          </p:cNvPr>
          <p:cNvSpPr/>
          <p:nvPr/>
        </p:nvSpPr>
        <p:spPr>
          <a:xfrm>
            <a:off x="3913118" y="4538737"/>
            <a:ext cx="6527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161745" y="5157192"/>
            <a:ext cx="6527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</a:t>
            </a:r>
            <a:endParaRPr lang="cs-CZ" sz="54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>
            <a:hlinkClick r:id="rId2" action="ppaction://hlinksldjump"/>
          </p:cNvPr>
          <p:cNvSpPr/>
          <p:nvPr/>
        </p:nvSpPr>
        <p:spPr>
          <a:xfrm>
            <a:off x="5467277" y="2472735"/>
            <a:ext cx="6527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54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>
            <a:hlinkClick r:id="rId2" action="ppaction://hlinksldjump"/>
          </p:cNvPr>
          <p:cNvSpPr/>
          <p:nvPr/>
        </p:nvSpPr>
        <p:spPr>
          <a:xfrm>
            <a:off x="2061180" y="2978727"/>
            <a:ext cx="6527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solidFill>
                  <a:schemeClr val="tx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5400" b="1" spc="50" dirty="0">
              <a:ln w="11430"/>
              <a:solidFill>
                <a:schemeClr val="tx2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784000" y="3440392"/>
            <a:ext cx="69121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</a:t>
            </a:r>
            <a:endParaRPr lang="cs-CZ" sz="5400" b="1" spc="50" dirty="0">
              <a:ln w="11430"/>
              <a:solidFill>
                <a:srgbClr val="FFFF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280793" y="2234481"/>
            <a:ext cx="84510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solidFill>
                  <a:schemeClr val="accent4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endParaRPr lang="cs-CZ" sz="5400" b="1" spc="50" dirty="0">
              <a:ln w="11430"/>
              <a:solidFill>
                <a:schemeClr val="accent4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>
            <a:hlinkClick r:id="rId2" action="ppaction://hlinksldjump"/>
          </p:cNvPr>
          <p:cNvSpPr/>
          <p:nvPr/>
        </p:nvSpPr>
        <p:spPr>
          <a:xfrm>
            <a:off x="653366" y="5000402"/>
            <a:ext cx="38343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5400" b="1" spc="50" dirty="0">
              <a:ln w="11430"/>
              <a:solidFill>
                <a:srgbClr val="FFFF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44087" y="5312299"/>
            <a:ext cx="57579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</a:t>
            </a:r>
            <a:endParaRPr lang="cs-CZ" sz="54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>
            <a:hlinkClick r:id="rId2" action="ppaction://hlinksldjump"/>
          </p:cNvPr>
          <p:cNvSpPr/>
          <p:nvPr/>
        </p:nvSpPr>
        <p:spPr>
          <a:xfrm>
            <a:off x="6989272" y="5462067"/>
            <a:ext cx="6527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54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>
            <a:hlinkClick r:id="rId2" action="ppaction://hlinksldjump"/>
          </p:cNvPr>
          <p:cNvSpPr/>
          <p:nvPr/>
        </p:nvSpPr>
        <p:spPr>
          <a:xfrm>
            <a:off x="7511626" y="1071423"/>
            <a:ext cx="38343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5400" b="1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>
            <a:hlinkClick r:id="rId2" action="ppaction://hlinksldjump"/>
          </p:cNvPr>
          <p:cNvSpPr/>
          <p:nvPr/>
        </p:nvSpPr>
        <p:spPr>
          <a:xfrm>
            <a:off x="573651" y="1071423"/>
            <a:ext cx="6527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54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>
            <a:hlinkClick r:id="rId2" action="ppaction://hlinksldjump"/>
          </p:cNvPr>
          <p:cNvSpPr/>
          <p:nvPr/>
        </p:nvSpPr>
        <p:spPr>
          <a:xfrm>
            <a:off x="8016234" y="3902057"/>
            <a:ext cx="6527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5400" b="1" spc="50" dirty="0">
              <a:ln w="11430"/>
              <a:solidFill>
                <a:srgbClr val="FFFF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227399" y="2682687"/>
            <a:ext cx="69121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pic>
        <p:nvPicPr>
          <p:cNvPr id="4098" name="Picture 2" descr="C:\Users\uživatel\AppData\Local\Microsoft\Windows\Temporary Internet Files\Content.IE5\900VVYZS\MC900432684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61227" y="5618857"/>
            <a:ext cx="998841" cy="99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91815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1" grpId="0"/>
      <p:bldP spid="12" grpId="0"/>
      <p:bldP spid="14" grpId="0"/>
      <p:bldP spid="15" grpId="0"/>
      <p:bldP spid="17" grpId="0"/>
      <p:bldP spid="20" grpId="0"/>
      <p:bldP spid="21" grpId="0"/>
      <p:bldP spid="23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uživatel\AppData\Local\Microsoft\Windows\Temporary Internet Files\Content.IE5\QZW61W2X\MC900283407[1].wmf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26"/>
            <a:ext cx="9144000" cy="686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uživatel\AppData\Local\Microsoft\Windows\Temporary Internet Files\Content.IE5\L8UM0JM8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235761"/>
            <a:ext cx="3129310" cy="438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\Microsoft Office\MEDIA\OFFICE14\Bullets\BD21298_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0087" y="3367087"/>
            <a:ext cx="123825" cy="12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\Microsoft Office\MEDIA\OFFICE14\Bullets\BD21298_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0087" y="3367087"/>
            <a:ext cx="123825" cy="12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\Microsoft Office\MEDIA\OFFICE14\Bullets\BD21298_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0087" y="3367087"/>
            <a:ext cx="123825" cy="12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Program Files\Microsoft Office\MEDIA\OFFICE14\Bullets\BD21298_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0087" y="3367087"/>
            <a:ext cx="123825" cy="12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živatel\AppData\Local\Microsoft\Windows\Temporary Internet Files\Content.IE5\900VVYZS\MC90043268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8794" y="4827625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0101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8" name="explode.wav"/>
          </p:stSnd>
        </p:sndAc>
      </p:transition>
    </mc:Choice>
    <mc:Fallback>
      <p:transition spd="slow">
        <p:sndAc>
          <p:stSnd>
            <p:snd r:embed="rId2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uživatel\AppData\Local\Microsoft\Windows\Temporary Internet Files\Content.IE5\QZW61W2X\MC900283407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26"/>
            <a:ext cx="9144000" cy="686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31840" y="724054"/>
            <a:ext cx="2454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Podtrhni L, l ve slovech.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uživatel\AppData\Local\Microsoft\Windows\Temporary Internet Files\Content.IE5\MHOO0ZBM\MC900290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68760"/>
            <a:ext cx="1588883" cy="167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922028" y="3100892"/>
            <a:ext cx="14718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lampa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Users\uživatel\AppData\Local\Microsoft\Windows\Temporary Internet Files\Content.IE5\QZW61W2X\MC9004406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272092"/>
            <a:ext cx="1671559" cy="167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XGJZ7P72\MC9002325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8758" y="1305288"/>
            <a:ext cx="2373517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G1O8T4R9\MC900038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2028" y="4005064"/>
            <a:ext cx="1177747" cy="16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živatel\AppData\Local\Microsoft\Windows\Temporary Internet Files\Content.IE5\MHOO0ZBM\MC90044038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7258" y="373293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živatel\AppData\Local\Microsoft\Windows\Temporary Internet Files\Content.IE5\900VVYZS\MC9004405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864246"/>
            <a:ext cx="1447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3723453" y="3073794"/>
            <a:ext cx="14654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Lucka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9838" y="3073794"/>
            <a:ext cx="18085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ementál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91794" y="5705679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slepice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38838" y="5718312"/>
            <a:ext cx="15808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letadlo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00192" y="5718312"/>
            <a:ext cx="14382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Lukáš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650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uživatel\AppData\Local\Microsoft\Windows\Temporary Internet Files\Content.IE5\QZW61W2X\MC900283407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26"/>
            <a:ext cx="9144000" cy="686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2" y="508030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Kde napíšeš písmeno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L,l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uživatel\AppData\Local\Microsoft\Windows\Temporary Internet Files\Content.IE5\QZW61W2X\MC9000532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200050">
            <a:off x="1187625" y="1047606"/>
            <a:ext cx="1304849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29024633"/>
              </p:ext>
            </p:extLst>
          </p:nvPr>
        </p:nvGraphicFramePr>
        <p:xfrm>
          <a:off x="899592" y="2708920"/>
          <a:ext cx="21118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974"/>
                <a:gridCol w="552146"/>
                <a:gridCol w="503802"/>
                <a:gridCol w="527974"/>
              </a:tblGrid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15719922"/>
              </p:ext>
            </p:extLst>
          </p:nvPr>
        </p:nvGraphicFramePr>
        <p:xfrm>
          <a:off x="899592" y="3284984"/>
          <a:ext cx="21118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974"/>
                <a:gridCol w="527974"/>
                <a:gridCol w="527974"/>
                <a:gridCol w="52797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pic>
        <p:nvPicPr>
          <p:cNvPr id="8" name="Picture 4" descr="C:\Users\uživatel\AppData\Local\Microsoft\Windows\Temporary Internet Files\Content.IE5\900VVYZS\MP900431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3973" y="1052736"/>
            <a:ext cx="2061732" cy="136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34044625"/>
              </p:ext>
            </p:extLst>
          </p:nvPr>
        </p:nvGraphicFramePr>
        <p:xfrm>
          <a:off x="3623809" y="3284984"/>
          <a:ext cx="21118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974"/>
                <a:gridCol w="527974"/>
                <a:gridCol w="527974"/>
                <a:gridCol w="527974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37439921"/>
              </p:ext>
            </p:extLst>
          </p:nvPr>
        </p:nvGraphicFramePr>
        <p:xfrm>
          <a:off x="3638058" y="2708920"/>
          <a:ext cx="21118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974"/>
                <a:gridCol w="527974"/>
                <a:gridCol w="527974"/>
                <a:gridCol w="527974"/>
              </a:tblGrid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pic>
        <p:nvPicPr>
          <p:cNvPr id="1029" name="Picture 5" descr="C:\Users\uživatel\AppData\Local\Microsoft\Windows\Temporary Internet Files\Content.IE5\SAFH5PJD\MC90043690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0097" y="4005064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42430542"/>
              </p:ext>
            </p:extLst>
          </p:nvPr>
        </p:nvGraphicFramePr>
        <p:xfrm>
          <a:off x="775865" y="5229200"/>
          <a:ext cx="3552054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2009"/>
                <a:gridCol w="592009"/>
                <a:gridCol w="592009"/>
                <a:gridCol w="592009"/>
                <a:gridCol w="592009"/>
                <a:gridCol w="592009"/>
              </a:tblGrid>
              <a:tr h="370840"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85229334"/>
              </p:ext>
            </p:extLst>
          </p:nvPr>
        </p:nvGraphicFramePr>
        <p:xfrm>
          <a:off x="775865" y="5877272"/>
          <a:ext cx="3552054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2009"/>
                <a:gridCol w="592009"/>
                <a:gridCol w="592009"/>
                <a:gridCol w="592009"/>
                <a:gridCol w="592009"/>
                <a:gridCol w="592009"/>
              </a:tblGrid>
              <a:tr h="370840"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pic>
        <p:nvPicPr>
          <p:cNvPr id="1030" name="Picture 6" descr="C:\Users\uživatel\AppData\Local\Microsoft\Windows\Temporary Internet Files\Content.IE5\SAFH5PJD\MC9003266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54161"/>
            <a:ext cx="1826971" cy="76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30445429"/>
              </p:ext>
            </p:extLst>
          </p:nvPr>
        </p:nvGraphicFramePr>
        <p:xfrm>
          <a:off x="6411044" y="2708920"/>
          <a:ext cx="21118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974"/>
                <a:gridCol w="527974"/>
                <a:gridCol w="527974"/>
                <a:gridCol w="527974"/>
              </a:tblGrid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74665092"/>
              </p:ext>
            </p:extLst>
          </p:nvPr>
        </p:nvGraphicFramePr>
        <p:xfrm>
          <a:off x="6372200" y="3284984"/>
          <a:ext cx="21118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974"/>
                <a:gridCol w="527974"/>
                <a:gridCol w="527974"/>
                <a:gridCol w="527974"/>
              </a:tblGrid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pic>
        <p:nvPicPr>
          <p:cNvPr id="1031" name="Picture 7" descr="C:\Users\uživatel\AppData\Local\Microsoft\Windows\Temporary Internet Files\Content.IE5\QZW61W2X\MC9003897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1344" y="4095009"/>
            <a:ext cx="1818742" cy="104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3181602"/>
              </p:ext>
            </p:extLst>
          </p:nvPr>
        </p:nvGraphicFramePr>
        <p:xfrm>
          <a:off x="4704839" y="5229200"/>
          <a:ext cx="3938830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2690"/>
                <a:gridCol w="562690"/>
                <a:gridCol w="562690"/>
                <a:gridCol w="562690"/>
                <a:gridCol w="562690"/>
                <a:gridCol w="562690"/>
                <a:gridCol w="562690"/>
              </a:tblGrid>
              <a:tr h="370840"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409537"/>
              </p:ext>
            </p:extLst>
          </p:nvPr>
        </p:nvGraphicFramePr>
        <p:xfrm>
          <a:off x="4678196" y="5877272"/>
          <a:ext cx="3998260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1180"/>
                <a:gridCol w="571180"/>
                <a:gridCol w="571180"/>
                <a:gridCol w="571180"/>
                <a:gridCol w="571180"/>
                <a:gridCol w="571180"/>
                <a:gridCol w="5711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24" name="Zaoblený obdélník 23"/>
          <p:cNvSpPr/>
          <p:nvPr/>
        </p:nvSpPr>
        <p:spPr>
          <a:xfrm>
            <a:off x="827584" y="3284984"/>
            <a:ext cx="235597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563888" y="3284984"/>
            <a:ext cx="230425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6372200" y="3284984"/>
            <a:ext cx="223224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775865" y="5877272"/>
            <a:ext cx="3580111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4704839" y="5877272"/>
            <a:ext cx="404362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6780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uživatel\AppData\Local\Microsoft\Windows\Temporary Internet Files\Content.IE5\QZW61W2X\MC900283407[1].wmf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26"/>
            <a:ext cx="9144000" cy="686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MHOO0ZBM\MC9004124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0597" y="1571980"/>
            <a:ext cx="4627134" cy="4545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059832" y="2090172"/>
            <a:ext cx="2848665" cy="175432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Výborně!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9706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5" name="applause.wav"/>
          </p:stSnd>
        </p:sndAc>
      </p:transition>
    </mc:Choice>
    <mc:Fallback>
      <p:transition spd="slow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uživatel\AppData\Local\Microsoft\Windows\Temporary Internet Files\Content.IE5\QZW61W2X\MC900283407[1].wmf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26"/>
            <a:ext cx="9144000" cy="686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1916832"/>
            <a:ext cx="35449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Zdroj:</a:t>
            </a:r>
          </a:p>
          <a:p>
            <a:endParaRPr lang="cs-CZ" dirty="0"/>
          </a:p>
          <a:p>
            <a:r>
              <a:rPr lang="cs-CZ" dirty="0" smtClean="0">
                <a:hlinkClick r:id="rId4"/>
              </a:rPr>
              <a:t>http://office.microsoft.com</a:t>
            </a:r>
            <a:r>
              <a:rPr lang="cs-CZ" dirty="0" smtClean="0"/>
              <a:t> (klipart)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5403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5" name="applause.wav"/>
          </p:stSnd>
        </p:sndAc>
      </p:transition>
    </mc:Choice>
    <mc:Fallback>
      <p:transition spd="slow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117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17</cp:revision>
  <dcterms:created xsi:type="dcterms:W3CDTF">2011-09-27T12:59:25Z</dcterms:created>
  <dcterms:modified xsi:type="dcterms:W3CDTF">2012-04-15T09:35:20Z</dcterms:modified>
</cp:coreProperties>
</file>