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E62FF-4B1E-4B5C-888F-5BFBB5D4A582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9BAB506-967A-431C-817A-42DE88B9474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E62FF-4B1E-4B5C-888F-5BFBB5D4A582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B506-967A-431C-817A-42DE88B94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E62FF-4B1E-4B5C-888F-5BFBB5D4A582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B506-967A-431C-817A-42DE88B9474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E62FF-4B1E-4B5C-888F-5BFBB5D4A582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B506-967A-431C-817A-42DE88B9474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E62FF-4B1E-4B5C-888F-5BFBB5D4A582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B506-967A-431C-817A-42DE88B9474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E62FF-4B1E-4B5C-888F-5BFBB5D4A582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B506-967A-431C-817A-42DE88B94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E62FF-4B1E-4B5C-888F-5BFBB5D4A582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B506-967A-431C-817A-42DE88B94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E62FF-4B1E-4B5C-888F-5BFBB5D4A582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B506-967A-431C-817A-42DE88B94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E62FF-4B1E-4B5C-888F-5BFBB5D4A582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B506-967A-431C-817A-42DE88B94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E62FF-4B1E-4B5C-888F-5BFBB5D4A582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B506-967A-431C-817A-42DE88B94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E62FF-4B1E-4B5C-888F-5BFBB5D4A582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AB506-967A-431C-817A-42DE88B94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A4E62FF-4B1E-4B5C-888F-5BFBB5D4A582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9BAB506-967A-431C-817A-42DE88B9474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-7640"/>
            <a:ext cx="7772400" cy="4267200"/>
          </a:xfrm>
        </p:spPr>
        <p:txBody>
          <a:bodyPr/>
          <a:lstStyle/>
          <a:p>
            <a:pPr lvl="0">
              <a:spcBef>
                <a:spcPct val="20000"/>
              </a:spcBef>
            </a:pPr>
            <a:r>
              <a:rPr lang="cs-CZ" sz="2000" b="1" dirty="0">
                <a:solidFill>
                  <a:srgbClr val="002060"/>
                </a:solidFill>
                <a:effectLst/>
                <a:latin typeface="Times New Roman" pitchFamily="18" charset="0"/>
                <a:ea typeface="+mn-ea"/>
                <a:cs typeface="Times New Roman" pitchFamily="18" charset="0"/>
              </a:rPr>
              <a:t>OP VK Peníze školám </a:t>
            </a:r>
            <a:r>
              <a:rPr lang="cs-CZ" sz="2000" b="1" dirty="0" err="1">
                <a:solidFill>
                  <a:srgbClr val="002060"/>
                </a:solidFill>
                <a:effectLst/>
                <a:latin typeface="Times New Roman" pitchFamily="18" charset="0"/>
                <a:ea typeface="+mn-ea"/>
                <a:cs typeface="Times New Roman" pitchFamily="18" charset="0"/>
              </a:rPr>
              <a:t>reg.č</a:t>
            </a:r>
            <a:r>
              <a:rPr lang="cs-CZ" sz="2000" b="1" dirty="0">
                <a:solidFill>
                  <a:srgbClr val="002060"/>
                </a:solidFill>
                <a:effectLst/>
                <a:latin typeface="Times New Roman" pitchFamily="18" charset="0"/>
                <a:ea typeface="+mn-ea"/>
                <a:cs typeface="Times New Roman" pitchFamily="18" charset="0"/>
              </a:rPr>
              <a:t>. CZ.1.07/1.4.00/21.0385 </a:t>
            </a:r>
            <a:br>
              <a:rPr lang="cs-CZ" sz="2000" b="1" dirty="0">
                <a:solidFill>
                  <a:srgbClr val="002060"/>
                </a:solidFill>
                <a:effectLst/>
                <a:latin typeface="Times New Roman" pitchFamily="18" charset="0"/>
                <a:ea typeface="+mn-ea"/>
                <a:cs typeface="Times New Roman" pitchFamily="18" charset="0"/>
              </a:rPr>
            </a:br>
            <a:r>
              <a:rPr lang="cs-CZ" sz="2000" b="1" dirty="0">
                <a:solidFill>
                  <a:srgbClr val="002060"/>
                </a:solidFill>
                <a:effectLst/>
                <a:latin typeface="Times New Roman" pitchFamily="18" charset="0"/>
                <a:ea typeface="+mn-ea"/>
                <a:cs typeface="Times New Roman" pitchFamily="18" charset="0"/>
              </a:rPr>
              <a:t>III/2 Inovace a zkvalitnění výuky prostřednictvím ICT</a:t>
            </a:r>
            <a:br>
              <a:rPr lang="cs-CZ" sz="2000" b="1" dirty="0">
                <a:solidFill>
                  <a:srgbClr val="002060"/>
                </a:solidFill>
                <a:effectLst/>
                <a:latin typeface="Times New Roman" pitchFamily="18" charset="0"/>
                <a:ea typeface="+mn-ea"/>
                <a:cs typeface="Times New Roman" pitchFamily="18" charset="0"/>
              </a:rPr>
            </a:br>
            <a:r>
              <a:rPr lang="cs-CZ" sz="2400" b="1" dirty="0">
                <a:solidFill>
                  <a:srgbClr val="002060"/>
                </a:solidFill>
                <a:effectLst/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2400" b="1" dirty="0">
                <a:solidFill>
                  <a:srgbClr val="002060"/>
                </a:solidFill>
                <a:effectLst/>
                <a:latin typeface="Times New Roman" pitchFamily="18" charset="0"/>
                <a:ea typeface="+mn-ea"/>
                <a:cs typeface="Times New Roman" pitchFamily="18" charset="0"/>
              </a:rPr>
            </a:br>
            <a:r>
              <a:rPr lang="cs-CZ" sz="2400" b="1" dirty="0">
                <a:solidFill>
                  <a:srgbClr val="002060"/>
                </a:solidFill>
                <a:effectLst/>
                <a:latin typeface="Times New Roman" pitchFamily="18" charset="0"/>
                <a:ea typeface="+mn-ea"/>
                <a:cs typeface="Times New Roman" pitchFamily="18" charset="0"/>
              </a:rPr>
              <a:t>VY_32_INOVACE_   </a:t>
            </a:r>
            <a:r>
              <a:rPr lang="cs-CZ" sz="2400" b="1" dirty="0" smtClean="0">
                <a:solidFill>
                  <a:srgbClr val="002060"/>
                </a:solidFill>
                <a:effectLst/>
                <a:latin typeface="Times New Roman" pitchFamily="18" charset="0"/>
                <a:ea typeface="+mn-ea"/>
                <a:cs typeface="Times New Roman" pitchFamily="18" charset="0"/>
              </a:rPr>
              <a:t>NAŠE PRVNÍ SLABIKA</a:t>
            </a:r>
            <a:endParaRPr lang="cs-CZ" sz="2400" dirty="0">
              <a:solidFill>
                <a:srgbClr val="002060"/>
              </a:solidFill>
              <a:effectLst/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4953000"/>
            <a:ext cx="4640560" cy="1219200"/>
          </a:xfrm>
        </p:spPr>
        <p:txBody>
          <a:bodyPr/>
          <a:lstStyle/>
          <a:p>
            <a:pPr lvl="0" algn="l">
              <a:spcBef>
                <a:spcPts val="0"/>
              </a:spcBef>
            </a:pPr>
            <a:r>
              <a:rPr lang="cs-CZ" sz="1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Doporučeno pro: 1. </a:t>
            </a:r>
            <a:r>
              <a:rPr lang="cs-CZ" sz="1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ročník </a:t>
            </a:r>
            <a:r>
              <a:rPr lang="cs-CZ" sz="1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ZŠ</a:t>
            </a:r>
          </a:p>
          <a:p>
            <a:pPr lvl="0" algn="l">
              <a:spcBef>
                <a:spcPts val="0"/>
              </a:spcBef>
            </a:pPr>
            <a:r>
              <a:rPr lang="cs-CZ" sz="1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1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Český jazyk</a:t>
            </a:r>
            <a:endParaRPr lang="cs-CZ" sz="18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l">
              <a:spcBef>
                <a:spcPts val="0"/>
              </a:spcBef>
            </a:pPr>
            <a:r>
              <a:rPr lang="cs-CZ" sz="1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Autor: Mgr. Věra Tomšů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95148"/>
            <a:ext cx="5773737" cy="144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7697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467380"/>
            <a:ext cx="45633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dirty="0" smtClean="0"/>
              <a:t>Zapiš písmeno, na které začíná dané slovo.</a:t>
            </a:r>
            <a:endParaRPr lang="cs-CZ" dirty="0"/>
          </a:p>
        </p:txBody>
      </p:sp>
      <p:pic>
        <p:nvPicPr>
          <p:cNvPr id="1026" name="Picture 2" descr="C:\Users\uživatel\AppData\Local\Microsoft\Windows\Temporary Internet Files\Content.IE5\CV5OCTNX\MC9003101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96752"/>
            <a:ext cx="1229868" cy="1866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G1O8T4R9\MC9001006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428" y="3954943"/>
            <a:ext cx="1646871" cy="1624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SAFH5PJD\MC9000370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317632"/>
            <a:ext cx="1865376" cy="153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XGJZ7P72\MC9003503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497663"/>
            <a:ext cx="1804657" cy="1264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živatel\AppData\Local\Microsoft\Windows\Temporary Internet Files\Content.IE5\QZW61W2X\MC90043690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3104" y="371703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živatel\AppData\Local\Microsoft\Windows\Temporary Internet Files\Content.IE5\SAFH5PJD\MP90040342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484797"/>
            <a:ext cx="2618344" cy="2094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9174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uživatel\AppData\Local\Microsoft\Windows\Temporary Internet Files\Content.IE5\L8UM0JM8\MC90043758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6644" y="1517020"/>
            <a:ext cx="4536504" cy="4575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97518" y="764704"/>
            <a:ext cx="3724097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Bottom">
              <a:avLst/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Jsi šikulka.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9145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applause.wav"/>
          </p:stSnd>
        </p:sndAc>
      </p:transition>
    </mc:Choice>
    <mc:Fallback xmlns="">
      <p:transition spd="slow">
        <p:sndAc>
          <p:stSnd>
            <p:snd r:embed="rId4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32654" y="605476"/>
            <a:ext cx="34868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Jak to bude asi s první slabikou?</a:t>
            </a:r>
            <a:endParaRPr lang="cs-CZ" dirty="0"/>
          </a:p>
        </p:txBody>
      </p:sp>
      <p:pic>
        <p:nvPicPr>
          <p:cNvPr id="3" name="Picture 2" descr="C:\Users\uživatel\AppData\Local\Microsoft\Windows\Temporary Internet Files\Content.IE5\CV5OCTNX\MC9003101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666" y="1340768"/>
            <a:ext cx="1872208" cy="2841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968003" y="1556792"/>
            <a:ext cx="110799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968100" y="1556792"/>
            <a:ext cx="90281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66666" y="4172960"/>
            <a:ext cx="182614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80811" y="5345679"/>
            <a:ext cx="530626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</a:t>
            </a:r>
            <a:r>
              <a:rPr lang="cs-CZ" sz="7200" b="1" cap="none" spc="0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MINKA</a:t>
            </a:r>
            <a:endParaRPr lang="cs-CZ" sz="7200" b="1" cap="none" spc="0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45363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68003" y="1556792"/>
            <a:ext cx="110799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516215" y="1547842"/>
            <a:ext cx="90281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Á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66665" y="4172960"/>
            <a:ext cx="182614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MÁ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66665" y="5310182"/>
            <a:ext cx="371928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MÁ</a:t>
            </a:r>
            <a:r>
              <a:rPr lang="cs-CZ" sz="7200" b="1" cap="none" spc="0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</a:t>
            </a:r>
            <a:endParaRPr lang="cs-CZ" sz="7200" b="1" cap="none" spc="0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9" name="Picture 6" descr="C:\Users\uživatel\AppData\Local\Microsoft\Windows\Temporary Internet Files\Content.IE5\XGJZ7P72\MC9003503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5359" y="1465940"/>
            <a:ext cx="3578582" cy="2507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4733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68003" y="1556792"/>
            <a:ext cx="110799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516215" y="1547842"/>
            <a:ext cx="90281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66665" y="4172960"/>
            <a:ext cx="182614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35414" y="5310182"/>
            <a:ext cx="408317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</a:t>
            </a:r>
            <a:r>
              <a:rPr lang="cs-CZ" sz="72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MUT</a:t>
            </a:r>
            <a:endParaRPr lang="cs-CZ" sz="7200" b="1" cap="none" spc="0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" name="Picture 4" descr="C:\Users\uživatel\AppData\Local\Microsoft\Windows\Temporary Internet Files\Content.IE5\SAFH5PJD\MC900037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7694" y="1124744"/>
            <a:ext cx="3185748" cy="2625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5449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68003" y="1556792"/>
            <a:ext cx="110799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516215" y="1547842"/>
            <a:ext cx="90281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50858" y="4117857"/>
            <a:ext cx="182614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50858" y="5261642"/>
            <a:ext cx="423224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</a:t>
            </a:r>
            <a:r>
              <a:rPr lang="cs-CZ" sz="72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LINA</a:t>
            </a:r>
            <a:endParaRPr lang="cs-CZ" sz="7200" b="1" cap="none" spc="0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9" name="Picture 8" descr="C:\Users\uživatel\AppData\Local\Microsoft\Windows\Temporary Internet Files\Content.IE5\QZW61W2X\MC9004369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1170" y="980726"/>
            <a:ext cx="3137131" cy="3137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2099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68003" y="1556792"/>
            <a:ext cx="110799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516215" y="1547842"/>
            <a:ext cx="90281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50858" y="4117857"/>
            <a:ext cx="182614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822353" y="5245261"/>
            <a:ext cx="3509294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</a:t>
            </a:r>
            <a:r>
              <a:rPr lang="cs-CZ" sz="72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ŠLE</a:t>
            </a:r>
            <a:endParaRPr lang="cs-CZ" sz="7200" b="1" cap="none" spc="0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" name="Picture 3" descr="C:\Users\uživatel\AppData\Local\Microsoft\Windows\Temporary Internet Files\Content.IE5\G1O8T4R9\MC9001006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908720"/>
            <a:ext cx="2998025" cy="2957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6021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63688" y="1547841"/>
            <a:ext cx="1107997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516215" y="1547842"/>
            <a:ext cx="90281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50858" y="4117857"/>
            <a:ext cx="182614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76185" y="5245260"/>
            <a:ext cx="303999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</a:t>
            </a:r>
            <a:r>
              <a:rPr lang="cs-CZ" sz="72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</a:t>
            </a:r>
            <a:endParaRPr lang="cs-CZ" sz="7200" b="1" cap="none" spc="0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074" name="Picture 2" descr="C:\Users\uživatel\AppData\Local\Microsoft\Windows\Temporary Internet Files\Content.IE5\SAFH5PJD\MP9004034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4028" y="1268760"/>
            <a:ext cx="3253388" cy="2602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9645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71798" y="526552"/>
            <a:ext cx="4100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dirty="0" smtClean="0"/>
              <a:t>Dokážeš to sám? Napiš první slabiku. </a:t>
            </a:r>
            <a:endParaRPr lang="cs-CZ" dirty="0"/>
          </a:p>
        </p:txBody>
      </p:sp>
      <p:pic>
        <p:nvPicPr>
          <p:cNvPr id="1026" name="Picture 2" descr="C:\Users\uživatel\AppData\Local\Microsoft\Windows\Temporary Internet Files\Content.IE5\CV5OCTNX\MC9003101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96752"/>
            <a:ext cx="1229868" cy="1866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G1O8T4R9\MC9001006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428" y="3954943"/>
            <a:ext cx="1646871" cy="1624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SAFH5PJD\MC9000370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317632"/>
            <a:ext cx="1865376" cy="1537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XGJZ7P72\MC9003503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497663"/>
            <a:ext cx="1804657" cy="1264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živatel\AppData\Local\Microsoft\Windows\Temporary Internet Files\Content.IE5\QZW61W2X\MC90043690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74598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živatel\AppData\Local\Microsoft\Windows\Temporary Internet Files\Content.IE5\SAFH5PJD\MP90040342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640302"/>
            <a:ext cx="2618344" cy="2094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5561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uživatel\AppData\Local\Microsoft\Windows\Temporary Internet Files\Content.IE5\L8UM0JM8\MC90043758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7604" y="1517020"/>
            <a:ext cx="4536504" cy="4575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843808" y="764704"/>
            <a:ext cx="3724097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Bottom">
              <a:avLst/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Šlo ti to bezvadně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68720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applause.wav"/>
          </p:stSnd>
        </p:sndAc>
      </p:transition>
    </mc:Choice>
    <mc:Fallback xmlns="">
      <p:transition spd="slow">
        <p:sndAc>
          <p:stSnd>
            <p:snd r:embed="rId4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1772816"/>
            <a:ext cx="312457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Zdroj:</a:t>
            </a:r>
          </a:p>
          <a:p>
            <a:endParaRPr lang="cs-CZ" dirty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sz="1400" dirty="0" smtClean="0">
                <a:hlinkClick r:id="rId3"/>
              </a:rPr>
              <a:t>://office.microsoft.com</a:t>
            </a:r>
            <a:r>
              <a:rPr lang="cs-CZ" sz="1400" dirty="0" smtClean="0"/>
              <a:t>  (klipart)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5585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applause.wav"/>
          </p:stSnd>
        </p:sndAc>
      </p:transition>
    </mc:Choice>
    <mc:Fallback xmlns="">
      <p:transition spd="slow">
        <p:sndAc>
          <p:stSnd>
            <p:snd r:embed="rId4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88</TotalTime>
  <Words>89</Words>
  <Application>Microsoft Office PowerPoint</Application>
  <PresentationFormat>Předvádění na obrazovce (4:3)</PresentationFormat>
  <Paragraphs>36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OP VK Peníze školám reg.č. CZ.1.07/1.4.00/21.0385  III/2 Inovace a zkvalitnění výuky prostřednictvím ICT  VY_32_INOVACE_   NAŠE PRVNÍ SLABIKA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 VK Peníze školám reg.č. CZ.1.07/1.4.00/21.0385  III/2 Inovace a zkvalitnění výuky prostřednictvím ICT  VY_32_INOVACE_   SČÍTÁNÍ DO 20 S PŘECHODEM PŘES DESÍTKU</dc:title>
  <dc:creator>uživatel</dc:creator>
  <cp:lastModifiedBy>uživatel</cp:lastModifiedBy>
  <cp:revision>10</cp:revision>
  <dcterms:created xsi:type="dcterms:W3CDTF">2011-09-27T11:27:07Z</dcterms:created>
  <dcterms:modified xsi:type="dcterms:W3CDTF">2012-04-15T07:55:29Z</dcterms:modified>
</cp:coreProperties>
</file>