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6" r:id="rId3"/>
    <p:sldId id="257" r:id="rId4"/>
    <p:sldId id="260" r:id="rId5"/>
    <p:sldId id="261" r:id="rId6"/>
    <p:sldId id="259" r:id="rId7"/>
    <p:sldId id="263" r:id="rId8"/>
    <p:sldId id="262" r:id="rId9"/>
    <p:sldId id="264" r:id="rId10"/>
    <p:sldId id="266" r:id="rId11"/>
    <p:sldId id="267" r:id="rId12"/>
    <p:sldId id="268" r:id="rId13"/>
    <p:sldId id="269" r:id="rId14"/>
    <p:sldId id="270" r:id="rId15"/>
    <p:sldId id="272" r:id="rId16"/>
    <p:sldId id="276" r:id="rId17"/>
    <p:sldId id="273" r:id="rId18"/>
    <p:sldId id="274" r:id="rId19"/>
    <p:sldId id="275" r:id="rId20"/>
    <p:sldId id="271" r:id="rId21"/>
    <p:sldId id="258" r:id="rId22"/>
    <p:sldId id="265" r:id="rId23"/>
    <p:sldId id="27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27D1E-913F-4DE0-A0D5-5F498B82CA28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083E4-0AEC-46E9-8A3F-C516CB634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ykloplanet.cz/uploads/image/jak%20se%20stalo%20z%20dreziny%20kolo_1.jpeg" TargetMode="External"/><Relationship Id="rId3" Type="http://schemas.openxmlformats.org/officeDocument/2006/relationships/hyperlink" Target="http://upload.wikimedia.org/wikipedia/commons/thumb/3/3f/Stephenson's_Rocket_drawing.jpg/320px-Stephenson's_Rocket_drawing.jpg" TargetMode="External"/><Relationship Id="rId7" Type="http://schemas.openxmlformats.org/officeDocument/2006/relationships/hyperlink" Target="http://www.sbg.ac.at/ipk/avstudio/pierofun/lm/scans/suez.jpg" TargetMode="External"/><Relationship Id="rId12" Type="http://schemas.openxmlformats.org/officeDocument/2006/relationships/hyperlink" Target="http://nd03.jxs.cz/962/236/115584e49b_63696843_o2.jpg" TargetMode="External"/><Relationship Id="rId2" Type="http://schemas.openxmlformats.org/officeDocument/2006/relationships/hyperlink" Target="http://www.imysli.cz/ilearning/disertacka/history/picture/7_dvojcinny_parni_stroj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quido.cz/stavby/obrazky/suez_2.jpg" TargetMode="External"/><Relationship Id="rId11" Type="http://schemas.openxmlformats.org/officeDocument/2006/relationships/hyperlink" Target="http://upload.wikimedia.org/wikipedia/commons/thumb/b/b8/Patent-Motorwagen_Nr.1_Benz_2.jpg/220px-Patent-Motorwagen_Nr.1_Benz_2.jpg" TargetMode="External"/><Relationship Id="rId5" Type="http://schemas.openxmlformats.org/officeDocument/2006/relationships/hyperlink" Target="http://www.denikreferendum.cz/assets/pictures/6413/gallery_big/4075195832_73f80cb406_b.jpg" TargetMode="External"/><Relationship Id="rId10" Type="http://schemas.openxmlformats.org/officeDocument/2006/relationships/hyperlink" Target="http://oko.yin.cz/30/balony-riditelne-vzducholode/vzducholod-zeppelin-lz-1.jpg" TargetMode="External"/><Relationship Id="rId4" Type="http://schemas.openxmlformats.org/officeDocument/2006/relationships/hyperlink" Target="http://leccos.com/pics/pic/fulton_robert-_parolod.jpg" TargetMode="External"/><Relationship Id="rId9" Type="http://schemas.openxmlformats.org/officeDocument/2006/relationships/hyperlink" Target="http://www.pneuservis-ostrava.estranky.cz/img/picture/17/historie-dunlop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ez.cz/edee/content/microsites/nuklearni/f/o2.jpg" TargetMode="External"/><Relationship Id="rId13" Type="http://schemas.openxmlformats.org/officeDocument/2006/relationships/hyperlink" Target="http://www.quido.cz/Objevy/SGTABLESM.JPG" TargetMode="External"/><Relationship Id="rId3" Type="http://schemas.openxmlformats.org/officeDocument/2006/relationships/hyperlink" Target="http://blog.idnes.cz/blog/2480/87461/clanok_foto_560.jpg" TargetMode="External"/><Relationship Id="rId7" Type="http://schemas.openxmlformats.org/officeDocument/2006/relationships/hyperlink" Target="http://www.national-geographic.cz/images/obr/soustava_1.jpg" TargetMode="External"/><Relationship Id="rId12" Type="http://schemas.openxmlformats.org/officeDocument/2006/relationships/hyperlink" Target="http://t2.gstatic.com/images?q=tbn:ANd9GcShfd8qgw8HNyu3pN1F1wVghoY7cu_7K3JBjdvHal2BIEWBvKhz" TargetMode="External"/><Relationship Id="rId2" Type="http://schemas.openxmlformats.org/officeDocument/2006/relationships/hyperlink" Target="http://zarovka-2.navajo.cz/zarovka-2-4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ucevzhuru.cz/poradna/1/obrazky/nobel/dynamit.jpg" TargetMode="External"/><Relationship Id="rId11" Type="http://schemas.openxmlformats.org/officeDocument/2006/relationships/hyperlink" Target="http://4.bp.blogspot.com/_H3GWfRzhL1c/SWJCiIs_kQI/AAAAAAAAAEk/EVXjpAvglP8/s320/e559427f5a7bf9346ec5c55ca14dc06b.jpg" TargetMode="External"/><Relationship Id="rId5" Type="http://schemas.openxmlformats.org/officeDocument/2006/relationships/hyperlink" Target="http://digiweb.ihned.cz/attachment.php/14616980/FLHmfWOnjKI1azGSbkyVAd4hNq0oB9gD/human_evolution__350x210_.jpg" TargetMode="External"/><Relationship Id="rId10" Type="http://schemas.openxmlformats.org/officeDocument/2006/relationships/hyperlink" Target="http://www.cez.cz/edee/content/microsites/rtg/f/ruka.jpg" TargetMode="External"/><Relationship Id="rId4" Type="http://schemas.openxmlformats.org/officeDocument/2006/relationships/hyperlink" Target="http://www.vyriony.org/grafika/Image/fotky%20v%20textu/morseovka.jpg" TargetMode="External"/><Relationship Id="rId9" Type="http://schemas.openxmlformats.org/officeDocument/2006/relationships/hyperlink" Target="http://img.blesk.cz/img/1/full/295446-img-tuberkuloza.jpg" TargetMode="External"/><Relationship Id="rId14" Type="http://schemas.openxmlformats.org/officeDocument/2006/relationships/hyperlink" Target="http://media.rozhlas.cz/_obrazek/02039906.jpeg?im=1&amp;mand=gt&amp;sc_x=1024&amp;sc_y=768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nergyweb.cz/web/EE/images/04/41_kaplan.jpg" TargetMode="External"/><Relationship Id="rId3" Type="http://schemas.openxmlformats.org/officeDocument/2006/relationships/hyperlink" Target="http://www.cnb.cz/miranda2/export/sites/www.cnb.cz/cs/platidla/numismatika/plan_emise_2001-2005/plan_blesk_obr_1712bleskosvod.jpg" TargetMode="External"/><Relationship Id="rId7" Type="http://schemas.openxmlformats.org/officeDocument/2006/relationships/hyperlink" Target="http://www.teepek.cz/noRW_photodisplay/4147_d6c5e2fe23876e69024541019cbb14b2.jpg?1282037816" TargetMode="External"/><Relationship Id="rId2" Type="http://schemas.openxmlformats.org/officeDocument/2006/relationships/hyperlink" Target="http://upload.wikimedia.org/wikipedia/commons/thumb/7/73/CinematographeProjection.png/220px-CinematographeProjection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mdp.cz/Files/pmdp/Historie/EPMP_Krizik.jpg" TargetMode="External"/><Relationship Id="rId5" Type="http://schemas.openxmlformats.org/officeDocument/2006/relationships/hyperlink" Target="http://vlastenci.cz/obr/vynalezy/vev_ruchadlo.jpg" TargetMode="External"/><Relationship Id="rId10" Type="http://schemas.openxmlformats.org/officeDocument/2006/relationships/hyperlink" Target="http://img.geocaching.com/cache/5098d6b7-cfbb-4cde-905e-d17cab64c8d4.jpg" TargetMode="External"/><Relationship Id="rId4" Type="http://schemas.openxmlformats.org/officeDocument/2006/relationships/hyperlink" Target="http://sleeper.blog.auto.cz/files/2008/09/2146.jpg" TargetMode="External"/><Relationship Id="rId9" Type="http://schemas.openxmlformats.org/officeDocument/2006/relationships/hyperlink" Target="http://www.nedirturk.com/wp-content/uploads/2011/01/550px-Punnett_square_mendel_flowers.svg_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Šablona III/2</a:t>
            </a:r>
            <a:endParaRPr lang="cs-CZ" dirty="0" smtClean="0"/>
          </a:p>
          <a:p>
            <a:pPr algn="ctr">
              <a:buNone/>
            </a:pPr>
            <a:r>
              <a:rPr lang="cs-CZ" dirty="0" smtClean="0"/>
              <a:t>VYNÁLEZY A OBJEVY 18. – 20. STOLETÍ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Mgr. Lucie </a:t>
            </a:r>
            <a:r>
              <a:rPr lang="cs-CZ" dirty="0" err="1" smtClean="0"/>
              <a:t>Opltová</a:t>
            </a:r>
            <a:r>
              <a:rPr lang="cs-CZ" dirty="0" smtClean="0"/>
              <a:t> – 1. ZŠ Horní Slavkov</a:t>
            </a:r>
          </a:p>
          <a:p>
            <a:pPr algn="ctr">
              <a:buNone/>
            </a:pPr>
            <a:r>
              <a:rPr lang="cs-CZ" dirty="0" smtClean="0"/>
              <a:t>VY_32_INOVACE_114_VYNÁLEZY </a:t>
            </a:r>
            <a:r>
              <a:rPr lang="cs-CZ" smtClean="0"/>
              <a:t>A OBJEVY </a:t>
            </a:r>
            <a:r>
              <a:rPr lang="cs-CZ" dirty="0" smtClean="0"/>
              <a:t>18. – 20. STOLETÍ</a:t>
            </a:r>
          </a:p>
          <a:p>
            <a:pPr algn="ctr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013176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VYNÁLEZY A OBJEVY 18. - 20. STOLETÍ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3008313" cy="1152128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PARNÍ STROJ </a:t>
            </a:r>
            <a:br>
              <a:rPr lang="cs-CZ" sz="2800" dirty="0" smtClean="0"/>
            </a:br>
            <a:r>
              <a:rPr lang="cs-CZ" sz="2800" dirty="0" smtClean="0"/>
              <a:t>-  JAMES WATT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VYNALEZEN ROKU 1782</a:t>
            </a:r>
          </a:p>
          <a:p>
            <a:endParaRPr lang="cs-CZ" sz="2000" dirty="0"/>
          </a:p>
          <a:p>
            <a:r>
              <a:rPr lang="cs-CZ" sz="2000" dirty="0" smtClean="0"/>
              <a:t>ANIMOVANÉ SCHÉMA PRÁCE STROJE:</a:t>
            </a:r>
          </a:p>
          <a:p>
            <a:r>
              <a:rPr lang="cs-CZ" sz="2000" dirty="0" smtClean="0"/>
              <a:t>http://cs.wikipedia.org/wiki/Soubor:Steam_engine_in_action.gif</a:t>
            </a:r>
          </a:p>
          <a:p>
            <a:endParaRPr lang="cs-CZ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1562" y="1485106"/>
            <a:ext cx="50387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PARNÍ LOKOMOTIVA – GEOGRE STEPHENSON - 1814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PRVNÍ PARNÍK – ROBERT  FULTON - 1807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32856"/>
            <a:ext cx="4555027" cy="3188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564904"/>
            <a:ext cx="421672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KONZERVACE POTRAVIN – LOUIS PASTEUR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PRVNÍ </a:t>
            </a:r>
            <a:r>
              <a:rPr lang="cs-CZ" dirty="0"/>
              <a:t>TEPELNÁ KONZERVACE POTRAVIN = PASTERIZACE → 1865</a:t>
            </a:r>
          </a:p>
          <a:p>
            <a:endParaRPr lang="cs-CZ" dirty="0"/>
          </a:p>
          <a:p>
            <a:r>
              <a:rPr lang="cs-CZ" dirty="0"/>
              <a:t>PLECHOVÉ KONZERVY →1810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BLESKOSVOD – BENJAMIN FRANKLIN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1753</a:t>
            </a:r>
          </a:p>
          <a:p>
            <a:r>
              <a:rPr lang="cs-CZ" dirty="0" smtClean="0"/>
              <a:t>ZJISTIL SOUVISLOST MEZI ELEKTRICKÝM PROUDEM A BLESKEM</a:t>
            </a:r>
          </a:p>
          <a:p>
            <a:r>
              <a:rPr lang="cs-CZ" dirty="0" smtClean="0"/>
              <a:t>POKUSEM ZJISTIL, ŽE SE DAJÍ TAKTO CHRÁNIT BUDOVY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400" dirty="0" smtClean="0"/>
              <a:t>OTEVŘENÍ SUEZSKÉHO PRŮPLAVU</a:t>
            </a:r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1869 OTEVŘEN</a:t>
            </a:r>
          </a:p>
          <a:p>
            <a:pPr>
              <a:buFontTx/>
              <a:buChar char="-"/>
            </a:pPr>
            <a:r>
              <a:rPr lang="cs-CZ" sz="2400" dirty="0" smtClean="0"/>
              <a:t>163 KM  DLOUHÝ </a:t>
            </a:r>
          </a:p>
          <a:p>
            <a:pPr>
              <a:buFontTx/>
              <a:buChar char="-"/>
            </a:pPr>
            <a:r>
              <a:rPr lang="cs-CZ" sz="2400" dirty="0" smtClean="0"/>
              <a:t>V EGYPTĚ MEZI STŘEDOZEMNÍM A RUDÝM MOŘEM</a:t>
            </a:r>
          </a:p>
          <a:p>
            <a:pPr>
              <a:buFontTx/>
              <a:buChar char="-"/>
            </a:pPr>
            <a:r>
              <a:rPr lang="cs-CZ" sz="2400" dirty="0"/>
              <a:t> </a:t>
            </a:r>
            <a:r>
              <a:rPr lang="cs-CZ" sz="2400" dirty="0" smtClean="0"/>
              <a:t>NEMÁ ZDYMDLA, PROTOŽE ZDE NENÍ ROZDÍL MEZI HLADINAMI MOŘÍ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836712"/>
            <a:ext cx="41910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833598"/>
            <a:ext cx="4917926" cy="318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304581"/>
            <a:ext cx="3460601" cy="526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VELOCIPÉD - 1860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NAFUKOVACÍ PNEUMATIKA – JOHN DUNLOP - 1887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04864"/>
            <a:ext cx="3888432" cy="4095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204864"/>
            <a:ext cx="4121253" cy="4093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VZDUCHOLOĎ –                     F. ZEPPELIN 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 - </a:t>
            </a:r>
            <a:r>
              <a:rPr lang="cs-CZ" sz="2000" dirty="0" smtClean="0"/>
              <a:t>1900</a:t>
            </a:r>
          </a:p>
          <a:p>
            <a:r>
              <a:rPr lang="cs-CZ" sz="2000" dirty="0" smtClean="0"/>
              <a:t>BYLY VYNALEZENY POZDĚJI NEŽ ZNÁMÉ HORKOVZDUŠNÉ BALÓNY (1783)</a:t>
            </a:r>
          </a:p>
          <a:p>
            <a:endParaRPr lang="cs-CZ" sz="2000" dirty="0"/>
          </a:p>
          <a:p>
            <a:r>
              <a:rPr lang="cs-CZ" sz="2000" dirty="0" smtClean="0"/>
              <a:t>POČÁTKEM 20. STOLETÍ MĚLY VZDUCHOLODĚ OBROVSKÝ VÝZNAM</a:t>
            </a:r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BYLY ALE PROBLÉMOVÉ A UKONČENÍ VÝROBY ZEPPELÍNŮ UKONČILY ČASTÉ NEHODY, PŘEDEVŠÍM PO ROCE 1937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556792"/>
            <a:ext cx="5004048" cy="4096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AUTOMOBIL S BENZÍNOVÝM MOTOREM – CARL BENZ - 1885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AUTOMOBIL S DIESLOVÝM MOTOREM – RUDOLF DIESEL - 1885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80928"/>
            <a:ext cx="4167278" cy="280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6371" y="2174875"/>
            <a:ext cx="3319082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TELEFON – A.G. BELL 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1876</a:t>
            </a:r>
          </a:p>
          <a:p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PŮVODNĚ CHTĚL BELL SESTROJIT TELEGRAF – PŘÍSTROJ NA PŘENOS ZPRÁV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4853" y="1844824"/>
            <a:ext cx="5749147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MORSEOVA ABECEDA – SAMUEL MORSE - 1838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ŽÁROVKA (1879) – THOMAS ALVA EDISON 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420888"/>
            <a:ext cx="1584176" cy="2702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263382"/>
            <a:ext cx="3361556" cy="302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174875"/>
            <a:ext cx="3552832" cy="454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cs-CZ" dirty="0" smtClean="0"/>
              <a:t>TEORIE O PŮVODU A VÝVOJI DRUHŮ – CHARLES DARWIN - 1859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VYNÁLEZ DYNAMITU – A.B.NOBEL - 1867</a:t>
            </a:r>
            <a:endParaRPr lang="cs-CZ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419" y="3150394"/>
            <a:ext cx="33337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0912" y="2245519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PERIODICKÁ TABULKA PRVKŮ  - D. MENDĚLEJEV – 1869 - 1971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OBJEV BACILU TUBERKULÓZY – ROBERT KOCH - 1882</a:t>
            </a:r>
            <a:endParaRPr lang="cs-CZ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28715"/>
            <a:ext cx="4317876" cy="3043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204864"/>
            <a:ext cx="3300958" cy="3565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0273" y="2174875"/>
            <a:ext cx="3511278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SÉRUM PROTI VZTEKLINĚ – LOUIS PASTEUR - 1885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OBJEV NEVIDITELNÝCH PAPRSKŮ X – W. RÖNTGEN - 1895</a:t>
            </a:r>
            <a:endParaRPr lang="cs-CZ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402" y="2204864"/>
            <a:ext cx="3434123" cy="378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132856"/>
            <a:ext cx="3171546" cy="412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OBJEV RADIOAKTIVITY </a:t>
            </a:r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2000" i="1" dirty="0" smtClean="0"/>
              <a:t>– MARIE CURIE-SKLODOWSKA – </a:t>
            </a:r>
            <a:r>
              <a:rPr lang="cs-CZ" sz="2000" dirty="0" smtClean="0"/>
              <a:t>1898</a:t>
            </a:r>
          </a:p>
          <a:p>
            <a:endParaRPr lang="cs-CZ" sz="2000" dirty="0"/>
          </a:p>
          <a:p>
            <a:r>
              <a:rPr lang="cs-CZ" sz="2000" dirty="0" smtClean="0"/>
              <a:t>VĚDKYNĚ POLSKÉHO PŮVODU, </a:t>
            </a:r>
          </a:p>
          <a:p>
            <a:r>
              <a:rPr lang="cs-CZ" sz="2000" dirty="0" smtClean="0"/>
              <a:t>OBJEVILA I NOVÉ CHEMICKÉ PRVKY – RADIUM A POLONIUM</a:t>
            </a:r>
          </a:p>
          <a:p>
            <a:endParaRPr lang="cs-CZ" sz="2000" dirty="0"/>
          </a:p>
          <a:p>
            <a:r>
              <a:rPr lang="cs-CZ" sz="2000" dirty="0" smtClean="0"/>
              <a:t>PROVÁDĚLA PRVNÍ VÝZKUMY LÉČBY V OBLASTI RAKOVINY POMOCÍ RADIOAKTIVITY</a:t>
            </a:r>
          </a:p>
          <a:p>
            <a:endParaRPr lang="cs-CZ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32656"/>
            <a:ext cx="4657700" cy="4160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708920"/>
            <a:ext cx="3871317" cy="3871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PLNÍCÍ PERO – 1809</a:t>
            </a:r>
          </a:p>
          <a:p>
            <a:r>
              <a:rPr lang="cs-CZ" dirty="0" smtClean="0"/>
              <a:t>PSACÍ STROJ  - 1876</a:t>
            </a:r>
          </a:p>
          <a:p>
            <a:r>
              <a:rPr lang="cs-CZ" dirty="0" smtClean="0"/>
              <a:t>ŠICÍ STROJ </a:t>
            </a:r>
          </a:p>
          <a:p>
            <a:r>
              <a:rPr lang="cs-CZ" dirty="0" smtClean="0"/>
              <a:t>ZIP – 1896</a:t>
            </a:r>
          </a:p>
          <a:p>
            <a:r>
              <a:rPr lang="cs-CZ" dirty="0" smtClean="0"/>
              <a:t>ELEKTRICKÁ PRAČKA – 1901</a:t>
            </a:r>
          </a:p>
          <a:p>
            <a:r>
              <a:rPr lang="cs-CZ" dirty="0" smtClean="0"/>
              <a:t>RÁDIO – 1896</a:t>
            </a:r>
          </a:p>
          <a:p>
            <a:r>
              <a:rPr lang="cs-CZ" dirty="0" smtClean="0"/>
              <a:t>RUČNÍ VYSAVAČ </a:t>
            </a:r>
          </a:p>
          <a:p>
            <a:r>
              <a:rPr lang="cs-CZ" dirty="0" smtClean="0"/>
              <a:t>ŽILETKY</a:t>
            </a:r>
          </a:p>
          <a:p>
            <a:r>
              <a:rPr lang="cs-CZ" dirty="0" smtClean="0"/>
              <a:t>GRAMOGON – 1895</a:t>
            </a:r>
          </a:p>
          <a:p>
            <a:r>
              <a:rPr lang="cs-CZ" dirty="0" smtClean="0"/>
              <a:t>KINEMATOGRAF – BRATŘI LUMIÉROVÉ – 1895</a:t>
            </a:r>
          </a:p>
          <a:p>
            <a:r>
              <a:rPr lang="cs-CZ" dirty="0" smtClean="0"/>
              <a:t>KULOMET</a:t>
            </a:r>
          </a:p>
          <a:p>
            <a:endParaRPr lang="cs-CZ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484784"/>
            <a:ext cx="4154388" cy="41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1340768"/>
            <a:ext cx="5715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340768"/>
            <a:ext cx="5640288" cy="4265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2033464"/>
            <a:ext cx="4824536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496719"/>
            <a:ext cx="4543772" cy="6361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4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ČEŠTÍ VYNÁLEZCI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PROKOP DIVIŠ – BLESKOSVOD - 1754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JOSEF BOŽEK – PARNÍ AUTOMOBIL (1815) A PAROLOĎ (1817) </a:t>
            </a:r>
            <a:endParaRPr lang="cs-CZ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204864"/>
            <a:ext cx="2818234" cy="4311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1" y="2610602"/>
            <a:ext cx="4474840" cy="3409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BRATRANCI VEVERKOVÉ – RUCHADLO - 1827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813767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cs-CZ" dirty="0" smtClean="0"/>
              <a:t>FRANTIŠEK KŘIŽÍK – ELEKTRICKÁ TRAMVAJ A VEŘEJNÉ OSVĚTLENÍ (1878 – 1880)</a:t>
            </a:r>
            <a:endParaRPr lang="cs-CZ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82266"/>
            <a:ext cx="4029100" cy="318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7152" y="2708920"/>
            <a:ext cx="4546848" cy="34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JOSEF RESSEL – LODNÍ ŠROUB - 1829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813767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cs-CZ" dirty="0" smtClean="0"/>
              <a:t>VIKTOR KAPLAN – VODNÍ TURBÍNA NA VÝROBU ELEKTRICKÉHO PROUDU - 1912</a:t>
            </a:r>
            <a:endParaRPr lang="cs-CZ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348880"/>
            <a:ext cx="3516213" cy="35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348880"/>
            <a:ext cx="4644008" cy="368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JAN JANSKÝ – ČTYŘI KREVNÍ SKUPINY - 1907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J.G. MENDEL – ZÁKONY GENETIKY – DĚDIČNOSTI - 1865</a:t>
            </a:r>
            <a:endParaRPr lang="cs-CZ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0268" y="2174875"/>
            <a:ext cx="3951288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619" y="2693194"/>
            <a:ext cx="394335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imysli.cz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ilearning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disertacka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history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picture</a:t>
            </a:r>
            <a:r>
              <a:rPr lang="cs-CZ" sz="1800" dirty="0" smtClean="0">
                <a:hlinkClick r:id="rId2"/>
              </a:rPr>
              <a:t>/7_</a:t>
            </a:r>
            <a:r>
              <a:rPr lang="cs-CZ" sz="1800" dirty="0" err="1" smtClean="0">
                <a:hlinkClick r:id="rId2"/>
              </a:rPr>
              <a:t>dvojcinny</a:t>
            </a:r>
            <a:r>
              <a:rPr lang="cs-CZ" sz="1800" dirty="0" smtClean="0">
                <a:hlinkClick r:id="rId2"/>
              </a:rPr>
              <a:t>_</a:t>
            </a:r>
            <a:r>
              <a:rPr lang="cs-CZ" sz="1800" dirty="0" err="1" smtClean="0">
                <a:hlinkClick r:id="rId2"/>
              </a:rPr>
              <a:t>parni</a:t>
            </a:r>
            <a:r>
              <a:rPr lang="cs-CZ" sz="1800" dirty="0" smtClean="0">
                <a:hlinkClick r:id="rId2"/>
              </a:rPr>
              <a:t>_stroj.</a:t>
            </a:r>
            <a:r>
              <a:rPr lang="cs-CZ" sz="1800" dirty="0" err="1" smtClean="0">
                <a:hlinkClick r:id="rId2"/>
              </a:rPr>
              <a:t>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http://upload.wikimedia.org/wikipedia/commons/thumb/3/3f/Stephenson%27s_Rocket_drawing.jpg/320px-Stephenson%27s_Rocket_drawing.jpg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http://leccos.</a:t>
            </a:r>
            <a:r>
              <a:rPr lang="cs-CZ" sz="1800" dirty="0" err="1" smtClean="0">
                <a:hlinkClick r:id="rId4"/>
              </a:rPr>
              <a:t>com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pics</a:t>
            </a:r>
            <a:r>
              <a:rPr lang="cs-CZ" sz="1800" dirty="0" smtClean="0">
                <a:hlinkClick r:id="rId4"/>
              </a:rPr>
              <a:t>/pic/</a:t>
            </a:r>
            <a:r>
              <a:rPr lang="cs-CZ" sz="1800" dirty="0" err="1" smtClean="0">
                <a:hlinkClick r:id="rId4"/>
              </a:rPr>
              <a:t>fulton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robert</a:t>
            </a:r>
            <a:r>
              <a:rPr lang="cs-CZ" sz="1800" dirty="0" smtClean="0">
                <a:hlinkClick r:id="rId4"/>
              </a:rPr>
              <a:t>-_</a:t>
            </a:r>
            <a:r>
              <a:rPr lang="cs-CZ" sz="1800" dirty="0" err="1" smtClean="0">
                <a:hlinkClick r:id="rId4"/>
              </a:rPr>
              <a:t>parolod.jpg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http://www.</a:t>
            </a:r>
            <a:r>
              <a:rPr lang="cs-CZ" sz="1800" dirty="0" err="1" smtClean="0">
                <a:hlinkClick r:id="rId5"/>
              </a:rPr>
              <a:t>denikreferendum.cz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assets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pictures</a:t>
            </a:r>
            <a:r>
              <a:rPr lang="cs-CZ" sz="1800" dirty="0" smtClean="0">
                <a:hlinkClick r:id="rId5"/>
              </a:rPr>
              <a:t>/6413/</a:t>
            </a:r>
            <a:r>
              <a:rPr lang="cs-CZ" sz="1800" dirty="0" err="1" smtClean="0">
                <a:hlinkClick r:id="rId5"/>
              </a:rPr>
              <a:t>gallery</a:t>
            </a:r>
            <a:r>
              <a:rPr lang="cs-CZ" sz="1800" dirty="0" smtClean="0">
                <a:hlinkClick r:id="rId5"/>
              </a:rPr>
              <a:t>_</a:t>
            </a:r>
            <a:r>
              <a:rPr lang="cs-CZ" sz="1800" dirty="0" err="1" smtClean="0">
                <a:hlinkClick r:id="rId5"/>
              </a:rPr>
              <a:t>big</a:t>
            </a:r>
            <a:r>
              <a:rPr lang="cs-CZ" sz="1800" dirty="0" smtClean="0">
                <a:hlinkClick r:id="rId5"/>
              </a:rPr>
              <a:t>/4075195832_73f80cb406_</a:t>
            </a:r>
            <a:r>
              <a:rPr lang="cs-CZ" sz="1800" dirty="0" err="1" smtClean="0">
                <a:hlinkClick r:id="rId5"/>
              </a:rPr>
              <a:t>b.jpg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http://www.</a:t>
            </a:r>
            <a:r>
              <a:rPr lang="cs-CZ" sz="1800" dirty="0" err="1" smtClean="0">
                <a:hlinkClick r:id="rId6"/>
              </a:rPr>
              <a:t>quido.cz</a:t>
            </a:r>
            <a:r>
              <a:rPr lang="cs-CZ" sz="1800" dirty="0" smtClean="0">
                <a:hlinkClick r:id="rId6"/>
              </a:rPr>
              <a:t>/stavby/</a:t>
            </a:r>
            <a:r>
              <a:rPr lang="cs-CZ" sz="1800" dirty="0" err="1" smtClean="0">
                <a:hlinkClick r:id="rId6"/>
              </a:rPr>
              <a:t>obrazky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suez</a:t>
            </a:r>
            <a:r>
              <a:rPr lang="cs-CZ" sz="1800" dirty="0" smtClean="0">
                <a:hlinkClick r:id="rId6"/>
              </a:rPr>
              <a:t>_2.jpg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http://www.</a:t>
            </a:r>
            <a:r>
              <a:rPr lang="cs-CZ" sz="1800" dirty="0" err="1" smtClean="0">
                <a:hlinkClick r:id="rId7"/>
              </a:rPr>
              <a:t>sbg.ac.at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ipk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avstudio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pierofun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lm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scans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suez.jpg</a:t>
            </a:r>
            <a:endParaRPr lang="cs-CZ" sz="1800" dirty="0"/>
          </a:p>
          <a:p>
            <a:r>
              <a:rPr lang="cs-CZ" sz="1800" dirty="0" smtClean="0">
                <a:hlinkClick r:id="rId8"/>
              </a:rPr>
              <a:t>http://www.</a:t>
            </a:r>
            <a:r>
              <a:rPr lang="cs-CZ" sz="1800" dirty="0" err="1" smtClean="0">
                <a:hlinkClick r:id="rId8"/>
              </a:rPr>
              <a:t>cykloplanet.cz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uploads</a:t>
            </a:r>
            <a:r>
              <a:rPr lang="cs-CZ" sz="1800" dirty="0" smtClean="0">
                <a:hlinkClick r:id="rId8"/>
              </a:rPr>
              <a:t>/image/jak%20se%20stalo%20z%20dreziny%20kolo_1.jpeg</a:t>
            </a:r>
            <a:endParaRPr lang="cs-CZ" sz="1800" dirty="0" smtClean="0"/>
          </a:p>
          <a:p>
            <a:r>
              <a:rPr lang="cs-CZ" sz="1800" dirty="0" smtClean="0">
                <a:hlinkClick r:id="rId9"/>
              </a:rPr>
              <a:t>http://www.pneuservis-</a:t>
            </a:r>
            <a:r>
              <a:rPr lang="cs-CZ" sz="1800" dirty="0" err="1" smtClean="0">
                <a:hlinkClick r:id="rId9"/>
              </a:rPr>
              <a:t>ostrava.estranky.cz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img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picture</a:t>
            </a:r>
            <a:r>
              <a:rPr lang="cs-CZ" sz="1800" dirty="0" smtClean="0">
                <a:hlinkClick r:id="rId9"/>
              </a:rPr>
              <a:t>/17/historie-</a:t>
            </a:r>
            <a:r>
              <a:rPr lang="cs-CZ" sz="1800" dirty="0" err="1" smtClean="0">
                <a:hlinkClick r:id="rId9"/>
              </a:rPr>
              <a:t>dunlop.jpg</a:t>
            </a:r>
            <a:endParaRPr lang="cs-CZ" sz="1800" dirty="0" smtClean="0"/>
          </a:p>
          <a:p>
            <a:r>
              <a:rPr lang="cs-CZ" sz="1800" dirty="0" smtClean="0">
                <a:hlinkClick r:id="rId10"/>
              </a:rPr>
              <a:t>http://oko.</a:t>
            </a:r>
            <a:r>
              <a:rPr lang="cs-CZ" sz="1800" dirty="0" err="1" smtClean="0">
                <a:hlinkClick r:id="rId10"/>
              </a:rPr>
              <a:t>yin.cz</a:t>
            </a:r>
            <a:r>
              <a:rPr lang="cs-CZ" sz="1800" dirty="0" smtClean="0">
                <a:hlinkClick r:id="rId10"/>
              </a:rPr>
              <a:t>/30/balony-</a:t>
            </a:r>
            <a:r>
              <a:rPr lang="cs-CZ" sz="1800" dirty="0" err="1" smtClean="0">
                <a:hlinkClick r:id="rId10"/>
              </a:rPr>
              <a:t>riditelne</a:t>
            </a:r>
            <a:r>
              <a:rPr lang="cs-CZ" sz="1800" dirty="0" smtClean="0">
                <a:hlinkClick r:id="rId10"/>
              </a:rPr>
              <a:t>-</a:t>
            </a:r>
            <a:r>
              <a:rPr lang="cs-CZ" sz="1800" dirty="0" err="1" smtClean="0">
                <a:hlinkClick r:id="rId10"/>
              </a:rPr>
              <a:t>vzducholode</a:t>
            </a:r>
            <a:r>
              <a:rPr lang="cs-CZ" sz="1800" dirty="0" smtClean="0">
                <a:hlinkClick r:id="rId10"/>
              </a:rPr>
              <a:t>/</a:t>
            </a:r>
            <a:r>
              <a:rPr lang="cs-CZ" sz="1800" dirty="0" err="1" smtClean="0">
                <a:hlinkClick r:id="rId10"/>
              </a:rPr>
              <a:t>vzducholod</a:t>
            </a:r>
            <a:r>
              <a:rPr lang="cs-CZ" sz="1800" dirty="0" smtClean="0">
                <a:hlinkClick r:id="rId10"/>
              </a:rPr>
              <a:t>-</a:t>
            </a:r>
            <a:r>
              <a:rPr lang="cs-CZ" sz="1800" dirty="0" err="1" smtClean="0">
                <a:hlinkClick r:id="rId10"/>
              </a:rPr>
              <a:t>zeppelin</a:t>
            </a:r>
            <a:r>
              <a:rPr lang="cs-CZ" sz="1800" dirty="0" smtClean="0">
                <a:hlinkClick r:id="rId10"/>
              </a:rPr>
              <a:t>-</a:t>
            </a:r>
            <a:r>
              <a:rPr lang="cs-CZ" sz="1800" dirty="0" err="1" smtClean="0">
                <a:hlinkClick r:id="rId10"/>
              </a:rPr>
              <a:t>lz</a:t>
            </a:r>
            <a:r>
              <a:rPr lang="cs-CZ" sz="1800" dirty="0" smtClean="0">
                <a:hlinkClick r:id="rId10"/>
              </a:rPr>
              <a:t>-1.jpg</a:t>
            </a:r>
            <a:endParaRPr lang="cs-CZ" sz="1800" dirty="0" smtClean="0"/>
          </a:p>
          <a:p>
            <a:r>
              <a:rPr lang="cs-CZ" sz="1800" dirty="0" smtClean="0">
                <a:hlinkClick r:id="rId11"/>
              </a:rPr>
              <a:t>http://upload.wikimedia.org/wikipedia/commons/thumb/b/b8/Patent-Motorwagen_Nr.1_Benz_2.jpg/220px-Patent-Motorwagen_Nr.1_Benz_2.jpg</a:t>
            </a:r>
            <a:endParaRPr lang="cs-CZ" sz="1800" dirty="0" smtClean="0"/>
          </a:p>
          <a:p>
            <a:r>
              <a:rPr lang="cs-CZ" sz="1800" dirty="0" smtClean="0">
                <a:hlinkClick r:id="rId12"/>
              </a:rPr>
              <a:t>http://nd03.jxs.cz/962/236/115584e49b_63696843_o2.jpg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lnSpcReduction="10000"/>
          </a:bodyPr>
          <a:lstStyle/>
          <a:p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converter.cz</a:t>
            </a:r>
            <a:r>
              <a:rPr lang="cs-CZ" sz="1800" dirty="0" smtClean="0">
                <a:hlinkClick r:id="rId2"/>
              </a:rPr>
              <a:t>/fyzici/</a:t>
            </a:r>
            <a:r>
              <a:rPr lang="cs-CZ" sz="1800" dirty="0" err="1" smtClean="0">
                <a:hlinkClick r:id="rId2"/>
              </a:rPr>
              <a:t>images</a:t>
            </a:r>
            <a:r>
              <a:rPr lang="cs-CZ" sz="1800" dirty="0" smtClean="0">
                <a:hlinkClick r:id="rId2"/>
              </a:rPr>
              <a:t>/bell-telefon.</a:t>
            </a:r>
            <a:r>
              <a:rPr lang="cs-CZ" sz="1800" dirty="0" err="1" smtClean="0">
                <a:hlinkClick r:id="rId2"/>
              </a:rPr>
              <a:t>png</a:t>
            </a:r>
            <a:endParaRPr lang="cs-CZ" sz="1800" dirty="0" smtClean="0">
              <a:hlinkClick r:id="rId2"/>
            </a:endParaRPr>
          </a:p>
          <a:p>
            <a:r>
              <a:rPr lang="cs-CZ" sz="1800" dirty="0" smtClean="0">
                <a:hlinkClick r:id="rId2"/>
              </a:rPr>
              <a:t>http://zarovka-2.navajo.cz/zarovka-2-4.png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http://blog.</a:t>
            </a:r>
            <a:r>
              <a:rPr lang="cs-CZ" sz="1800" dirty="0" err="1" smtClean="0">
                <a:hlinkClick r:id="rId3"/>
              </a:rPr>
              <a:t>idnes.cz</a:t>
            </a:r>
            <a:r>
              <a:rPr lang="cs-CZ" sz="1800" dirty="0" smtClean="0">
                <a:hlinkClick r:id="rId3"/>
              </a:rPr>
              <a:t>/blog/2480/87461/</a:t>
            </a:r>
            <a:r>
              <a:rPr lang="cs-CZ" sz="1800" dirty="0" err="1" smtClean="0">
                <a:hlinkClick r:id="rId3"/>
              </a:rPr>
              <a:t>clanok</a:t>
            </a:r>
            <a:r>
              <a:rPr lang="cs-CZ" sz="1800" dirty="0" smtClean="0">
                <a:hlinkClick r:id="rId3"/>
              </a:rPr>
              <a:t>_foto_560.jpg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vyriony.org</a:t>
            </a:r>
            <a:r>
              <a:rPr lang="cs-CZ" sz="1800" dirty="0" smtClean="0">
                <a:hlinkClick r:id="rId4"/>
              </a:rPr>
              <a:t>/grafika/Image/fotky%20v%20textu/morseovka.</a:t>
            </a:r>
            <a:r>
              <a:rPr lang="cs-CZ" sz="1800" dirty="0" err="1" smtClean="0">
                <a:hlinkClick r:id="rId4"/>
              </a:rPr>
              <a:t>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http://digiweb.ihned.cz/attachment.php/14616980/FLHmfWOnjKI1azGSbkyVAd4hNq0oB9gD/human_evolution__350x210_.jpg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http://www.</a:t>
            </a:r>
            <a:r>
              <a:rPr lang="cs-CZ" sz="1800" dirty="0" err="1" smtClean="0">
                <a:hlinkClick r:id="rId6"/>
              </a:rPr>
              <a:t>rucevzhuru.cz</a:t>
            </a:r>
            <a:r>
              <a:rPr lang="cs-CZ" sz="1800" dirty="0" smtClean="0">
                <a:hlinkClick r:id="rId6"/>
              </a:rPr>
              <a:t>/poradna/1/</a:t>
            </a:r>
            <a:r>
              <a:rPr lang="cs-CZ" sz="1800" dirty="0" err="1" smtClean="0">
                <a:hlinkClick r:id="rId6"/>
              </a:rPr>
              <a:t>obrazky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nobel</a:t>
            </a:r>
            <a:r>
              <a:rPr lang="cs-CZ" sz="1800" dirty="0" smtClean="0">
                <a:hlinkClick r:id="rId6"/>
              </a:rPr>
              <a:t>/dynamit.</a:t>
            </a:r>
            <a:r>
              <a:rPr lang="cs-CZ" sz="1800" dirty="0" err="1" smtClean="0">
                <a:hlinkClick r:id="rId6"/>
              </a:rPr>
              <a:t>jpg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http://www.</a:t>
            </a:r>
            <a:r>
              <a:rPr lang="cs-CZ" sz="1800" dirty="0" err="1" smtClean="0">
                <a:hlinkClick r:id="rId7"/>
              </a:rPr>
              <a:t>national</a:t>
            </a:r>
            <a:r>
              <a:rPr lang="cs-CZ" sz="1800" dirty="0" smtClean="0">
                <a:hlinkClick r:id="rId7"/>
              </a:rPr>
              <a:t>-</a:t>
            </a:r>
            <a:r>
              <a:rPr lang="cs-CZ" sz="1800" dirty="0" err="1" smtClean="0">
                <a:hlinkClick r:id="rId7"/>
              </a:rPr>
              <a:t>geographic.cz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images</a:t>
            </a:r>
            <a:r>
              <a:rPr lang="cs-CZ" sz="1800" dirty="0" smtClean="0">
                <a:hlinkClick r:id="rId7"/>
              </a:rPr>
              <a:t>/obr/soustava_1.jpg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http://www.</a:t>
            </a:r>
            <a:r>
              <a:rPr lang="cs-CZ" sz="1800" dirty="0" err="1" smtClean="0">
                <a:hlinkClick r:id="rId8"/>
              </a:rPr>
              <a:t>cez.cz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edee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content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microsites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nuklearni</a:t>
            </a:r>
            <a:r>
              <a:rPr lang="cs-CZ" sz="1800" dirty="0" smtClean="0">
                <a:hlinkClick r:id="rId8"/>
              </a:rPr>
              <a:t>/f/o2.jpg</a:t>
            </a:r>
            <a:endParaRPr lang="cs-CZ" sz="1800" dirty="0" smtClean="0"/>
          </a:p>
          <a:p>
            <a:r>
              <a:rPr lang="cs-CZ" sz="1800" dirty="0" smtClean="0">
                <a:hlinkClick r:id="rId9"/>
              </a:rPr>
              <a:t>http://img.blesk.cz/img/1/full/295446-img-tuberkuloza.jpg</a:t>
            </a:r>
            <a:endParaRPr lang="cs-CZ" sz="1800" dirty="0" smtClean="0"/>
          </a:p>
          <a:p>
            <a:r>
              <a:rPr lang="cs-CZ" sz="1800" dirty="0" smtClean="0">
                <a:hlinkClick r:id="rId10"/>
              </a:rPr>
              <a:t>http://www.</a:t>
            </a:r>
            <a:r>
              <a:rPr lang="cs-CZ" sz="1800" dirty="0" err="1" smtClean="0">
                <a:hlinkClick r:id="rId10"/>
              </a:rPr>
              <a:t>cez.cz</a:t>
            </a:r>
            <a:r>
              <a:rPr lang="cs-CZ" sz="1800" dirty="0" smtClean="0">
                <a:hlinkClick r:id="rId10"/>
              </a:rPr>
              <a:t>/</a:t>
            </a:r>
            <a:r>
              <a:rPr lang="cs-CZ" sz="1800" dirty="0" err="1" smtClean="0">
                <a:hlinkClick r:id="rId10"/>
              </a:rPr>
              <a:t>edee</a:t>
            </a:r>
            <a:r>
              <a:rPr lang="cs-CZ" sz="1800" dirty="0" smtClean="0">
                <a:hlinkClick r:id="rId10"/>
              </a:rPr>
              <a:t>/</a:t>
            </a:r>
            <a:r>
              <a:rPr lang="cs-CZ" sz="1800" dirty="0" err="1" smtClean="0">
                <a:hlinkClick r:id="rId10"/>
              </a:rPr>
              <a:t>content</a:t>
            </a:r>
            <a:r>
              <a:rPr lang="cs-CZ" sz="1800" dirty="0" smtClean="0">
                <a:hlinkClick r:id="rId10"/>
              </a:rPr>
              <a:t>/</a:t>
            </a:r>
            <a:r>
              <a:rPr lang="cs-CZ" sz="1800" dirty="0" err="1" smtClean="0">
                <a:hlinkClick r:id="rId10"/>
              </a:rPr>
              <a:t>microsites</a:t>
            </a:r>
            <a:r>
              <a:rPr lang="cs-CZ" sz="1800" dirty="0" smtClean="0">
                <a:hlinkClick r:id="rId10"/>
              </a:rPr>
              <a:t>/</a:t>
            </a:r>
            <a:r>
              <a:rPr lang="cs-CZ" sz="1800" dirty="0" err="1" smtClean="0">
                <a:hlinkClick r:id="rId10"/>
              </a:rPr>
              <a:t>rtg</a:t>
            </a:r>
            <a:r>
              <a:rPr lang="cs-CZ" sz="1800" dirty="0" smtClean="0">
                <a:hlinkClick r:id="rId10"/>
              </a:rPr>
              <a:t>/f/ruka.</a:t>
            </a:r>
            <a:r>
              <a:rPr lang="cs-CZ" sz="1800" dirty="0" err="1" smtClean="0">
                <a:hlinkClick r:id="rId10"/>
              </a:rPr>
              <a:t>jpg</a:t>
            </a:r>
            <a:endParaRPr lang="cs-CZ" sz="1800" dirty="0" smtClean="0"/>
          </a:p>
          <a:p>
            <a:r>
              <a:rPr lang="cs-CZ" sz="1800" dirty="0" smtClean="0">
                <a:hlinkClick r:id="rId11"/>
              </a:rPr>
              <a:t>http://4.bp.blogspot.com/_H3GWfRzhL1c/</a:t>
            </a:r>
            <a:r>
              <a:rPr lang="cs-CZ" sz="1800" dirty="0" err="1" smtClean="0">
                <a:hlinkClick r:id="rId11"/>
              </a:rPr>
              <a:t>SWJCiIs</a:t>
            </a:r>
            <a:r>
              <a:rPr lang="cs-CZ" sz="1800" dirty="0" smtClean="0">
                <a:hlinkClick r:id="rId11"/>
              </a:rPr>
              <a:t>_</a:t>
            </a:r>
            <a:r>
              <a:rPr lang="cs-CZ" sz="1800" dirty="0" err="1" smtClean="0">
                <a:hlinkClick r:id="rId11"/>
              </a:rPr>
              <a:t>kQI</a:t>
            </a:r>
            <a:r>
              <a:rPr lang="cs-CZ" sz="1800" dirty="0" smtClean="0">
                <a:hlinkClick r:id="rId11"/>
              </a:rPr>
              <a:t>/</a:t>
            </a:r>
            <a:r>
              <a:rPr lang="cs-CZ" sz="1800" dirty="0" err="1" smtClean="0">
                <a:hlinkClick r:id="rId11"/>
              </a:rPr>
              <a:t>AAAAAAAAAEk</a:t>
            </a:r>
            <a:r>
              <a:rPr lang="cs-CZ" sz="1800" dirty="0" smtClean="0">
                <a:hlinkClick r:id="rId11"/>
              </a:rPr>
              <a:t>/EVXjpAvglP8/s320/e559427f5a7bf9346ec5c55ca14dc06b.jpg</a:t>
            </a:r>
            <a:endParaRPr lang="cs-CZ" sz="1800" dirty="0" smtClean="0"/>
          </a:p>
          <a:p>
            <a:r>
              <a:rPr lang="cs-CZ" sz="1800" dirty="0" smtClean="0">
                <a:hlinkClick r:id="rId12"/>
              </a:rPr>
              <a:t>http://t2.gstatic.com/</a:t>
            </a:r>
            <a:r>
              <a:rPr lang="cs-CZ" sz="1800" dirty="0" err="1" smtClean="0">
                <a:hlinkClick r:id="rId12"/>
              </a:rPr>
              <a:t>images</a:t>
            </a:r>
            <a:r>
              <a:rPr lang="cs-CZ" sz="1800" dirty="0" smtClean="0">
                <a:hlinkClick r:id="rId12"/>
              </a:rPr>
              <a:t>?q=</a:t>
            </a:r>
            <a:r>
              <a:rPr lang="cs-CZ" sz="1800" dirty="0" err="1" smtClean="0">
                <a:hlinkClick r:id="rId12"/>
              </a:rPr>
              <a:t>tbn</a:t>
            </a:r>
            <a:r>
              <a:rPr lang="cs-CZ" sz="1800" dirty="0" smtClean="0">
                <a:hlinkClick r:id="rId12"/>
              </a:rPr>
              <a:t>:ANd9GcShfd8qgw8HNyu3pN1F1wVghoY7cu_7K3JBjdvHal2BIEWBvKhz</a:t>
            </a:r>
            <a:endParaRPr lang="cs-CZ" sz="1800" dirty="0" smtClean="0"/>
          </a:p>
          <a:p>
            <a:r>
              <a:rPr lang="cs-CZ" sz="1800" dirty="0" smtClean="0">
                <a:hlinkClick r:id="rId13"/>
              </a:rPr>
              <a:t>http://www.</a:t>
            </a:r>
            <a:r>
              <a:rPr lang="cs-CZ" sz="1800" dirty="0" err="1" smtClean="0">
                <a:hlinkClick r:id="rId13"/>
              </a:rPr>
              <a:t>quido.cz</a:t>
            </a:r>
            <a:r>
              <a:rPr lang="cs-CZ" sz="1800" dirty="0" smtClean="0">
                <a:hlinkClick r:id="rId13"/>
              </a:rPr>
              <a:t>/Objevy/SGTABLESM.JPG</a:t>
            </a:r>
            <a:endParaRPr lang="cs-CZ" sz="1800" dirty="0" smtClean="0"/>
          </a:p>
          <a:p>
            <a:r>
              <a:rPr lang="cs-CZ" sz="1800" dirty="0" smtClean="0">
                <a:hlinkClick r:id="rId14"/>
              </a:rPr>
              <a:t>http://media.rozhlas.</a:t>
            </a:r>
            <a:r>
              <a:rPr lang="cs-CZ" sz="1800" dirty="0" err="1" smtClean="0">
                <a:hlinkClick r:id="rId14"/>
              </a:rPr>
              <a:t>cz</a:t>
            </a:r>
            <a:r>
              <a:rPr lang="cs-CZ" sz="1800" dirty="0" smtClean="0">
                <a:hlinkClick r:id="rId14"/>
              </a:rPr>
              <a:t>/_</a:t>
            </a:r>
            <a:r>
              <a:rPr lang="cs-CZ" sz="1800" dirty="0" err="1" smtClean="0">
                <a:hlinkClick r:id="rId14"/>
              </a:rPr>
              <a:t>obrazek</a:t>
            </a:r>
            <a:r>
              <a:rPr lang="cs-CZ" sz="1800" dirty="0" smtClean="0">
                <a:hlinkClick r:id="rId14"/>
              </a:rPr>
              <a:t>/02039906.jpeg?</a:t>
            </a:r>
            <a:r>
              <a:rPr lang="cs-CZ" sz="1800" dirty="0" err="1" smtClean="0">
                <a:hlinkClick r:id="rId14"/>
              </a:rPr>
              <a:t>im</a:t>
            </a:r>
            <a:r>
              <a:rPr lang="cs-CZ" sz="1800" dirty="0" smtClean="0">
                <a:hlinkClick r:id="rId14"/>
              </a:rPr>
              <a:t>=1&amp;mand=</a:t>
            </a:r>
            <a:r>
              <a:rPr lang="cs-CZ" sz="1800" dirty="0" err="1" smtClean="0">
                <a:hlinkClick r:id="rId14"/>
              </a:rPr>
              <a:t>gt</a:t>
            </a:r>
            <a:r>
              <a:rPr lang="cs-CZ" sz="1800" dirty="0" smtClean="0">
                <a:hlinkClick r:id="rId14"/>
              </a:rPr>
              <a:t>&amp;</a:t>
            </a:r>
            <a:r>
              <a:rPr lang="cs-CZ" sz="1800" dirty="0" err="1" smtClean="0">
                <a:hlinkClick r:id="rId14"/>
              </a:rPr>
              <a:t>sc</a:t>
            </a:r>
            <a:r>
              <a:rPr lang="cs-CZ" sz="1800" dirty="0" smtClean="0">
                <a:hlinkClick r:id="rId14"/>
              </a:rPr>
              <a:t>_x=1024&amp;</a:t>
            </a:r>
            <a:r>
              <a:rPr lang="cs-CZ" sz="1800" dirty="0" err="1" smtClean="0">
                <a:hlinkClick r:id="rId14"/>
              </a:rPr>
              <a:t>sc</a:t>
            </a:r>
            <a:r>
              <a:rPr lang="cs-CZ" sz="1800" dirty="0" smtClean="0">
                <a:hlinkClick r:id="rId14"/>
              </a:rPr>
              <a:t>_y=768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>
                <a:hlinkClick r:id="rId2"/>
              </a:rPr>
              <a:t>http://upload.wikimedia.org/wikipedia/commons/thumb/7/73/CinematographeProjection.png/220px-CinematographeProjection.png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cnb.cz</a:t>
            </a:r>
            <a:r>
              <a:rPr lang="cs-CZ" sz="1800" dirty="0" smtClean="0">
                <a:hlinkClick r:id="rId3"/>
              </a:rPr>
              <a:t>/miranda2/export/</a:t>
            </a:r>
            <a:r>
              <a:rPr lang="cs-CZ" sz="1800" dirty="0" err="1" smtClean="0">
                <a:hlinkClick r:id="rId3"/>
              </a:rPr>
              <a:t>sites</a:t>
            </a:r>
            <a:r>
              <a:rPr lang="cs-CZ" sz="1800" dirty="0" smtClean="0">
                <a:hlinkClick r:id="rId3"/>
              </a:rPr>
              <a:t>/www.</a:t>
            </a:r>
            <a:r>
              <a:rPr lang="cs-CZ" sz="1800" dirty="0" err="1" smtClean="0">
                <a:hlinkClick r:id="rId3"/>
              </a:rPr>
              <a:t>cnb.cz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cs</a:t>
            </a:r>
            <a:r>
              <a:rPr lang="cs-CZ" sz="1800" dirty="0" smtClean="0">
                <a:hlinkClick r:id="rId3"/>
              </a:rPr>
              <a:t>/platidla/numismatika/</a:t>
            </a:r>
            <a:r>
              <a:rPr lang="cs-CZ" sz="1800" dirty="0" err="1" smtClean="0">
                <a:hlinkClick r:id="rId3"/>
              </a:rPr>
              <a:t>plan</a:t>
            </a:r>
            <a:r>
              <a:rPr lang="cs-CZ" sz="1800" dirty="0" smtClean="0">
                <a:hlinkClick r:id="rId3"/>
              </a:rPr>
              <a:t>_emise_2001-2005/</a:t>
            </a:r>
            <a:r>
              <a:rPr lang="cs-CZ" sz="1800" dirty="0" err="1" smtClean="0">
                <a:hlinkClick r:id="rId3"/>
              </a:rPr>
              <a:t>plan</a:t>
            </a:r>
            <a:r>
              <a:rPr lang="cs-CZ" sz="1800" dirty="0" smtClean="0">
                <a:hlinkClick r:id="rId3"/>
              </a:rPr>
              <a:t>_blesk_obr_1712bleskosvod.jpg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http://sleeper.blog.auto.cz/files/2008/09/2146.jpg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http://vlastenci.</a:t>
            </a:r>
            <a:r>
              <a:rPr lang="cs-CZ" sz="1800" dirty="0" err="1" smtClean="0">
                <a:hlinkClick r:id="rId5"/>
              </a:rPr>
              <a:t>cz</a:t>
            </a:r>
            <a:r>
              <a:rPr lang="cs-CZ" sz="1800" dirty="0" smtClean="0">
                <a:hlinkClick r:id="rId5"/>
              </a:rPr>
              <a:t>/obr/</a:t>
            </a:r>
            <a:r>
              <a:rPr lang="cs-CZ" sz="1800" dirty="0" err="1" smtClean="0">
                <a:hlinkClick r:id="rId5"/>
              </a:rPr>
              <a:t>vynalezy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vev</a:t>
            </a:r>
            <a:r>
              <a:rPr lang="cs-CZ" sz="1800" dirty="0" smtClean="0">
                <a:hlinkClick r:id="rId5"/>
              </a:rPr>
              <a:t>_ruchadlo.</a:t>
            </a:r>
            <a:r>
              <a:rPr lang="cs-CZ" sz="1800" dirty="0" err="1" smtClean="0">
                <a:hlinkClick r:id="rId5"/>
              </a:rPr>
              <a:t>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http://www.</a:t>
            </a:r>
            <a:r>
              <a:rPr lang="cs-CZ" sz="1800" dirty="0" err="1" smtClean="0">
                <a:hlinkClick r:id="rId6"/>
              </a:rPr>
              <a:t>pmdp.cz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Files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pmdp</a:t>
            </a:r>
            <a:r>
              <a:rPr lang="cs-CZ" sz="1800" dirty="0" smtClean="0">
                <a:hlinkClick r:id="rId6"/>
              </a:rPr>
              <a:t>/Historie/EPMP_</a:t>
            </a:r>
            <a:r>
              <a:rPr lang="cs-CZ" sz="1800" dirty="0" err="1" smtClean="0">
                <a:hlinkClick r:id="rId6"/>
              </a:rPr>
              <a:t>Krizik.jpg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http://www.</a:t>
            </a:r>
            <a:r>
              <a:rPr lang="cs-CZ" sz="1800" dirty="0" err="1" smtClean="0">
                <a:hlinkClick r:id="rId7"/>
              </a:rPr>
              <a:t>teepek.cz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noRW</a:t>
            </a:r>
            <a:r>
              <a:rPr lang="cs-CZ" sz="1800" dirty="0" smtClean="0">
                <a:hlinkClick r:id="rId7"/>
              </a:rPr>
              <a:t>_</a:t>
            </a:r>
            <a:r>
              <a:rPr lang="cs-CZ" sz="1800" dirty="0" err="1" smtClean="0">
                <a:hlinkClick r:id="rId7"/>
              </a:rPr>
              <a:t>photodisplay</a:t>
            </a:r>
            <a:r>
              <a:rPr lang="cs-CZ" sz="1800" dirty="0" smtClean="0">
                <a:hlinkClick r:id="rId7"/>
              </a:rPr>
              <a:t>/4147_d6c5e2fe23876e69024541019cbb14b2.jpg?1282037816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http://www.</a:t>
            </a:r>
            <a:r>
              <a:rPr lang="cs-CZ" sz="1800" dirty="0" err="1" smtClean="0">
                <a:hlinkClick r:id="rId8"/>
              </a:rPr>
              <a:t>energyweb.cz</a:t>
            </a:r>
            <a:r>
              <a:rPr lang="cs-CZ" sz="1800" dirty="0" smtClean="0">
                <a:hlinkClick r:id="rId8"/>
              </a:rPr>
              <a:t>/web/EE/</a:t>
            </a:r>
            <a:r>
              <a:rPr lang="cs-CZ" sz="1800" dirty="0" err="1" smtClean="0">
                <a:hlinkClick r:id="rId8"/>
              </a:rPr>
              <a:t>images</a:t>
            </a:r>
            <a:r>
              <a:rPr lang="cs-CZ" sz="1800" dirty="0" smtClean="0">
                <a:hlinkClick r:id="rId8"/>
              </a:rPr>
              <a:t>/04/41_kaplan.</a:t>
            </a:r>
            <a:r>
              <a:rPr lang="cs-CZ" sz="1800" dirty="0" err="1" smtClean="0">
                <a:hlinkClick r:id="rId8"/>
              </a:rPr>
              <a:t>jpg</a:t>
            </a:r>
            <a:endParaRPr lang="cs-CZ" sz="1800" dirty="0" smtClean="0"/>
          </a:p>
          <a:p>
            <a:r>
              <a:rPr lang="cs-CZ" sz="1800" dirty="0" smtClean="0">
                <a:hlinkClick r:id="rId9"/>
              </a:rPr>
              <a:t>http://www.</a:t>
            </a:r>
            <a:r>
              <a:rPr lang="cs-CZ" sz="1800" dirty="0" err="1" smtClean="0">
                <a:hlinkClick r:id="rId9"/>
              </a:rPr>
              <a:t>nedirturk.com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wp</a:t>
            </a:r>
            <a:r>
              <a:rPr lang="cs-CZ" sz="1800" dirty="0" smtClean="0">
                <a:hlinkClick r:id="rId9"/>
              </a:rPr>
              <a:t>-</a:t>
            </a:r>
            <a:r>
              <a:rPr lang="cs-CZ" sz="1800" dirty="0" err="1" smtClean="0">
                <a:hlinkClick r:id="rId9"/>
              </a:rPr>
              <a:t>content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uploads</a:t>
            </a:r>
            <a:r>
              <a:rPr lang="cs-CZ" sz="1800" dirty="0" smtClean="0">
                <a:hlinkClick r:id="rId9"/>
              </a:rPr>
              <a:t>/2011/01/550px-</a:t>
            </a:r>
            <a:r>
              <a:rPr lang="cs-CZ" sz="1800" dirty="0" err="1" smtClean="0">
                <a:hlinkClick r:id="rId9"/>
              </a:rPr>
              <a:t>Punnett</a:t>
            </a:r>
            <a:r>
              <a:rPr lang="cs-CZ" sz="1800" dirty="0" smtClean="0">
                <a:hlinkClick r:id="rId9"/>
              </a:rPr>
              <a:t>_square_</a:t>
            </a:r>
            <a:r>
              <a:rPr lang="cs-CZ" sz="1800" dirty="0" err="1" smtClean="0">
                <a:hlinkClick r:id="rId9"/>
              </a:rPr>
              <a:t>mendel</a:t>
            </a:r>
            <a:r>
              <a:rPr lang="cs-CZ" sz="1800" dirty="0" smtClean="0">
                <a:hlinkClick r:id="rId9"/>
              </a:rPr>
              <a:t>_</a:t>
            </a:r>
            <a:r>
              <a:rPr lang="cs-CZ" sz="1800" dirty="0" err="1" smtClean="0">
                <a:hlinkClick r:id="rId9"/>
              </a:rPr>
              <a:t>flowers.svg</a:t>
            </a:r>
            <a:r>
              <a:rPr lang="cs-CZ" sz="1800" dirty="0" smtClean="0">
                <a:hlinkClick r:id="rId9"/>
              </a:rPr>
              <a:t>_.</a:t>
            </a:r>
            <a:r>
              <a:rPr lang="cs-CZ" sz="1800" dirty="0" err="1" smtClean="0">
                <a:hlinkClick r:id="rId9"/>
              </a:rPr>
              <a:t>png</a:t>
            </a:r>
            <a:endParaRPr lang="cs-CZ" sz="1800" dirty="0" smtClean="0"/>
          </a:p>
          <a:p>
            <a:r>
              <a:rPr lang="cs-CZ" sz="1800" dirty="0" smtClean="0">
                <a:hlinkClick r:id="rId10"/>
              </a:rPr>
              <a:t>http://img.geocaching.com/cache/5098d6b7-cfbb-4cde-905e-d17cab64c8d4.jpg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542</Words>
  <Application>Microsoft Office PowerPoint</Application>
  <PresentationFormat>Předvádění na obrazovce (4:3)</PresentationFormat>
  <Paragraphs>129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Snímek 1</vt:lpstr>
      <vt:lpstr>VYNÁLEZY A OBJEVY 18. - 20. STOLETÍ</vt:lpstr>
      <vt:lpstr>PARNÍ STROJ  -  JAMES WATT</vt:lpstr>
      <vt:lpstr>Snímek 4</vt:lpstr>
      <vt:lpstr>Snímek 5</vt:lpstr>
      <vt:lpstr>OTEVŘENÍ SUEZSKÉHO PRŮPLAVU</vt:lpstr>
      <vt:lpstr>Snímek 7</vt:lpstr>
      <vt:lpstr>VZDUCHOLOĎ –                     F. ZEPPELIN </vt:lpstr>
      <vt:lpstr>Snímek 9</vt:lpstr>
      <vt:lpstr>TELEFON – A.G. BELL </vt:lpstr>
      <vt:lpstr>Snímek 11</vt:lpstr>
      <vt:lpstr>Snímek 12</vt:lpstr>
      <vt:lpstr>Snímek 13</vt:lpstr>
      <vt:lpstr>Snímek 14</vt:lpstr>
      <vt:lpstr>OBJEV RADIOAKTIVITY </vt:lpstr>
      <vt:lpstr>DALŠÍ …</vt:lpstr>
      <vt:lpstr>ČEŠTÍ VYNÁLEZCI</vt:lpstr>
      <vt:lpstr>Snímek 18</vt:lpstr>
      <vt:lpstr>Snímek 19</vt:lpstr>
      <vt:lpstr>Snímek 20</vt:lpstr>
      <vt:lpstr>POUŽITÉ ZDROJE</vt:lpstr>
      <vt:lpstr>Snímek 22</vt:lpstr>
      <vt:lpstr>Snímek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VYNÁLEZY A OBJEVY 18./19. STOLETÍ</dc:title>
  <dc:creator>Lucinka</dc:creator>
  <cp:lastModifiedBy>Lucinka</cp:lastModifiedBy>
  <cp:revision>16</cp:revision>
  <dcterms:created xsi:type="dcterms:W3CDTF">2011-04-07T18:42:01Z</dcterms:created>
  <dcterms:modified xsi:type="dcterms:W3CDTF">2011-04-10T16:55:30Z</dcterms:modified>
</cp:coreProperties>
</file>