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660"/>
  </p:normalViewPr>
  <p:slideViewPr>
    <p:cSldViewPr>
      <p:cViewPr>
        <p:scale>
          <a:sx n="90" d="100"/>
          <a:sy n="90" d="100"/>
        </p:scale>
        <p:origin x="-486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30F92-8C50-4F87-B6F5-B7A71F2BE7C8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B24B0-48B1-4CEE-9079-BD2F80D88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321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392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Přívlastek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Rozvíjí podstatné jméno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jaký, který, čí?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Je vyjádřen: </a:t>
            </a:r>
            <a:r>
              <a:rPr lang="cs-CZ" dirty="0" err="1" smtClean="0">
                <a:solidFill>
                  <a:srgbClr val="FFFF00"/>
                </a:solidFill>
              </a:rPr>
              <a:t>podst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ménem, příd. </a:t>
            </a:r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ménem,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      zájmenem, číslovkou, popř. 			      </a:t>
            </a:r>
            <a:r>
              <a:rPr lang="cs-CZ" dirty="0">
                <a:solidFill>
                  <a:srgbClr val="FFFF00"/>
                </a:solidFill>
              </a:rPr>
              <a:t>i</a:t>
            </a:r>
            <a:r>
              <a:rPr lang="cs-CZ" dirty="0" smtClean="0">
                <a:solidFill>
                  <a:srgbClr val="FFFF00"/>
                </a:solidFill>
              </a:rPr>
              <a:t>nfinitivem slovesa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Může být:  - holý, několikanásobný, postupně 		      se rozvíjející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    - shodný, neshodný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    - volný, těsný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Přívlastek shodný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vyjádřen: příd. jménem, zájmenem, popř. 			 číslovkou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Stává před řídícím členem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Může stát výjimečně za řídícím členem při   zdůraznění, archaickém vyjádření, v odborných názvech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Shoduje se s řídícím členem v rodě, čísle a pádu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Příklady přívlastku shodného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Koupili jsme si </a:t>
            </a:r>
            <a:r>
              <a:rPr lang="cs-CZ" u="sng" dirty="0" smtClean="0">
                <a:solidFill>
                  <a:srgbClr val="FFFF00"/>
                </a:solidFill>
              </a:rPr>
              <a:t>nové</a:t>
            </a:r>
            <a:r>
              <a:rPr lang="cs-CZ" dirty="0" smtClean="0">
                <a:solidFill>
                  <a:srgbClr val="FFFF00"/>
                </a:solidFill>
              </a:rPr>
              <a:t> auto.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Vezměte si </a:t>
            </a:r>
            <a:r>
              <a:rPr lang="cs-CZ" u="sng" dirty="0" smtClean="0">
                <a:solidFill>
                  <a:srgbClr val="FFFF00"/>
                </a:solidFill>
              </a:rPr>
              <a:t>své</a:t>
            </a:r>
            <a:r>
              <a:rPr lang="cs-CZ" dirty="0" smtClean="0">
                <a:solidFill>
                  <a:srgbClr val="FFFF00"/>
                </a:solidFill>
              </a:rPr>
              <a:t> věci.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Spatřili jsme </a:t>
            </a:r>
            <a:r>
              <a:rPr lang="cs-CZ" u="sng" dirty="0" smtClean="0">
                <a:solidFill>
                  <a:srgbClr val="FFFF00"/>
                </a:solidFill>
              </a:rPr>
              <a:t>prvního</a:t>
            </a:r>
            <a:r>
              <a:rPr lang="cs-CZ" dirty="0" smtClean="0">
                <a:solidFill>
                  <a:srgbClr val="FFFF00"/>
                </a:solidFill>
              </a:rPr>
              <a:t> závodníka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Použili jsme kyselinu </a:t>
            </a:r>
            <a:r>
              <a:rPr lang="cs-CZ" u="sng" dirty="0" smtClean="0">
                <a:solidFill>
                  <a:srgbClr val="FFFF00"/>
                </a:solidFill>
              </a:rPr>
              <a:t>solnou</a:t>
            </a:r>
            <a:r>
              <a:rPr lang="cs-CZ" dirty="0" smtClean="0">
                <a:solidFill>
                  <a:srgbClr val="FFFF00"/>
                </a:solidFill>
              </a:rPr>
              <a:t>. (odborný výraz)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Koupil jsem si kolo </a:t>
            </a:r>
            <a:r>
              <a:rPr lang="cs-CZ" u="sng" dirty="0" smtClean="0">
                <a:solidFill>
                  <a:srgbClr val="FFFF00"/>
                </a:solidFill>
              </a:rPr>
              <a:t>červené</a:t>
            </a:r>
            <a:r>
              <a:rPr lang="cs-CZ" dirty="0" smtClean="0">
                <a:solidFill>
                  <a:srgbClr val="FFFF00"/>
                </a:solidFill>
              </a:rPr>
              <a:t>. (zdůraznění)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Objevila se panna spanilomyslná. (historické vyjádření)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Přívlastek neshodný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Neshoduje se s řídícím členem v rodě</a:t>
            </a:r>
            <a:r>
              <a:rPr lang="cs-CZ" dirty="0" smtClean="0">
                <a:solidFill>
                  <a:srgbClr val="FFFF00"/>
                </a:solidFill>
              </a:rPr>
              <a:t>, čísle </a:t>
            </a:r>
            <a:r>
              <a:rPr lang="cs-CZ" dirty="0" smtClean="0">
                <a:solidFill>
                  <a:srgbClr val="FFFF00"/>
                </a:solidFill>
              </a:rPr>
              <a:t>či pádu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Bývá vyjádřen podstatným jménem, zájmenem, popř. infinitivem slovesa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Stává za řídícím členem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Výjimečně před řídícím členem, např. v případě básnického vyjádření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Příklady přívlastku neshodného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332037"/>
            <a:ext cx="8229600" cy="274003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Atlet se stal mistrem </a:t>
            </a:r>
            <a:r>
              <a:rPr lang="cs-CZ" u="sng" dirty="0" smtClean="0">
                <a:solidFill>
                  <a:srgbClr val="FFFF00"/>
                </a:solidFill>
              </a:rPr>
              <a:t>světa.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Přišli jsme na kraj </a:t>
            </a:r>
            <a:r>
              <a:rPr lang="cs-CZ" u="sng" dirty="0" smtClean="0">
                <a:solidFill>
                  <a:srgbClr val="FFFF00"/>
                </a:solidFill>
              </a:rPr>
              <a:t>lesa.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Jede, </a:t>
            </a:r>
            <a:r>
              <a:rPr lang="cs-CZ" dirty="0" err="1" smtClean="0">
                <a:solidFill>
                  <a:srgbClr val="FFFF00"/>
                </a:solidFill>
              </a:rPr>
              <a:t>jede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u="sng" dirty="0" smtClean="0">
                <a:solidFill>
                  <a:srgbClr val="FFFF00"/>
                </a:solidFill>
              </a:rPr>
              <a:t>lesa</a:t>
            </a:r>
            <a:r>
              <a:rPr lang="cs-CZ" dirty="0" smtClean="0">
                <a:solidFill>
                  <a:srgbClr val="FFFF00"/>
                </a:solidFill>
              </a:rPr>
              <a:t> pán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Zborcené </a:t>
            </a:r>
            <a:r>
              <a:rPr lang="cs-CZ" u="sng" dirty="0" smtClean="0">
                <a:solidFill>
                  <a:srgbClr val="FFFF00"/>
                </a:solidFill>
              </a:rPr>
              <a:t>harfy</a:t>
            </a:r>
            <a:r>
              <a:rPr lang="cs-CZ" dirty="0" smtClean="0">
                <a:solidFill>
                  <a:srgbClr val="FFFF00"/>
                </a:solidFill>
              </a:rPr>
              <a:t> tón…</a:t>
            </a:r>
          </a:p>
          <a:p>
            <a:endParaRPr lang="cs-CZ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Přívlastek volný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Lze vynechat, aniž se podstatně změní základní smysl věty, pouze upřesňuje význam.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Odděluje se čárkou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Bývá bohatě rozvit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Stává za řídícím členem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Pozorovali jsme lokomotivu, </a:t>
            </a:r>
            <a:r>
              <a:rPr lang="cs-CZ" u="sng" dirty="0" smtClean="0">
                <a:solidFill>
                  <a:srgbClr val="FFFF00"/>
                </a:solidFill>
              </a:rPr>
              <a:t>vypouštějící</a:t>
            </a:r>
            <a:r>
              <a:rPr lang="cs-CZ" dirty="0" smtClean="0">
                <a:solidFill>
                  <a:srgbClr val="FFFF00"/>
                </a:solidFill>
              </a:rPr>
              <a:t> páru. Děti, </a:t>
            </a:r>
            <a:r>
              <a:rPr lang="cs-CZ" u="sng" dirty="0" smtClean="0">
                <a:solidFill>
                  <a:srgbClr val="FFFF00"/>
                </a:solidFill>
              </a:rPr>
              <a:t>hrající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u="sng" dirty="0" smtClean="0">
                <a:solidFill>
                  <a:srgbClr val="FFFF00"/>
                </a:solidFill>
              </a:rPr>
              <a:t>si</a:t>
            </a:r>
            <a:r>
              <a:rPr lang="cs-CZ" dirty="0" smtClean="0">
                <a:solidFill>
                  <a:srgbClr val="FFFF00"/>
                </a:solidFill>
              </a:rPr>
              <a:t> na vozovce, se lekly přijíždějícího vozidla.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Přívlastek těsný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Nelze jej vynechat, aniž by se změnil význam věty.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Stává za řídícím členem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Bývá bohatě rozvit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Neodděluje se čárkou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Do ředitelny se dostaví žáci 7. ročníku </a:t>
            </a:r>
            <a:r>
              <a:rPr lang="cs-CZ" u="sng" dirty="0" smtClean="0">
                <a:solidFill>
                  <a:srgbClr val="FFFF00"/>
                </a:solidFill>
              </a:rPr>
              <a:t>jedoucí</a:t>
            </a:r>
            <a:r>
              <a:rPr lang="cs-CZ" dirty="0" smtClean="0">
                <a:solidFill>
                  <a:srgbClr val="FFFF00"/>
                </a:solidFill>
              </a:rPr>
              <a:t> příští týden na hory. (Vynecháním přívlastku by přišli všichni žáci 7. </a:t>
            </a:r>
            <a:r>
              <a:rPr lang="cs-CZ" smtClean="0">
                <a:solidFill>
                  <a:srgbClr val="FFFF00"/>
                </a:solidFill>
              </a:rPr>
              <a:t>ročníku)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Přístavek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535785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Zvláštní druh přívlastku shodného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Bývá vyjádřen </a:t>
            </a:r>
            <a:r>
              <a:rPr lang="cs-CZ" u="sng" dirty="0" smtClean="0">
                <a:solidFill>
                  <a:srgbClr val="FFFF00"/>
                </a:solidFill>
              </a:rPr>
              <a:t>podstatným</a:t>
            </a:r>
            <a:r>
              <a:rPr lang="cs-CZ" i="1" dirty="0" smtClean="0">
                <a:solidFill>
                  <a:srgbClr val="FFFF00"/>
                </a:solidFill>
              </a:rPr>
              <a:t> </a:t>
            </a:r>
            <a:r>
              <a:rPr lang="cs-CZ" u="sng" dirty="0" smtClean="0">
                <a:solidFill>
                  <a:srgbClr val="FFFF00"/>
                </a:solidFill>
              </a:rPr>
              <a:t>jménem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Upřesňuje význam řídícího členu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Stává </a:t>
            </a:r>
            <a:r>
              <a:rPr lang="cs-CZ" u="sng" dirty="0" smtClean="0">
                <a:solidFill>
                  <a:srgbClr val="FFFF00"/>
                </a:solidFill>
              </a:rPr>
              <a:t>za</a:t>
            </a:r>
            <a:r>
              <a:rPr lang="cs-CZ" dirty="0" smtClean="0">
                <a:solidFill>
                  <a:srgbClr val="FFFF00"/>
                </a:solidFill>
              </a:rPr>
              <a:t> řídícím členem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Bývá bohatěji rozvit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Odděluje se čárkou, popř. čárkami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Jan Ámos Komenský, </a:t>
            </a:r>
            <a:r>
              <a:rPr lang="cs-CZ" u="sng" dirty="0" smtClean="0">
                <a:solidFill>
                  <a:srgbClr val="FFFF00"/>
                </a:solidFill>
              </a:rPr>
              <a:t>učitel</a:t>
            </a:r>
            <a:r>
              <a:rPr lang="cs-CZ" dirty="0" smtClean="0">
                <a:solidFill>
                  <a:srgbClr val="FFFF00"/>
                </a:solidFill>
              </a:rPr>
              <a:t> národů.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	        Božena Němcová, česká </a:t>
            </a:r>
            <a:r>
              <a:rPr lang="cs-CZ" u="sng" dirty="0" smtClean="0">
                <a:solidFill>
                  <a:srgbClr val="FFFF00"/>
                </a:solidFill>
              </a:rPr>
              <a:t>spisovatelka.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               Pana Josefa Nováka, </a:t>
            </a:r>
            <a:r>
              <a:rPr lang="cs-CZ" u="sng" dirty="0" smtClean="0">
                <a:solidFill>
                  <a:srgbClr val="FFFF00"/>
                </a:solidFill>
              </a:rPr>
              <a:t>ředitele</a:t>
            </a:r>
            <a:r>
              <a:rPr lang="cs-CZ" dirty="0" smtClean="0">
                <a:solidFill>
                  <a:srgbClr val="FFFF00"/>
                </a:solidFill>
              </a:rPr>
              <a:t> školy,   	        jsme také pozvali.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279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Přívlastek</vt:lpstr>
      <vt:lpstr>Přívlastek shodný</vt:lpstr>
      <vt:lpstr>Příklady přívlastku shodného</vt:lpstr>
      <vt:lpstr>Přívlastek neshodný</vt:lpstr>
      <vt:lpstr>Příklady přívlastku neshodného</vt:lpstr>
      <vt:lpstr>Přívlastek volný</vt:lpstr>
      <vt:lpstr>Přívlastek těsný</vt:lpstr>
      <vt:lpstr>Přístavek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 (výuková část)</dc:title>
  <dc:creator>Hoření</dc:creator>
  <cp:lastModifiedBy>Dum</cp:lastModifiedBy>
  <cp:revision>14</cp:revision>
  <dcterms:created xsi:type="dcterms:W3CDTF">2013-06-04T09:00:09Z</dcterms:created>
  <dcterms:modified xsi:type="dcterms:W3CDTF">2014-10-22T13:18:36Z</dcterms:modified>
</cp:coreProperties>
</file>