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8" r:id="rId4"/>
    <p:sldId id="257" r:id="rId5"/>
    <p:sldId id="259" r:id="rId6"/>
    <p:sldId id="260" r:id="rId7"/>
    <p:sldId id="261" r:id="rId8"/>
    <p:sldId id="262" r:id="rId9"/>
    <p:sldId id="264" r:id="rId10"/>
    <p:sldId id="263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0CFA7-A17D-495C-8701-F847906E79BF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5F756-3D8D-4593-8710-4C8F27068E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0CFA7-A17D-495C-8701-F847906E79BF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5F756-3D8D-4593-8710-4C8F27068E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0CFA7-A17D-495C-8701-F847906E79BF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5F756-3D8D-4593-8710-4C8F27068E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0CFA7-A17D-495C-8701-F847906E79BF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5F756-3D8D-4593-8710-4C8F27068E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0CFA7-A17D-495C-8701-F847906E79BF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5F756-3D8D-4593-8710-4C8F27068E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0CFA7-A17D-495C-8701-F847906E79BF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5F756-3D8D-4593-8710-4C8F27068E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0CFA7-A17D-495C-8701-F847906E79BF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5F756-3D8D-4593-8710-4C8F27068E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0CFA7-A17D-495C-8701-F847906E79BF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5F756-3D8D-4593-8710-4C8F27068E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0CFA7-A17D-495C-8701-F847906E79BF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5F756-3D8D-4593-8710-4C8F27068E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0CFA7-A17D-495C-8701-F847906E79BF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5F756-3D8D-4593-8710-4C8F27068E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0CFA7-A17D-495C-8701-F847906E79BF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5F756-3D8D-4593-8710-4C8F27068E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70CFA7-A17D-495C-8701-F847906E79BF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D5F756-3D8D-4593-8710-4C8F27068E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763" y="690563"/>
            <a:ext cx="7864475" cy="5475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57310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254" y="980728"/>
            <a:ext cx="7785100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52943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Příslovečné určení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000240"/>
            <a:ext cx="9144000" cy="4525963"/>
          </a:xfrm>
        </p:spPr>
        <p:txBody>
          <a:bodyPr/>
          <a:lstStyle/>
          <a:p>
            <a:r>
              <a:rPr lang="cs-CZ" sz="2800" dirty="0" smtClean="0">
                <a:solidFill>
                  <a:srgbClr val="FFFF00"/>
                </a:solidFill>
              </a:rPr>
              <a:t>Vyjadřuje bližší okolnosti děje (kdy, kde, jak, atd.)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Rozvíjí sloveso, příslovce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Často se plete s přívlastkem </a:t>
            </a:r>
            <a:r>
              <a:rPr lang="cs-CZ" sz="2800" dirty="0" err="1" smtClean="0">
                <a:solidFill>
                  <a:srgbClr val="FFFF00"/>
                </a:solidFill>
              </a:rPr>
              <a:t>nesh</a:t>
            </a:r>
            <a:r>
              <a:rPr lang="cs-CZ" sz="2800" dirty="0" smtClean="0">
                <a:solidFill>
                  <a:srgbClr val="FFFF00"/>
                </a:solidFill>
              </a:rPr>
              <a:t>., popř. předmětem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Přednost mívá PU</a:t>
            </a:r>
          </a:p>
          <a:p>
            <a:pPr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Příslovečné určení 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4488"/>
            <a:ext cx="8229600" cy="4411675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místa (PUM)</a:t>
            </a:r>
          </a:p>
          <a:p>
            <a:r>
              <a:rPr lang="cs-CZ" dirty="0">
                <a:solidFill>
                  <a:srgbClr val="FFFF00"/>
                </a:solidFill>
              </a:rPr>
              <a:t>č</a:t>
            </a:r>
            <a:r>
              <a:rPr lang="cs-CZ" dirty="0" smtClean="0">
                <a:solidFill>
                  <a:srgbClr val="FFFF00"/>
                </a:solidFill>
              </a:rPr>
              <a:t>asu (PUČ)</a:t>
            </a:r>
          </a:p>
          <a:p>
            <a:r>
              <a:rPr lang="cs-CZ" dirty="0">
                <a:solidFill>
                  <a:srgbClr val="FFFF00"/>
                </a:solidFill>
              </a:rPr>
              <a:t>z</a:t>
            </a:r>
            <a:r>
              <a:rPr lang="cs-CZ" dirty="0" smtClean="0">
                <a:solidFill>
                  <a:srgbClr val="FFFF00"/>
                </a:solidFill>
              </a:rPr>
              <a:t>působu (PUZ)</a:t>
            </a:r>
          </a:p>
          <a:p>
            <a:r>
              <a:rPr lang="cs-CZ" dirty="0">
                <a:solidFill>
                  <a:srgbClr val="FFFF00"/>
                </a:solidFill>
              </a:rPr>
              <a:t>m</a:t>
            </a:r>
            <a:r>
              <a:rPr lang="cs-CZ" dirty="0" smtClean="0">
                <a:solidFill>
                  <a:srgbClr val="FFFF00"/>
                </a:solidFill>
              </a:rPr>
              <a:t>íry (</a:t>
            </a:r>
            <a:r>
              <a:rPr lang="cs-CZ" dirty="0" err="1" smtClean="0">
                <a:solidFill>
                  <a:srgbClr val="FFFF00"/>
                </a:solidFill>
              </a:rPr>
              <a:t>PUMíry</a:t>
            </a:r>
            <a:r>
              <a:rPr lang="cs-CZ" dirty="0" smtClean="0">
                <a:solidFill>
                  <a:srgbClr val="FFFF00"/>
                </a:solidFill>
              </a:rPr>
              <a:t>)</a:t>
            </a:r>
          </a:p>
          <a:p>
            <a:r>
              <a:rPr lang="cs-CZ" dirty="0">
                <a:solidFill>
                  <a:srgbClr val="FFFF00"/>
                </a:solidFill>
              </a:rPr>
              <a:t>p</a:t>
            </a:r>
            <a:r>
              <a:rPr lang="cs-CZ" dirty="0" smtClean="0">
                <a:solidFill>
                  <a:srgbClr val="FFFF00"/>
                </a:solidFill>
              </a:rPr>
              <a:t>říčiny (PUP)</a:t>
            </a:r>
          </a:p>
          <a:p>
            <a:r>
              <a:rPr lang="cs-CZ" dirty="0">
                <a:solidFill>
                  <a:srgbClr val="FFFF00"/>
                </a:solidFill>
              </a:rPr>
              <a:t>ú</a:t>
            </a:r>
            <a:r>
              <a:rPr lang="cs-CZ" dirty="0" smtClean="0">
                <a:solidFill>
                  <a:srgbClr val="FFFF00"/>
                </a:solidFill>
              </a:rPr>
              <a:t>čelu (PUÚ)</a:t>
            </a:r>
          </a:p>
          <a:p>
            <a:r>
              <a:rPr lang="cs-CZ" dirty="0">
                <a:solidFill>
                  <a:srgbClr val="FFFF00"/>
                </a:solidFill>
              </a:rPr>
              <a:t>p</a:t>
            </a:r>
            <a:r>
              <a:rPr lang="cs-CZ" dirty="0" smtClean="0">
                <a:solidFill>
                  <a:srgbClr val="FFFF00"/>
                </a:solidFill>
              </a:rPr>
              <a:t>odmínky (</a:t>
            </a:r>
            <a:r>
              <a:rPr lang="cs-CZ" dirty="0" err="1" smtClean="0">
                <a:solidFill>
                  <a:srgbClr val="FFFF00"/>
                </a:solidFill>
              </a:rPr>
              <a:t>PUPod</a:t>
            </a:r>
            <a:r>
              <a:rPr lang="cs-CZ" dirty="0" err="1">
                <a:solidFill>
                  <a:srgbClr val="FFFF00"/>
                </a:solidFill>
              </a:rPr>
              <a:t>m</a:t>
            </a:r>
            <a:r>
              <a:rPr lang="cs-CZ" dirty="0" smtClean="0">
                <a:solidFill>
                  <a:srgbClr val="FFFF00"/>
                </a:solidFill>
              </a:rPr>
              <a:t>)</a:t>
            </a:r>
          </a:p>
          <a:p>
            <a:r>
              <a:rPr lang="cs-CZ" dirty="0">
                <a:solidFill>
                  <a:srgbClr val="FFFF00"/>
                </a:solidFill>
              </a:rPr>
              <a:t>p</a:t>
            </a:r>
            <a:r>
              <a:rPr lang="cs-CZ" dirty="0" smtClean="0">
                <a:solidFill>
                  <a:srgbClr val="FFFF00"/>
                </a:solidFill>
              </a:rPr>
              <a:t>řípustky (</a:t>
            </a:r>
            <a:r>
              <a:rPr lang="cs-CZ" dirty="0" err="1" smtClean="0">
                <a:solidFill>
                  <a:srgbClr val="FFFF00"/>
                </a:solidFill>
              </a:rPr>
              <a:t>PUPříp</a:t>
            </a:r>
            <a:r>
              <a:rPr lang="cs-CZ" dirty="0" smtClean="0">
                <a:solidFill>
                  <a:srgbClr val="FFFF00"/>
                </a:solidFill>
              </a:rPr>
              <a:t>)</a:t>
            </a:r>
          </a:p>
          <a:p>
            <a:pPr>
              <a:buNone/>
            </a:pP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Příslovečné </a:t>
            </a:r>
            <a:r>
              <a:rPr lang="cs-CZ" dirty="0" smtClean="0">
                <a:solidFill>
                  <a:srgbClr val="FFFF00"/>
                </a:solidFill>
              </a:rPr>
              <a:t>určení místa (PUM)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Bývá vyjádřeno podstatným jménem, příslovcem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Ptáme se: kde, kam, kudy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Příklad:  Bydleli jsme </a:t>
            </a:r>
            <a:r>
              <a:rPr lang="cs-CZ" u="sng" dirty="0" smtClean="0">
                <a:solidFill>
                  <a:srgbClr val="FFFF00"/>
                </a:solidFill>
              </a:rPr>
              <a:t>v Praze.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		Jeli jsme </a:t>
            </a:r>
            <a:r>
              <a:rPr lang="cs-CZ" u="sng" dirty="0" smtClean="0">
                <a:solidFill>
                  <a:srgbClr val="FFFF00"/>
                </a:solidFill>
              </a:rPr>
              <a:t>na zahradu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		Šli jsme </a:t>
            </a:r>
            <a:r>
              <a:rPr lang="cs-CZ" u="sng" dirty="0" smtClean="0">
                <a:solidFill>
                  <a:srgbClr val="FFFF00"/>
                </a:solidFill>
              </a:rPr>
              <a:t>lesem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		Vrátil jsem se </a:t>
            </a:r>
            <a:r>
              <a:rPr lang="cs-CZ" u="sng" dirty="0" smtClean="0">
                <a:solidFill>
                  <a:srgbClr val="FFFF00"/>
                </a:solidFill>
              </a:rPr>
              <a:t>domů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		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Příslovečné určení času (PUČ)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Bývá vyjádřeno podstatným jménem, příslovcem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Ptáme se: kdy, odkdy, dokdy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Příklady: Stalo se to </a:t>
            </a:r>
            <a:r>
              <a:rPr lang="cs-CZ" u="sng" dirty="0" smtClean="0">
                <a:solidFill>
                  <a:srgbClr val="FFFF00"/>
                </a:solidFill>
              </a:rPr>
              <a:t>včera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		Od neděle nebyl </a:t>
            </a:r>
            <a:r>
              <a:rPr lang="cs-CZ" u="sng" dirty="0" smtClean="0">
                <a:solidFill>
                  <a:srgbClr val="FFFF00"/>
                </a:solidFill>
              </a:rPr>
              <a:t>doma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		Udělej to </a:t>
            </a:r>
            <a:r>
              <a:rPr lang="cs-CZ" u="sng" dirty="0" smtClean="0">
                <a:solidFill>
                  <a:srgbClr val="FFFF00"/>
                </a:solidFill>
              </a:rPr>
              <a:t>do zítřka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		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Příslovečné určení způsobu (PUZ)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Bývá vyjádřeno podstatným jménem, příslovcem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Ptáme se: jak, jakým způsobem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Příklady: Udělal to </a:t>
            </a:r>
            <a:r>
              <a:rPr lang="cs-CZ" u="sng" dirty="0" smtClean="0">
                <a:solidFill>
                  <a:srgbClr val="FFFF00"/>
                </a:solidFill>
              </a:rPr>
              <a:t>rychle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pPr lvl="1"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		Vyrobil to </a:t>
            </a:r>
            <a:r>
              <a:rPr lang="cs-CZ" u="sng" dirty="0" smtClean="0">
                <a:solidFill>
                  <a:srgbClr val="FFFF00"/>
                </a:solidFill>
              </a:rPr>
              <a:t>podle návodu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Příslovečné určení míry (</a:t>
            </a:r>
            <a:r>
              <a:rPr lang="cs-CZ" dirty="0" err="1" smtClean="0">
                <a:solidFill>
                  <a:srgbClr val="FFFF00"/>
                </a:solidFill>
              </a:rPr>
              <a:t>PUMíry</a:t>
            </a:r>
            <a:r>
              <a:rPr lang="cs-CZ" dirty="0" smtClean="0">
                <a:solidFill>
                  <a:srgbClr val="FFFF00"/>
                </a:solidFill>
              </a:rPr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Bývá vyjádřeno příslovcem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Ptáme se: kolik, jak moc, do jaké míry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Příklady: Přijel velmi </a:t>
            </a:r>
            <a:r>
              <a:rPr lang="cs-CZ" u="sng" dirty="0" smtClean="0">
                <a:solidFill>
                  <a:srgbClr val="FFFF00"/>
                </a:solidFill>
              </a:rPr>
              <a:t>rychle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		Přinesl toho </a:t>
            </a:r>
            <a:r>
              <a:rPr lang="cs-CZ" u="sng" dirty="0" smtClean="0">
                <a:solidFill>
                  <a:srgbClr val="FFFF00"/>
                </a:solidFill>
              </a:rPr>
              <a:t>poměrně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u="sng" dirty="0" smtClean="0">
                <a:solidFill>
                  <a:srgbClr val="FFFF00"/>
                </a:solidFill>
              </a:rPr>
              <a:t>málo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Příslovečné určení příčiny (</a:t>
            </a:r>
            <a:r>
              <a:rPr lang="cs-CZ" dirty="0" err="1" smtClean="0">
                <a:solidFill>
                  <a:srgbClr val="FFFF00"/>
                </a:solidFill>
              </a:rPr>
              <a:t>PUPříč</a:t>
            </a:r>
            <a:r>
              <a:rPr lang="cs-CZ" dirty="0" smtClean="0">
                <a:solidFill>
                  <a:srgbClr val="FFFF00"/>
                </a:solidFill>
              </a:rPr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285992"/>
            <a:ext cx="8229600" cy="204311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Bývá vyjádřeno podstatným jménem, 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Ptáme se: proč, z jakého důvodu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Příklad: Nedostavil se </a:t>
            </a:r>
            <a:r>
              <a:rPr lang="cs-CZ" u="sng" dirty="0" smtClean="0">
                <a:solidFill>
                  <a:srgbClr val="FFFF00"/>
                </a:solidFill>
              </a:rPr>
              <a:t>pro nemoc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Význam bývá častěji vyjádřen stejnojmennou větou vedlejší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Příslovečné určení účelu (PUÚ)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Bývá vyjádřeno podstatným jménem, příslovcem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Ptáme se: za jakým účelem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Příklady: Šli jsme do lesa </a:t>
            </a:r>
            <a:r>
              <a:rPr lang="cs-CZ" u="sng" dirty="0" smtClean="0">
                <a:solidFill>
                  <a:srgbClr val="FFFF00"/>
                </a:solidFill>
              </a:rPr>
              <a:t>na houby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		Udělal to </a:t>
            </a:r>
            <a:r>
              <a:rPr lang="cs-CZ" u="sng" dirty="0" smtClean="0">
                <a:solidFill>
                  <a:srgbClr val="FFFF00"/>
                </a:solidFill>
              </a:rPr>
              <a:t>pro</a:t>
            </a:r>
            <a:r>
              <a:rPr lang="cs-CZ" dirty="0" smtClean="0">
                <a:solidFill>
                  <a:srgbClr val="FFFF00"/>
                </a:solidFill>
              </a:rPr>
              <a:t> jeho </a:t>
            </a:r>
            <a:r>
              <a:rPr lang="cs-CZ" u="sng" dirty="0" smtClean="0">
                <a:solidFill>
                  <a:srgbClr val="FFFF00"/>
                </a:solidFill>
              </a:rPr>
              <a:t>dobro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Význam bývá častěji vyjádřen stejnojmennou větou vedlejší</a:t>
            </a:r>
          </a:p>
          <a:p>
            <a:pPr>
              <a:buNone/>
            </a:pPr>
            <a:endParaRPr lang="cs-CZ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Příslovečné určení podmínky (</a:t>
            </a:r>
            <a:r>
              <a:rPr lang="cs-CZ" dirty="0" err="1" smtClean="0">
                <a:solidFill>
                  <a:srgbClr val="FFFF00"/>
                </a:solidFill>
              </a:rPr>
              <a:t>PUPodm</a:t>
            </a:r>
            <a:r>
              <a:rPr lang="cs-CZ" dirty="0" smtClean="0">
                <a:solidFill>
                  <a:srgbClr val="FFFF00"/>
                </a:solidFill>
              </a:rPr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01156" cy="4525963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Bývá vyjádřeno podstatným jménem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Ptáme se: kdy, za jakých </a:t>
            </a:r>
            <a:r>
              <a:rPr lang="cs-CZ" dirty="0" smtClean="0">
                <a:solidFill>
                  <a:srgbClr val="FFFF00"/>
                </a:solidFill>
              </a:rPr>
              <a:t>podmínek</a:t>
            </a:r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Příklad: Při nepříznivém počasí se koupat 				nepůjdeme.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		V případě skvělých výsledků dostanete 		odměnu.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Význam bývá častěji vyjádřen stejnojmennou větou vedlejší</a:t>
            </a:r>
          </a:p>
          <a:p>
            <a:pPr>
              <a:buNone/>
            </a:pP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Příslovečné určení přípustky (</a:t>
            </a:r>
            <a:r>
              <a:rPr lang="cs-CZ" dirty="0" err="1" smtClean="0">
                <a:solidFill>
                  <a:srgbClr val="FFFF00"/>
                </a:solidFill>
              </a:rPr>
              <a:t>PUPříp</a:t>
            </a:r>
            <a:r>
              <a:rPr lang="cs-CZ" dirty="0" smtClean="0">
                <a:solidFill>
                  <a:srgbClr val="FFFF00"/>
                </a:solidFill>
              </a:rPr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Bývá vyjádřeno podstatným jménem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Ptáme se: (i) přes co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Příklad: </a:t>
            </a:r>
            <a:r>
              <a:rPr lang="cs-CZ" u="sng" dirty="0" smtClean="0">
                <a:solidFill>
                  <a:srgbClr val="FFFF00"/>
                </a:solidFill>
              </a:rPr>
              <a:t>I </a:t>
            </a:r>
            <a:r>
              <a:rPr lang="cs-CZ" u="sng" dirty="0">
                <a:solidFill>
                  <a:srgbClr val="FFFF00"/>
                </a:solidFill>
              </a:rPr>
              <a:t>p</a:t>
            </a:r>
            <a:r>
              <a:rPr lang="cs-CZ" u="sng" dirty="0" smtClean="0">
                <a:solidFill>
                  <a:srgbClr val="FFFF00"/>
                </a:solidFill>
              </a:rPr>
              <a:t>řes nepřízeň </a:t>
            </a:r>
            <a:r>
              <a:rPr lang="cs-CZ" dirty="0" smtClean="0">
                <a:solidFill>
                  <a:srgbClr val="FFFF00"/>
                </a:solidFill>
              </a:rPr>
              <a:t>počasí jsme </a:t>
            </a:r>
            <a:r>
              <a:rPr lang="cs-CZ" dirty="0">
                <a:solidFill>
                  <a:srgbClr val="FFFF00"/>
                </a:solidFill>
              </a:rPr>
              <a:t>ú</a:t>
            </a:r>
            <a:r>
              <a:rPr lang="cs-CZ" dirty="0" smtClean="0">
                <a:solidFill>
                  <a:srgbClr val="FFFF00"/>
                </a:solidFill>
              </a:rPr>
              <a:t>koly 		</a:t>
            </a:r>
            <a:r>
              <a:rPr lang="cs-CZ" smtClean="0">
                <a:solidFill>
                  <a:srgbClr val="FFFF00"/>
                </a:solidFill>
              </a:rPr>
              <a:t>	</a:t>
            </a:r>
            <a:r>
              <a:rPr lang="cs-CZ" smtClean="0">
                <a:solidFill>
                  <a:srgbClr val="FFFF00"/>
                </a:solidFill>
              </a:rPr>
              <a:t>zvládli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Význam bývá častěji vyjádřen stejnojmennou větou vedlejší</a:t>
            </a:r>
          </a:p>
          <a:p>
            <a:pPr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	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281</Words>
  <Application>Microsoft Office PowerPoint</Application>
  <PresentationFormat>Předvádění na obrazovce (4:3)</PresentationFormat>
  <Paragraphs>63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Příslovečné určení </vt:lpstr>
      <vt:lpstr>Příslovečné určení </vt:lpstr>
      <vt:lpstr>Příslovečné určení místa (PUM)</vt:lpstr>
      <vt:lpstr>Příslovečné určení času (PUČ)</vt:lpstr>
      <vt:lpstr>Příslovečné určení způsobu (PUZ)</vt:lpstr>
      <vt:lpstr>Příslovečné určení míry (PUMíry)</vt:lpstr>
      <vt:lpstr>Příslovečné určení příčiny (PUPříč)</vt:lpstr>
      <vt:lpstr>Příslovečné určení účelu (PUÚ)</vt:lpstr>
      <vt:lpstr>Příslovečné určení podmínky (PUPodm)</vt:lpstr>
      <vt:lpstr>Příslovečné určení přípustky (PUPříp)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Rozvíjející větné členy</dc:title>
  <dc:creator>Hoření</dc:creator>
  <cp:lastModifiedBy>Dum</cp:lastModifiedBy>
  <cp:revision>19</cp:revision>
  <dcterms:created xsi:type="dcterms:W3CDTF">2013-06-06T08:04:38Z</dcterms:created>
  <dcterms:modified xsi:type="dcterms:W3CDTF">2014-10-22T13:21:33Z</dcterms:modified>
</cp:coreProperties>
</file>