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2D0E9-5158-41C8-9762-16FD26164700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DBF735-F5D9-450F-86EB-F4A07BDDF2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9763" y="690563"/>
            <a:ext cx="7864475" cy="5475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5537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9222" y="980728"/>
            <a:ext cx="7785100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442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Významový poměr může vzniknout: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mezi větami hlavními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mezi větami vedlejšími stejného druhu závislými na společné větě řídící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 mezi jednotlivými částmi větného členu několikanásobného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Významové poměry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s</a:t>
            </a:r>
            <a:r>
              <a:rPr lang="cs-CZ" dirty="0" smtClean="0">
                <a:solidFill>
                  <a:srgbClr val="FFFF00"/>
                </a:solidFill>
              </a:rPr>
              <a:t>lučovací</a:t>
            </a:r>
          </a:p>
          <a:p>
            <a:r>
              <a:rPr lang="cs-CZ" dirty="0">
                <a:solidFill>
                  <a:srgbClr val="FFFF00"/>
                </a:solidFill>
              </a:rPr>
              <a:t>s</a:t>
            </a:r>
            <a:r>
              <a:rPr lang="cs-CZ" dirty="0" smtClean="0">
                <a:solidFill>
                  <a:srgbClr val="FFFF00"/>
                </a:solidFill>
              </a:rPr>
              <a:t>tupňovací</a:t>
            </a:r>
          </a:p>
          <a:p>
            <a:r>
              <a:rPr lang="cs-CZ" dirty="0">
                <a:solidFill>
                  <a:srgbClr val="FFFF00"/>
                </a:solidFill>
              </a:rPr>
              <a:t>o</a:t>
            </a:r>
            <a:r>
              <a:rPr lang="cs-CZ" dirty="0" smtClean="0">
                <a:solidFill>
                  <a:srgbClr val="FFFF00"/>
                </a:solidFill>
              </a:rPr>
              <a:t>dporovací</a:t>
            </a:r>
          </a:p>
          <a:p>
            <a:r>
              <a:rPr lang="cs-CZ" dirty="0">
                <a:solidFill>
                  <a:srgbClr val="FFFF00"/>
                </a:solidFill>
              </a:rPr>
              <a:t>p</a:t>
            </a:r>
            <a:r>
              <a:rPr lang="cs-CZ" dirty="0" smtClean="0">
                <a:solidFill>
                  <a:srgbClr val="FFFF00"/>
                </a:solidFill>
              </a:rPr>
              <a:t>říčinný</a:t>
            </a:r>
          </a:p>
          <a:p>
            <a:r>
              <a:rPr lang="cs-CZ" dirty="0">
                <a:solidFill>
                  <a:srgbClr val="FFFF00"/>
                </a:solidFill>
              </a:rPr>
              <a:t>d</a:t>
            </a:r>
            <a:r>
              <a:rPr lang="cs-CZ" dirty="0" smtClean="0">
                <a:solidFill>
                  <a:srgbClr val="FFFF00"/>
                </a:solidFill>
              </a:rPr>
              <a:t>ůsledkový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vylučovací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Poměr slučovací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Věty či členy si jsou významově rovny, nevzniká mezi nimi žádné napětí, jsou k sobě volně přiřazeny</a:t>
            </a:r>
          </a:p>
          <a:p>
            <a:r>
              <a:rPr lang="cs-CZ" u="sng" dirty="0" smtClean="0">
                <a:solidFill>
                  <a:srgbClr val="FFFF00"/>
                </a:solidFill>
              </a:rPr>
              <a:t>Spojovací výrazy</a:t>
            </a:r>
            <a:r>
              <a:rPr lang="cs-CZ" dirty="0" smtClean="0">
                <a:solidFill>
                  <a:srgbClr val="FFFF00"/>
                </a:solidFill>
              </a:rPr>
              <a:t>: a, i, nebo, ani - </a:t>
            </a:r>
            <a:r>
              <a:rPr lang="cs-CZ" dirty="0" err="1" smtClean="0">
                <a:solidFill>
                  <a:srgbClr val="FFFF00"/>
                </a:solidFill>
              </a:rPr>
              <a:t>ani</a:t>
            </a:r>
            <a:r>
              <a:rPr lang="cs-CZ" dirty="0" smtClean="0">
                <a:solidFill>
                  <a:srgbClr val="FFFF00"/>
                </a:solidFill>
              </a:rPr>
              <a:t>, také, potom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Věty či členy </a:t>
            </a:r>
            <a:r>
              <a:rPr lang="cs-CZ" dirty="0" smtClean="0">
                <a:solidFill>
                  <a:srgbClr val="FFFF00"/>
                </a:solidFill>
              </a:rPr>
              <a:t>mohou </a:t>
            </a:r>
            <a:r>
              <a:rPr lang="cs-CZ" dirty="0" smtClean="0">
                <a:solidFill>
                  <a:srgbClr val="FFFF00"/>
                </a:solidFill>
              </a:rPr>
              <a:t>být spojeny pouze čárko bez spojovacího výrazu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Pokud jsou spojeny spojovacím výrazem, čárka se nepíše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Najedli jsme se a šli spát.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Poměr stupňovací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Význam vět či členů se stupňuje</a:t>
            </a:r>
          </a:p>
          <a:p>
            <a:r>
              <a:rPr lang="cs-CZ" i="1" dirty="0" smtClean="0">
                <a:solidFill>
                  <a:srgbClr val="FFFF00"/>
                </a:solidFill>
              </a:rPr>
              <a:t>Spojovací výrazy</a:t>
            </a:r>
            <a:r>
              <a:rPr lang="cs-CZ" dirty="0" smtClean="0">
                <a:solidFill>
                  <a:srgbClr val="FFFF00"/>
                </a:solidFill>
              </a:rPr>
              <a:t>: nejen – ale (i), ba (i), dokonce (i), apod.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Před spojovacími výrazy se píše čárka (i v případě </a:t>
            </a:r>
            <a:r>
              <a:rPr lang="cs-CZ" u="sng" dirty="0" smtClean="0">
                <a:solidFill>
                  <a:srgbClr val="FFFF00"/>
                </a:solidFill>
              </a:rPr>
              <a:t>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Včera nejen pršelo, ale i kroupy padaly.</a:t>
            </a:r>
            <a:endParaRPr lang="cs-CZ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Poměr odporovací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Věty či členy si navzájem odporují</a:t>
            </a:r>
          </a:p>
          <a:p>
            <a:r>
              <a:rPr lang="cs-CZ" u="sng" dirty="0" smtClean="0">
                <a:solidFill>
                  <a:srgbClr val="FFFF00"/>
                </a:solidFill>
              </a:rPr>
              <a:t>Spojovací výrazy</a:t>
            </a:r>
            <a:r>
              <a:rPr lang="cs-CZ" dirty="0" smtClean="0">
                <a:solidFill>
                  <a:srgbClr val="FFFF00"/>
                </a:solidFill>
              </a:rPr>
              <a:t>: ale, avšak, však, a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Před spojovacími výrazy se píše vždy čárka 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</a:t>
            </a:r>
            <a:r>
              <a:rPr lang="cs-CZ" u="sng" dirty="0" smtClean="0">
                <a:solidFill>
                  <a:srgbClr val="FFFF00"/>
                </a:solidFill>
              </a:rPr>
              <a:t>(i před </a:t>
            </a:r>
            <a:r>
              <a:rPr lang="cs-CZ" i="1" u="sng" dirty="0" smtClean="0">
                <a:solidFill>
                  <a:srgbClr val="FFFF00"/>
                </a:solidFill>
              </a:rPr>
              <a:t>a)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Příklad: Pršelo, ale my jsme na výlet jeli.</a:t>
            </a:r>
          </a:p>
          <a:p>
            <a:endParaRPr lang="cs-CZ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Poměr příčinný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52578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Druhá věta či člen vyjadřuje příčinu věty či členu prvního</a:t>
            </a:r>
          </a:p>
          <a:p>
            <a:r>
              <a:rPr lang="cs-CZ" sz="2800" u="sng" dirty="0" smtClean="0">
                <a:solidFill>
                  <a:srgbClr val="FFFF00"/>
                </a:solidFill>
              </a:rPr>
              <a:t>Spojovací výrazy</a:t>
            </a:r>
            <a:r>
              <a:rPr lang="cs-CZ" sz="2800" dirty="0" smtClean="0">
                <a:solidFill>
                  <a:srgbClr val="FFFF00"/>
                </a:solidFill>
              </a:rPr>
              <a:t>: neboť, vždyť, totiž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Rozdíl mezi významovým poměrem příčinným a vedlejší větou příčinnou je pouze ve spojovacích výrazech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Příklad: Nebyl jsem ve škole, </a:t>
            </a:r>
            <a:r>
              <a:rPr lang="cs-CZ" sz="2800" u="sng" dirty="0" smtClean="0">
                <a:solidFill>
                  <a:srgbClr val="FFFF00"/>
                </a:solidFill>
              </a:rPr>
              <a:t>protože</a:t>
            </a:r>
            <a:r>
              <a:rPr lang="cs-CZ" sz="2800" dirty="0" smtClean="0">
                <a:solidFill>
                  <a:srgbClr val="FFFF00"/>
                </a:solidFill>
              </a:rPr>
              <a:t> jsem byl 		nemocen. (</a:t>
            </a:r>
            <a:r>
              <a:rPr lang="cs-CZ" sz="2800" dirty="0" err="1" smtClean="0">
                <a:solidFill>
                  <a:srgbClr val="FFFF00"/>
                </a:solidFill>
              </a:rPr>
              <a:t>Vv</a:t>
            </a:r>
            <a:r>
              <a:rPr lang="cs-CZ" sz="2800" dirty="0" smtClean="0">
                <a:solidFill>
                  <a:srgbClr val="FFFF00"/>
                </a:solidFill>
              </a:rPr>
              <a:t> příčinná)</a:t>
            </a:r>
          </a:p>
          <a:p>
            <a:pPr>
              <a:buNone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		Nebyl jsem ve škole, </a:t>
            </a:r>
            <a:r>
              <a:rPr lang="cs-CZ" sz="2800" u="sng" dirty="0" smtClean="0">
                <a:solidFill>
                  <a:srgbClr val="FFFF00"/>
                </a:solidFill>
              </a:rPr>
              <a:t>neboť</a:t>
            </a:r>
            <a:r>
              <a:rPr lang="cs-CZ" sz="2800" dirty="0" smtClean="0">
                <a:solidFill>
                  <a:srgbClr val="FFFF00"/>
                </a:solidFill>
              </a:rPr>
              <a:t> jsem byl 		nemocen. (poměr příčinný)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Před spojovacími výrazy se vždy píše čárka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Poměr důsledkový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 fontScale="92500"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Význam druhé věty či členu je v důsledku věty či členu prvního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Spojovací výrazy: (a) proto, (a) tedy, (a) tudíž, (a) tak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Poměr důsledkový je opakem poměru příčinného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Tyto poměry lze vyměnit správným spojovacím výrazem </a:t>
            </a:r>
          </a:p>
          <a:p>
            <a:pPr>
              <a:buNone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a výměnou pořadí vět.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Příklad: Pršelo, a proto jsme zůstali doma. (důsledkový)	       Zůstali jsme doma, neboť pršelo. (příčinný)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Před spojovacími výrazy se vždy píše čárka (i před </a:t>
            </a:r>
            <a:r>
              <a:rPr lang="cs-CZ" sz="2800" i="1" u="sng" dirty="0" smtClean="0">
                <a:solidFill>
                  <a:srgbClr val="FFFF00"/>
                </a:solidFill>
              </a:rPr>
              <a:t>a</a:t>
            </a:r>
            <a:r>
              <a:rPr lang="cs-CZ" sz="2800" dirty="0" smtClean="0">
                <a:solidFill>
                  <a:srgbClr val="FFFF00"/>
                </a:solidFill>
              </a:rPr>
              <a:t>)		</a:t>
            </a:r>
          </a:p>
          <a:p>
            <a:pPr>
              <a:buNone/>
            </a:pPr>
            <a:r>
              <a:rPr lang="cs-CZ" sz="2800" dirty="0">
                <a:solidFill>
                  <a:srgbClr val="FFFF00"/>
                </a:solidFill>
              </a:rPr>
              <a:t>	</a:t>
            </a:r>
            <a:r>
              <a:rPr lang="cs-CZ" sz="2800" dirty="0" smtClean="0">
                <a:solidFill>
                  <a:srgbClr val="FFFF00"/>
                </a:solidFill>
              </a:rPr>
              <a:t>		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Vylučovací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Významy vět či členů se navzájem vylučují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Spojovací výrazy: (a) nebo, či, buď a nebo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Příklady: Buď zůstaň dome, nebo běž ven.	</a:t>
            </a:r>
          </a:p>
          <a:p>
            <a:pPr>
              <a:buNone/>
            </a:pPr>
            <a:r>
              <a:rPr lang="cs-CZ" dirty="0">
                <a:solidFill>
                  <a:srgbClr val="FFFF00"/>
                </a:solidFill>
              </a:rPr>
              <a:t>	</a:t>
            </a:r>
            <a:r>
              <a:rPr lang="cs-CZ" dirty="0" smtClean="0">
                <a:solidFill>
                  <a:srgbClr val="FFFF00"/>
                </a:solidFill>
              </a:rPr>
              <a:t>		(Když zůstane doma, nemůže jít ven</a:t>
            </a:r>
          </a:p>
          <a:p>
            <a:pPr>
              <a:buNone/>
            </a:pPr>
            <a:r>
              <a:rPr lang="cs-CZ" dirty="0" smtClean="0">
                <a:solidFill>
                  <a:srgbClr val="FFFF00"/>
                </a:solidFill>
              </a:rPr>
              <a:t>			 a opačně)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Před spojovacími výrazy se vždy píše čárka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272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Významové poměry</vt:lpstr>
      <vt:lpstr>Poměr slučovací</vt:lpstr>
      <vt:lpstr>Poměr stupňovací</vt:lpstr>
      <vt:lpstr>Poměr odporovací</vt:lpstr>
      <vt:lpstr>Poměr příčinný</vt:lpstr>
      <vt:lpstr>Poměr důsledkový</vt:lpstr>
      <vt:lpstr>Vylučovací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Významové poměry</dc:title>
  <dc:creator>Hoření</dc:creator>
  <cp:lastModifiedBy>Dum</cp:lastModifiedBy>
  <cp:revision>15</cp:revision>
  <dcterms:created xsi:type="dcterms:W3CDTF">2013-06-07T06:57:54Z</dcterms:created>
  <dcterms:modified xsi:type="dcterms:W3CDTF">2014-10-22T12:23:22Z</dcterms:modified>
</cp:coreProperties>
</file>