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3" r:id="rId2"/>
    <p:sldId id="274" r:id="rId3"/>
    <p:sldId id="258" r:id="rId4"/>
    <p:sldId id="257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817F6-870E-4969-9395-D7EC99807AFF}" type="datetimeFigureOut">
              <a:rPr lang="cs-CZ" smtClean="0"/>
              <a:pPr/>
              <a:t>22.10.2014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8A43D-0D20-4C72-B5D3-8499547632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817F6-870E-4969-9395-D7EC99807AFF}" type="datetimeFigureOut">
              <a:rPr lang="cs-CZ" smtClean="0"/>
              <a:pPr/>
              <a:t>22.10.2014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8A43D-0D20-4C72-B5D3-8499547632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817F6-870E-4969-9395-D7EC99807AFF}" type="datetimeFigureOut">
              <a:rPr lang="cs-CZ" smtClean="0"/>
              <a:pPr/>
              <a:t>22.10.2014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8A43D-0D20-4C72-B5D3-8499547632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817F6-870E-4969-9395-D7EC99807AFF}" type="datetimeFigureOut">
              <a:rPr lang="cs-CZ" smtClean="0"/>
              <a:pPr/>
              <a:t>22.10.2014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8A43D-0D20-4C72-B5D3-8499547632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817F6-870E-4969-9395-D7EC99807AFF}" type="datetimeFigureOut">
              <a:rPr lang="cs-CZ" smtClean="0"/>
              <a:pPr/>
              <a:t>22.10.2014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8A43D-0D20-4C72-B5D3-8499547632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817F6-870E-4969-9395-D7EC99807AFF}" type="datetimeFigureOut">
              <a:rPr lang="cs-CZ" smtClean="0"/>
              <a:pPr/>
              <a:t>22.10.2014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8A43D-0D20-4C72-B5D3-8499547632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817F6-870E-4969-9395-D7EC99807AFF}" type="datetimeFigureOut">
              <a:rPr lang="cs-CZ" smtClean="0"/>
              <a:pPr/>
              <a:t>22.10.2014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8A43D-0D20-4C72-B5D3-8499547632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817F6-870E-4969-9395-D7EC99807AFF}" type="datetimeFigureOut">
              <a:rPr lang="cs-CZ" smtClean="0"/>
              <a:pPr/>
              <a:t>22.10.2014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8A43D-0D20-4C72-B5D3-8499547632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817F6-870E-4969-9395-D7EC99807AFF}" type="datetimeFigureOut">
              <a:rPr lang="cs-CZ" smtClean="0"/>
              <a:pPr/>
              <a:t>22.10.2014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8A43D-0D20-4C72-B5D3-8499547632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817F6-870E-4969-9395-D7EC99807AFF}" type="datetimeFigureOut">
              <a:rPr lang="cs-CZ" smtClean="0"/>
              <a:pPr/>
              <a:t>22.10.2014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8A43D-0D20-4C72-B5D3-8499547632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817F6-870E-4969-9395-D7EC99807AFF}" type="datetimeFigureOut">
              <a:rPr lang="cs-CZ" smtClean="0"/>
              <a:pPr/>
              <a:t>22.10.2014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8A43D-0D20-4C72-B5D3-8499547632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70817F6-870E-4969-9395-D7EC99807AFF}" type="datetimeFigureOut">
              <a:rPr lang="cs-CZ" smtClean="0"/>
              <a:pPr/>
              <a:t>22.10.2014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58A43D-0D20-4C72-B5D3-8499547632D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9762" y="662466"/>
            <a:ext cx="7864475" cy="54752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0401601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6" y="1052736"/>
            <a:ext cx="7785100" cy="841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2006875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2500306"/>
            <a:ext cx="8229600" cy="2686056"/>
          </a:xfrm>
        </p:spPr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Věta vedlejší je závislá na větě řídící</a:t>
            </a:r>
          </a:p>
          <a:p>
            <a:r>
              <a:rPr lang="cs-CZ" dirty="0">
                <a:solidFill>
                  <a:srgbClr val="FFFF00"/>
                </a:solidFill>
              </a:rPr>
              <a:t>z</a:t>
            </a:r>
            <a:r>
              <a:rPr lang="cs-CZ" dirty="0" smtClean="0">
                <a:solidFill>
                  <a:srgbClr val="FFFF00"/>
                </a:solidFill>
              </a:rPr>
              <a:t>ačíná spojovacím výrazem (ten je součástí </a:t>
            </a:r>
            <a:r>
              <a:rPr lang="cs-CZ" dirty="0" err="1" smtClean="0">
                <a:solidFill>
                  <a:srgbClr val="FFFF00"/>
                </a:solidFill>
              </a:rPr>
              <a:t>Vv</a:t>
            </a:r>
            <a:r>
              <a:rPr lang="cs-CZ" dirty="0" smtClean="0">
                <a:solidFill>
                  <a:srgbClr val="FFFF00"/>
                </a:solidFill>
              </a:rPr>
              <a:t>)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Ptáme se na ni stejně jako na větný člen</a:t>
            </a:r>
          </a:p>
          <a:p>
            <a:r>
              <a:rPr lang="cs-CZ" dirty="0" err="1" smtClean="0">
                <a:solidFill>
                  <a:srgbClr val="FFFF00"/>
                </a:solidFill>
              </a:rPr>
              <a:t>Vv</a:t>
            </a:r>
            <a:r>
              <a:rPr lang="cs-CZ" dirty="0" smtClean="0">
                <a:solidFill>
                  <a:srgbClr val="FFFF00"/>
                </a:solidFill>
              </a:rPr>
              <a:t> se jmenují stejně jako větné členy</a:t>
            </a:r>
          </a:p>
          <a:p>
            <a:r>
              <a:rPr lang="cs-CZ" dirty="0" err="1" smtClean="0">
                <a:solidFill>
                  <a:srgbClr val="FFFF00"/>
                </a:solidFill>
              </a:rPr>
              <a:t>Vv</a:t>
            </a:r>
            <a:r>
              <a:rPr lang="cs-CZ" dirty="0" smtClean="0">
                <a:solidFill>
                  <a:srgbClr val="FFFF00"/>
                </a:solidFill>
              </a:rPr>
              <a:t> je vždy oddělena čárkou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763688" y="1124744"/>
            <a:ext cx="547260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>
                <a:solidFill>
                  <a:srgbClr val="FFFF00"/>
                </a:solidFill>
              </a:rPr>
              <a:t>Věta vedlejší</a:t>
            </a:r>
            <a:endParaRPr lang="cs-CZ" sz="4400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Vedlejší věty: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</a:t>
            </a:r>
            <a:r>
              <a:rPr lang="cs-CZ" dirty="0" smtClean="0"/>
              <a:t>odmětná</a:t>
            </a:r>
          </a:p>
          <a:p>
            <a:r>
              <a:rPr lang="cs-CZ" dirty="0"/>
              <a:t>p</a:t>
            </a:r>
            <a:r>
              <a:rPr lang="cs-CZ" dirty="0" smtClean="0"/>
              <a:t>řísudková</a:t>
            </a:r>
          </a:p>
          <a:p>
            <a:r>
              <a:rPr lang="cs-CZ" dirty="0"/>
              <a:t>p</a:t>
            </a:r>
            <a:r>
              <a:rPr lang="cs-CZ" dirty="0" smtClean="0"/>
              <a:t>řívlastková</a:t>
            </a:r>
          </a:p>
          <a:p>
            <a:r>
              <a:rPr lang="cs-CZ" dirty="0"/>
              <a:t>p</a:t>
            </a:r>
            <a:r>
              <a:rPr lang="cs-CZ" dirty="0" smtClean="0"/>
              <a:t>ředmětná</a:t>
            </a:r>
          </a:p>
          <a:p>
            <a:r>
              <a:rPr lang="cs-CZ" dirty="0" smtClean="0"/>
              <a:t>příslovečná</a:t>
            </a:r>
            <a:endParaRPr lang="cs-CZ" dirty="0" smtClean="0"/>
          </a:p>
          <a:p>
            <a:r>
              <a:rPr lang="cs-CZ" dirty="0"/>
              <a:t>d</a:t>
            </a:r>
            <a:r>
              <a:rPr lang="cs-CZ" dirty="0" smtClean="0"/>
              <a:t>oplňková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1000108"/>
            <a:ext cx="8229600" cy="1143000"/>
          </a:xfrm>
        </p:spPr>
        <p:txBody>
          <a:bodyPr/>
          <a:lstStyle/>
          <a:p>
            <a:r>
              <a:rPr lang="cs-CZ" dirty="0" err="1" smtClean="0">
                <a:solidFill>
                  <a:srgbClr val="FFFF00"/>
                </a:solidFill>
              </a:rPr>
              <a:t>Vv</a:t>
            </a:r>
            <a:r>
              <a:rPr lang="cs-CZ" dirty="0" smtClean="0">
                <a:solidFill>
                  <a:srgbClr val="FFFF00"/>
                </a:solidFill>
              </a:rPr>
              <a:t> podmětná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2786058"/>
            <a:ext cx="8229600" cy="3571900"/>
          </a:xfrm>
        </p:spPr>
        <p:txBody>
          <a:bodyPr>
            <a:normAutofit/>
          </a:bodyPr>
          <a:lstStyle/>
          <a:p>
            <a:r>
              <a:rPr lang="cs-CZ" dirty="0" smtClean="0"/>
              <a:t>Ptáme se stejně jako na podmět</a:t>
            </a:r>
          </a:p>
          <a:p>
            <a:r>
              <a:rPr lang="cs-CZ" dirty="0" smtClean="0"/>
              <a:t>Nahrazuje podmět ve větě řídící</a:t>
            </a:r>
          </a:p>
          <a:p>
            <a:r>
              <a:rPr lang="cs-CZ" dirty="0" smtClean="0"/>
              <a:t>Příklad: </a:t>
            </a:r>
            <a:r>
              <a:rPr lang="cs-CZ" u="sng" dirty="0" smtClean="0"/>
              <a:t>Kdo se bojí</a:t>
            </a:r>
            <a:r>
              <a:rPr lang="cs-CZ" dirty="0" smtClean="0"/>
              <a:t>, nesmí do lesa.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		Je nutno, </a:t>
            </a:r>
            <a:r>
              <a:rPr lang="cs-CZ" u="sng" dirty="0" smtClean="0"/>
              <a:t>abychom si odpočinuli.</a:t>
            </a:r>
            <a:endParaRPr lang="cs-CZ" u="sng" dirty="0"/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		</a:t>
            </a:r>
            <a:r>
              <a:rPr lang="cs-CZ" u="sng" dirty="0" smtClean="0"/>
              <a:t>Kdo chce dostat jedničku</a:t>
            </a:r>
            <a:r>
              <a:rPr lang="cs-CZ" dirty="0" smtClean="0"/>
              <a:t>, musí se 		hodně učit.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solidFill>
                  <a:srgbClr val="FFFF00"/>
                </a:solidFill>
              </a:rPr>
              <a:t>Vv</a:t>
            </a:r>
            <a:r>
              <a:rPr lang="cs-CZ" dirty="0" smtClean="0">
                <a:solidFill>
                  <a:srgbClr val="FFFF00"/>
                </a:solidFill>
              </a:rPr>
              <a:t> přísudková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Nahrazuje přísudek ve větě řídící</a:t>
            </a:r>
          </a:p>
          <a:p>
            <a:r>
              <a:rPr lang="cs-CZ" dirty="0" smtClean="0"/>
              <a:t>Vzniká z přísudku jmenného se sponou</a:t>
            </a:r>
          </a:p>
          <a:p>
            <a:r>
              <a:rPr lang="cs-CZ" dirty="0" smtClean="0"/>
              <a:t>Plete se s </a:t>
            </a:r>
            <a:r>
              <a:rPr lang="cs-CZ" dirty="0" err="1" smtClean="0"/>
              <a:t>Vv</a:t>
            </a:r>
            <a:r>
              <a:rPr lang="cs-CZ" dirty="0" smtClean="0"/>
              <a:t> doplňkovou</a:t>
            </a:r>
          </a:p>
          <a:p>
            <a:r>
              <a:rPr lang="cs-CZ" dirty="0" smtClean="0"/>
              <a:t>Rozvíjí sponu být (stát se) z řídící věty</a:t>
            </a:r>
          </a:p>
          <a:p>
            <a:r>
              <a:rPr lang="cs-CZ" dirty="0" smtClean="0"/>
              <a:t>Častý spojovací výraz: jak, jako, </a:t>
            </a:r>
            <a:r>
              <a:rPr lang="cs-CZ" dirty="0" err="1" smtClean="0"/>
              <a:t>jako</a:t>
            </a:r>
            <a:r>
              <a:rPr lang="cs-CZ" dirty="0" smtClean="0"/>
              <a:t> by</a:t>
            </a:r>
          </a:p>
          <a:p>
            <a:r>
              <a:rPr lang="cs-CZ" dirty="0" smtClean="0"/>
              <a:t>Příklad: Jan byl, </a:t>
            </a:r>
            <a:r>
              <a:rPr lang="cs-CZ" u="sng" dirty="0" smtClean="0"/>
              <a:t>jako by ho opařil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		Obloha byla, </a:t>
            </a:r>
            <a:r>
              <a:rPr lang="cs-CZ" u="sng" dirty="0" smtClean="0"/>
              <a:t>jako by ji vymetl</a:t>
            </a:r>
            <a:r>
              <a:rPr lang="cs-CZ" dirty="0" smtClean="0"/>
              <a:t>.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solidFill>
                  <a:srgbClr val="FFFF00"/>
                </a:solidFill>
              </a:rPr>
              <a:t>Vv</a:t>
            </a:r>
            <a:r>
              <a:rPr lang="cs-CZ" dirty="0" smtClean="0">
                <a:solidFill>
                  <a:srgbClr val="FFFF00"/>
                </a:solidFill>
              </a:rPr>
              <a:t> přívlastková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Rozvíjí podstatné jméno z věty řídící</a:t>
            </a:r>
          </a:p>
          <a:p>
            <a:r>
              <a:rPr lang="cs-CZ" sz="2800" dirty="0" smtClean="0"/>
              <a:t>Ptáme se: jaký, který?</a:t>
            </a:r>
          </a:p>
          <a:p>
            <a:r>
              <a:rPr lang="cs-CZ" sz="2800" dirty="0" smtClean="0"/>
              <a:t>Bývá uvedena vztažným zájmenem</a:t>
            </a:r>
          </a:p>
          <a:p>
            <a:r>
              <a:rPr lang="cs-CZ" sz="2800" dirty="0" smtClean="0"/>
              <a:t>Rozvíjené podstatné jméno stává na konci řídící věty</a:t>
            </a:r>
          </a:p>
          <a:p>
            <a:r>
              <a:rPr lang="cs-CZ" sz="2800" dirty="0" smtClean="0"/>
              <a:t>Často bývá vložena do věty řídící, oddělena po obou stranách čárkou</a:t>
            </a:r>
          </a:p>
          <a:p>
            <a:r>
              <a:rPr lang="cs-CZ" sz="2800" dirty="0" smtClean="0"/>
              <a:t>Příklad: Objevil se muž, </a:t>
            </a:r>
            <a:r>
              <a:rPr lang="cs-CZ" sz="2800" u="sng" dirty="0" smtClean="0"/>
              <a:t>kterého jsme neznali.</a:t>
            </a:r>
          </a:p>
          <a:p>
            <a:pPr>
              <a:buNone/>
            </a:pPr>
            <a:r>
              <a:rPr lang="cs-CZ" sz="2800" dirty="0"/>
              <a:t>	</a:t>
            </a:r>
            <a:r>
              <a:rPr lang="cs-CZ" sz="2800" dirty="0" smtClean="0"/>
              <a:t>	        Sojka, </a:t>
            </a:r>
            <a:r>
              <a:rPr lang="cs-CZ" sz="2800" u="sng" dirty="0" smtClean="0"/>
              <a:t>kterou jsme pozorovali</a:t>
            </a:r>
            <a:r>
              <a:rPr lang="cs-CZ" sz="2800" dirty="0" smtClean="0"/>
              <a:t>, náhle vzlétla.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solidFill>
                  <a:srgbClr val="FFFF00"/>
                </a:solidFill>
              </a:rPr>
              <a:t>Vv</a:t>
            </a:r>
            <a:r>
              <a:rPr lang="cs-CZ" dirty="0" smtClean="0">
                <a:solidFill>
                  <a:srgbClr val="FFFF00"/>
                </a:solidFill>
              </a:rPr>
              <a:t> předmětná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Chová se stejně jako předmět</a:t>
            </a:r>
          </a:p>
          <a:p>
            <a:r>
              <a:rPr lang="cs-CZ" dirty="0" smtClean="0"/>
              <a:t>Ptáme se: pádovými otázkami kromě 1. a 5. pádu.</a:t>
            </a:r>
          </a:p>
          <a:p>
            <a:r>
              <a:rPr lang="cs-CZ" dirty="0" smtClean="0"/>
              <a:t>Příklady: Nevěděli jsme, </a:t>
            </a:r>
            <a:r>
              <a:rPr lang="cs-CZ" u="sng" dirty="0" smtClean="0"/>
              <a:t>kde bydlí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		Ptali se ho, </a:t>
            </a:r>
            <a:r>
              <a:rPr lang="cs-CZ" u="sng" dirty="0" smtClean="0"/>
              <a:t>jestli má čas</a:t>
            </a:r>
            <a:r>
              <a:rPr lang="cs-CZ" dirty="0" smtClean="0"/>
              <a:t>.		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		Říkal, </a:t>
            </a:r>
            <a:r>
              <a:rPr lang="cs-CZ" u="sng" dirty="0" smtClean="0"/>
              <a:t>že už toho má dost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		Maminka řekla, </a:t>
            </a:r>
            <a:r>
              <a:rPr lang="cs-CZ" u="sng" dirty="0" smtClean="0"/>
              <a:t>abych šel spát</a:t>
            </a:r>
            <a:r>
              <a:rPr lang="cs-CZ" dirty="0" smtClean="0"/>
              <a:t>.</a:t>
            </a:r>
          </a:p>
          <a:p>
            <a:pPr>
              <a:buNone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solidFill>
                  <a:srgbClr val="FFFF00"/>
                </a:solidFill>
              </a:rPr>
              <a:t>Vv</a:t>
            </a:r>
            <a:r>
              <a:rPr lang="cs-CZ" dirty="0" smtClean="0">
                <a:solidFill>
                  <a:srgbClr val="FFFF00"/>
                </a:solidFill>
              </a:rPr>
              <a:t> příslovečná místní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Nahrazuje PUM</a:t>
            </a:r>
          </a:p>
          <a:p>
            <a:r>
              <a:rPr lang="cs-CZ" dirty="0" smtClean="0"/>
              <a:t>Ptáme se: kde, kam, kudy, odkud?</a:t>
            </a:r>
          </a:p>
          <a:p>
            <a:r>
              <a:rPr lang="cs-CZ" dirty="0" smtClean="0"/>
              <a:t>Spojovací výrazy: kam,kde, kudy, odkud</a:t>
            </a:r>
          </a:p>
          <a:p>
            <a:r>
              <a:rPr lang="cs-CZ" dirty="0" smtClean="0"/>
              <a:t>Příklady: Chodil jen tam, </a:t>
            </a:r>
            <a:r>
              <a:rPr lang="cs-CZ" u="sng" dirty="0" smtClean="0"/>
              <a:t>kde to znal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		Díval se, </a:t>
            </a:r>
            <a:r>
              <a:rPr lang="cs-CZ" u="sng" dirty="0" smtClean="0"/>
              <a:t>kam vůz odjel</a:t>
            </a:r>
            <a:r>
              <a:rPr lang="cs-CZ" dirty="0" smtClean="0"/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solidFill>
                  <a:srgbClr val="FFFF00"/>
                </a:solidFill>
              </a:rPr>
              <a:t>Vv</a:t>
            </a:r>
            <a:r>
              <a:rPr lang="cs-CZ" dirty="0" smtClean="0">
                <a:solidFill>
                  <a:srgbClr val="FFFF00"/>
                </a:solidFill>
              </a:rPr>
              <a:t> příslovečná časová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Nahrazuje PUČ ve větě řídící</a:t>
            </a:r>
          </a:p>
          <a:p>
            <a:r>
              <a:rPr lang="cs-CZ" dirty="0" smtClean="0"/>
              <a:t>Ptáme se: kdy, odkdy, dokdy?</a:t>
            </a:r>
          </a:p>
          <a:p>
            <a:r>
              <a:rPr lang="cs-CZ" dirty="0" smtClean="0"/>
              <a:t>Příklady: Až se setmí, </a:t>
            </a:r>
            <a:r>
              <a:rPr lang="cs-CZ" u="sng" dirty="0" smtClean="0"/>
              <a:t>půjdeme domů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		Kdykoli se zablýsklo, </a:t>
            </a:r>
            <a:r>
              <a:rPr lang="cs-CZ" u="sng" dirty="0" smtClean="0"/>
              <a:t>lekli jsme se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solidFill>
                  <a:srgbClr val="FFFF00"/>
                </a:solidFill>
              </a:rPr>
              <a:t>Vv</a:t>
            </a:r>
            <a:r>
              <a:rPr lang="cs-CZ" dirty="0" smtClean="0">
                <a:solidFill>
                  <a:srgbClr val="FFFF00"/>
                </a:solidFill>
              </a:rPr>
              <a:t> příslovečná způsobová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2214554"/>
            <a:ext cx="8229600" cy="3400436"/>
          </a:xfrm>
        </p:spPr>
        <p:txBody>
          <a:bodyPr/>
          <a:lstStyle/>
          <a:p>
            <a:r>
              <a:rPr lang="cs-CZ" dirty="0" smtClean="0"/>
              <a:t>Nahrazuje PUZ v řídící větě</a:t>
            </a:r>
          </a:p>
          <a:p>
            <a:r>
              <a:rPr lang="cs-CZ" dirty="0" smtClean="0"/>
              <a:t>Ptáme se: jak, jakým způsobem?</a:t>
            </a:r>
          </a:p>
          <a:p>
            <a:r>
              <a:rPr lang="cs-CZ" dirty="0" smtClean="0"/>
              <a:t>Příklady: Udělal to, </a:t>
            </a:r>
            <a:r>
              <a:rPr lang="cs-CZ" u="sng" dirty="0" smtClean="0"/>
              <a:t>jak nejlépe mohl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		K radnici se dostanete tak, </a:t>
            </a:r>
            <a:r>
              <a:rPr lang="cs-CZ" u="sng" dirty="0" smtClean="0"/>
              <a:t>že tamhle </a:t>
            </a:r>
            <a:r>
              <a:rPr lang="cs-CZ" dirty="0" smtClean="0"/>
              <a:t>		</a:t>
            </a:r>
            <a:r>
              <a:rPr lang="cs-CZ" u="sng" dirty="0" smtClean="0"/>
              <a:t>odbočíte vlevo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solidFill>
                  <a:srgbClr val="FFFF00"/>
                </a:solidFill>
              </a:rPr>
              <a:t>Vv</a:t>
            </a:r>
            <a:r>
              <a:rPr lang="cs-CZ" dirty="0" smtClean="0">
                <a:solidFill>
                  <a:srgbClr val="FFFF00"/>
                </a:solidFill>
              </a:rPr>
              <a:t> příslovečná měrová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2285992"/>
            <a:ext cx="8229600" cy="2686056"/>
          </a:xfrm>
        </p:spPr>
        <p:txBody>
          <a:bodyPr/>
          <a:lstStyle/>
          <a:p>
            <a:r>
              <a:rPr lang="cs-CZ" dirty="0" smtClean="0"/>
              <a:t>Nahrazuje </a:t>
            </a:r>
            <a:r>
              <a:rPr lang="cs-CZ" dirty="0" err="1" smtClean="0"/>
              <a:t>PUMíry</a:t>
            </a:r>
            <a:r>
              <a:rPr lang="cs-CZ" dirty="0" smtClean="0"/>
              <a:t> ve větě řídící</a:t>
            </a:r>
          </a:p>
          <a:p>
            <a:r>
              <a:rPr lang="cs-CZ" dirty="0" smtClean="0"/>
              <a:t>Ptáme se: kolik, jak moc, do jaké míry?</a:t>
            </a:r>
          </a:p>
          <a:p>
            <a:r>
              <a:rPr lang="cs-CZ" dirty="0" smtClean="0"/>
              <a:t>Příklady: Křičel, </a:t>
            </a:r>
            <a:r>
              <a:rPr lang="cs-CZ" u="sng" dirty="0" smtClean="0"/>
              <a:t>jako by ho na nože bral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		Spal, </a:t>
            </a:r>
            <a:r>
              <a:rPr lang="cs-CZ" u="sng" dirty="0" smtClean="0"/>
              <a:t>jako když ho do vody hodí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solidFill>
                  <a:srgbClr val="FFFF00"/>
                </a:solidFill>
              </a:rPr>
              <a:t>Vv</a:t>
            </a:r>
            <a:r>
              <a:rPr lang="cs-CZ" dirty="0" smtClean="0">
                <a:solidFill>
                  <a:srgbClr val="FFFF00"/>
                </a:solidFill>
              </a:rPr>
              <a:t> příslovečná příčinná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686800" cy="4525963"/>
          </a:xfrm>
        </p:spPr>
        <p:txBody>
          <a:bodyPr>
            <a:normAutofit/>
          </a:bodyPr>
          <a:lstStyle/>
          <a:p>
            <a:r>
              <a:rPr lang="cs-CZ" sz="2800" dirty="0" smtClean="0"/>
              <a:t>Nahrazuje </a:t>
            </a:r>
            <a:r>
              <a:rPr lang="cs-CZ" sz="2800" dirty="0" err="1" smtClean="0"/>
              <a:t>PUPř</a:t>
            </a:r>
            <a:r>
              <a:rPr lang="cs-CZ" sz="2800" dirty="0" smtClean="0"/>
              <a:t> ve větě řídící</a:t>
            </a:r>
          </a:p>
          <a:p>
            <a:r>
              <a:rPr lang="cs-CZ" sz="2800" dirty="0" smtClean="0"/>
              <a:t>Ptáme se: proč, z jakého důvodu?</a:t>
            </a:r>
          </a:p>
          <a:p>
            <a:r>
              <a:rPr lang="cs-CZ" sz="2800" dirty="0" smtClean="0"/>
              <a:t>Spojovací výrazy: protože, jelikož, poněvadž, že</a:t>
            </a:r>
          </a:p>
          <a:p>
            <a:r>
              <a:rPr lang="cs-CZ" sz="2800" dirty="0" smtClean="0"/>
              <a:t>Příklady: Protože pršelo, nemohli jsme nikam jít.</a:t>
            </a:r>
          </a:p>
          <a:p>
            <a:pPr>
              <a:buNone/>
            </a:pPr>
            <a:r>
              <a:rPr lang="cs-CZ" sz="2800" dirty="0"/>
              <a:t>	</a:t>
            </a:r>
            <a:r>
              <a:rPr lang="cs-CZ" sz="2800" dirty="0" smtClean="0"/>
              <a:t>		Přijel jsem pozdě, poněvadž mi nejelo auto.</a:t>
            </a:r>
          </a:p>
          <a:p>
            <a:pPr>
              <a:buNone/>
            </a:pPr>
            <a:endParaRPr lang="cs-CZ" sz="2800" dirty="0"/>
          </a:p>
          <a:p>
            <a:r>
              <a:rPr lang="cs-CZ" sz="2800" dirty="0" smtClean="0">
                <a:solidFill>
                  <a:srgbClr val="FFFF00"/>
                </a:solidFill>
              </a:rPr>
              <a:t>!!! Pozor na rozdíl mezi </a:t>
            </a:r>
            <a:r>
              <a:rPr lang="cs-CZ" sz="2800" dirty="0" err="1" smtClean="0">
                <a:solidFill>
                  <a:srgbClr val="FFFF00"/>
                </a:solidFill>
              </a:rPr>
              <a:t>Vv</a:t>
            </a:r>
            <a:r>
              <a:rPr lang="cs-CZ" sz="2800" dirty="0" smtClean="0">
                <a:solidFill>
                  <a:srgbClr val="FFFF00"/>
                </a:solidFill>
              </a:rPr>
              <a:t> příčinnou a poměrem příčinným v souvětí souřadném. (Rozdíl je pouze ve spojovacích výrazech)</a:t>
            </a:r>
            <a:endParaRPr lang="cs-CZ" sz="2800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solidFill>
                  <a:srgbClr val="FFFF00"/>
                </a:solidFill>
              </a:rPr>
              <a:t>Vv</a:t>
            </a:r>
            <a:r>
              <a:rPr lang="cs-CZ" dirty="0" smtClean="0">
                <a:solidFill>
                  <a:srgbClr val="FFFF00"/>
                </a:solidFill>
              </a:rPr>
              <a:t> příslovečná účelová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4525963"/>
          </a:xfrm>
        </p:spPr>
        <p:txBody>
          <a:bodyPr/>
          <a:lstStyle/>
          <a:p>
            <a:r>
              <a:rPr lang="cs-CZ" dirty="0" smtClean="0"/>
              <a:t>Nahrazuje PUÚ ve větě řídící</a:t>
            </a:r>
          </a:p>
          <a:p>
            <a:r>
              <a:rPr lang="cs-CZ" dirty="0" smtClean="0"/>
              <a:t>Spojovací výrazy: tvary aby (abychom, abyste, atd.)</a:t>
            </a:r>
          </a:p>
          <a:p>
            <a:r>
              <a:rPr lang="cs-CZ" dirty="0" smtClean="0"/>
              <a:t>Ptáme se: za jakým účelem?</a:t>
            </a:r>
          </a:p>
          <a:p>
            <a:r>
              <a:rPr lang="cs-CZ" dirty="0" smtClean="0"/>
              <a:t>Příklady: Šli jsme do lesa, </a:t>
            </a:r>
            <a:r>
              <a:rPr lang="cs-CZ" u="sng" dirty="0" smtClean="0"/>
              <a:t>abychom nasbírali houby.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		Přiběhl ke mně, </a:t>
            </a:r>
            <a:r>
              <a:rPr lang="cs-CZ" u="sng" dirty="0" smtClean="0"/>
              <a:t>aby mi pomohl</a:t>
            </a:r>
            <a:r>
              <a:rPr lang="cs-CZ" dirty="0" smtClean="0"/>
              <a:t>.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/>
              <a:t>POZOR: Neplést si s </a:t>
            </a:r>
            <a:r>
              <a:rPr lang="cs-CZ" dirty="0" err="1" smtClean="0"/>
              <a:t>Vv</a:t>
            </a:r>
            <a:r>
              <a:rPr lang="cs-CZ" dirty="0" smtClean="0"/>
              <a:t> příčinnou, popř. předmětnou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err="1" smtClean="0">
                <a:solidFill>
                  <a:srgbClr val="FFFF00"/>
                </a:solidFill>
              </a:rPr>
              <a:t>Vv</a:t>
            </a:r>
            <a:r>
              <a:rPr lang="cs-CZ" dirty="0" smtClean="0">
                <a:solidFill>
                  <a:srgbClr val="FFFF00"/>
                </a:solidFill>
              </a:rPr>
              <a:t> příslovečná podmínková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4525963"/>
          </a:xfrm>
        </p:spPr>
        <p:txBody>
          <a:bodyPr/>
          <a:lstStyle/>
          <a:p>
            <a:r>
              <a:rPr lang="cs-CZ" dirty="0" smtClean="0"/>
              <a:t>Nahrazuje </a:t>
            </a:r>
            <a:r>
              <a:rPr lang="cs-CZ" dirty="0" err="1" smtClean="0"/>
              <a:t>PUPod</a:t>
            </a:r>
            <a:r>
              <a:rPr lang="cs-CZ" dirty="0" smtClean="0"/>
              <a:t> ve větě řídící</a:t>
            </a:r>
          </a:p>
          <a:p>
            <a:r>
              <a:rPr lang="cs-CZ" dirty="0" smtClean="0"/>
              <a:t>Ptáme se: za jakých podmínek, co je třeba?</a:t>
            </a:r>
          </a:p>
          <a:p>
            <a:r>
              <a:rPr lang="cs-CZ" dirty="0" smtClean="0"/>
              <a:t>Spojovací výrazy: jestliže, když, kdyby, atd.</a:t>
            </a:r>
          </a:p>
          <a:p>
            <a:r>
              <a:rPr lang="cs-CZ" dirty="0" smtClean="0"/>
              <a:t>Příklady: </a:t>
            </a:r>
            <a:r>
              <a:rPr lang="cs-CZ" u="sng" dirty="0" smtClean="0"/>
              <a:t>Jestliže nebude pršet</a:t>
            </a:r>
            <a:r>
              <a:rPr lang="cs-CZ" dirty="0" smtClean="0"/>
              <a:t>, půjdeme se koupat.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		</a:t>
            </a:r>
            <a:r>
              <a:rPr lang="cs-CZ" u="sng" dirty="0" smtClean="0"/>
              <a:t>Když nebudeš zlobit</a:t>
            </a:r>
            <a:r>
              <a:rPr lang="cs-CZ" dirty="0" smtClean="0"/>
              <a:t>, dostaneš čokoládu.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		</a:t>
            </a:r>
            <a:r>
              <a:rPr lang="cs-CZ" u="sng" dirty="0" smtClean="0"/>
              <a:t>Kdyby pršelo</a:t>
            </a:r>
            <a:r>
              <a:rPr lang="cs-CZ" dirty="0" smtClean="0"/>
              <a:t>, zůstaneme doma</a:t>
            </a:r>
            <a:r>
              <a:rPr lang="cs-CZ" dirty="0"/>
              <a:t>	</a:t>
            </a:r>
            <a:r>
              <a:rPr lang="cs-CZ" dirty="0" smtClean="0"/>
              <a:t>	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solidFill>
                  <a:srgbClr val="FFFF00"/>
                </a:solidFill>
              </a:rPr>
              <a:t>Vv</a:t>
            </a:r>
            <a:r>
              <a:rPr lang="cs-CZ" dirty="0" smtClean="0">
                <a:solidFill>
                  <a:srgbClr val="FFFF00"/>
                </a:solidFill>
              </a:rPr>
              <a:t> příslovečná přípustková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Nahrazuje </a:t>
            </a:r>
            <a:r>
              <a:rPr lang="cs-CZ" dirty="0" err="1" smtClean="0"/>
              <a:t>PUPříp</a:t>
            </a:r>
            <a:r>
              <a:rPr lang="cs-CZ" dirty="0" smtClean="0"/>
              <a:t> ve větě řídící</a:t>
            </a:r>
          </a:p>
          <a:p>
            <a:r>
              <a:rPr lang="cs-CZ" dirty="0" smtClean="0"/>
              <a:t>Ptáme se: I přes co?</a:t>
            </a:r>
          </a:p>
          <a:p>
            <a:r>
              <a:rPr lang="cs-CZ" dirty="0" smtClean="0"/>
              <a:t>Spojovací výrazy: přestože, ač, ačkoli, i když</a:t>
            </a:r>
          </a:p>
          <a:p>
            <a:r>
              <a:rPr lang="cs-CZ" dirty="0" smtClean="0"/>
              <a:t>Příklady: </a:t>
            </a:r>
            <a:r>
              <a:rPr lang="cs-CZ" u="sng" dirty="0" smtClean="0"/>
              <a:t>Přestože jsme ušli mnoho kilometrů</a:t>
            </a:r>
            <a:r>
              <a:rPr lang="cs-CZ" dirty="0" smtClean="0"/>
              <a:t>,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		nikdo nereptal.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		</a:t>
            </a:r>
            <a:r>
              <a:rPr lang="cs-CZ" u="sng" dirty="0" smtClean="0"/>
              <a:t>Ačkoli se mě nezeptal</a:t>
            </a:r>
            <a:r>
              <a:rPr lang="cs-CZ" dirty="0" smtClean="0"/>
              <a:t>, půjčil si kolo.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solidFill>
                  <a:srgbClr val="FFFF00"/>
                </a:solidFill>
              </a:rPr>
              <a:t>Vv</a:t>
            </a:r>
            <a:r>
              <a:rPr lang="cs-CZ" dirty="0" smtClean="0">
                <a:solidFill>
                  <a:srgbClr val="FFFF00"/>
                </a:solidFill>
              </a:rPr>
              <a:t> doplňková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Nahrazuje doplněk ve větě řídící</a:t>
            </a:r>
          </a:p>
          <a:p>
            <a:r>
              <a:rPr lang="cs-CZ" dirty="0" smtClean="0"/>
              <a:t>Rozvíjí dva členy věty řídící najednou</a:t>
            </a:r>
          </a:p>
          <a:p>
            <a:r>
              <a:rPr lang="cs-CZ" dirty="0" smtClean="0"/>
              <a:t>Spojovací výraz Jak, jako, </a:t>
            </a:r>
            <a:r>
              <a:rPr lang="cs-CZ" dirty="0" err="1" smtClean="0"/>
              <a:t>jako</a:t>
            </a:r>
            <a:r>
              <a:rPr lang="cs-CZ" dirty="0" smtClean="0"/>
              <a:t> by</a:t>
            </a:r>
          </a:p>
          <a:p>
            <a:r>
              <a:rPr lang="cs-CZ" dirty="0" smtClean="0"/>
              <a:t>Příklady: </a:t>
            </a:r>
            <a:r>
              <a:rPr lang="cs-CZ" dirty="0" err="1" smtClean="0"/>
              <a:t>Honzík</a:t>
            </a:r>
            <a:r>
              <a:rPr lang="cs-CZ" dirty="0" smtClean="0"/>
              <a:t> vypadal, </a:t>
            </a:r>
            <a:r>
              <a:rPr lang="cs-CZ" u="sng" dirty="0" smtClean="0"/>
              <a:t>jako by neuměl do </a:t>
            </a:r>
            <a:r>
              <a:rPr lang="cs-CZ" dirty="0" smtClean="0"/>
              <a:t>		</a:t>
            </a:r>
            <a:r>
              <a:rPr lang="cs-CZ" u="sng" dirty="0" smtClean="0"/>
              <a:t>pěti počítat</a:t>
            </a:r>
            <a:r>
              <a:rPr lang="cs-CZ" u="sng" dirty="0" smtClean="0"/>
              <a:t>.</a:t>
            </a:r>
          </a:p>
          <a:p>
            <a:pPr>
              <a:buNone/>
            </a:pPr>
            <a:r>
              <a:rPr lang="cs-CZ" dirty="0" smtClean="0"/>
              <a:t>			Jindra si připadal, </a:t>
            </a:r>
            <a:r>
              <a:rPr lang="cs-CZ" u="sng" dirty="0" smtClean="0"/>
              <a:t>jako by pracoval </a:t>
            </a:r>
            <a:r>
              <a:rPr lang="cs-CZ" dirty="0" smtClean="0"/>
              <a:t>		</a:t>
            </a:r>
            <a:r>
              <a:rPr lang="cs-CZ" u="sng" dirty="0" smtClean="0"/>
              <a:t>celou noc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smtClean="0"/>
              <a:t>POZOR!!! Neplést si s větou přísudkovou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129</TotalTime>
  <Words>491</Words>
  <Application>Microsoft Office PowerPoint</Application>
  <PresentationFormat>Předvádění na obrazovce (4:3)</PresentationFormat>
  <Paragraphs>100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sady Office</vt:lpstr>
      <vt:lpstr>Snímek 1</vt:lpstr>
      <vt:lpstr>Snímek 2</vt:lpstr>
      <vt:lpstr>Snímek 3</vt:lpstr>
      <vt:lpstr>Vedlejší věty:</vt:lpstr>
      <vt:lpstr>Vv podmětná</vt:lpstr>
      <vt:lpstr>Vv přísudková</vt:lpstr>
      <vt:lpstr>Vv přívlastková</vt:lpstr>
      <vt:lpstr>Vv předmětná</vt:lpstr>
      <vt:lpstr>Vv příslovečná místní</vt:lpstr>
      <vt:lpstr>Vv příslovečná časová</vt:lpstr>
      <vt:lpstr>Vv příslovečná způsobová</vt:lpstr>
      <vt:lpstr>Vv příslovečná měrová</vt:lpstr>
      <vt:lpstr>Vv příslovečná příčinná</vt:lpstr>
      <vt:lpstr>Vv příslovečná účelová</vt:lpstr>
      <vt:lpstr>Vv příslovečná podmínková</vt:lpstr>
      <vt:lpstr>Vv příslovečná přípustková</vt:lpstr>
      <vt:lpstr>Vv doplňková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Věty vedlejší</dc:title>
  <dc:creator>Hoření</dc:creator>
  <cp:lastModifiedBy>Dum</cp:lastModifiedBy>
  <cp:revision>23</cp:revision>
  <dcterms:created xsi:type="dcterms:W3CDTF">2013-06-06T11:41:36Z</dcterms:created>
  <dcterms:modified xsi:type="dcterms:W3CDTF">2014-10-22T12:18:00Z</dcterms:modified>
</cp:coreProperties>
</file>