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2A553-647B-46A8-A408-FADC7279B0ED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BEB4A-DF7C-48D0-8E4D-2E41B83282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63" y="690563"/>
            <a:ext cx="7864475" cy="547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6074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19"/>
            <a:ext cx="7785100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1545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FF00"/>
                </a:solidFill>
              </a:rPr>
              <a:t>Přísudek</a:t>
            </a:r>
            <a:endParaRPr lang="cs-CZ" sz="6600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4282" y="2214554"/>
            <a:ext cx="8929718" cy="3500462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</a:rPr>
              <a:t> Vyjadřuje, co dělá podmět, co se s podmětem děje</a:t>
            </a:r>
          </a:p>
          <a:p>
            <a:pPr algn="l">
              <a:buFont typeface="Arial" pitchFamily="34" charset="0"/>
              <a:buChar char="•"/>
            </a:pP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Bývá vyjádřen slovesem, jménem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</a:rPr>
              <a:t> Může být holý, rozvitý, několikanásobný</a:t>
            </a:r>
          </a:p>
          <a:p>
            <a:pPr algn="l">
              <a:buFont typeface="Arial" pitchFamily="34" charset="0"/>
              <a:buChar char="•"/>
            </a:pP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Podle vyjádření může být slovesný, jmenný beze         	spony, jmenný se sponou</a:t>
            </a:r>
          </a:p>
          <a:p>
            <a:pPr algn="l"/>
            <a:endParaRPr lang="cs-CZ" dirty="0" smtClean="0">
              <a:solidFill>
                <a:srgbClr val="FFFF00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Přísudek holý, rozvitý, několikanásobný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(příklady)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714620"/>
            <a:ext cx="8229600" cy="2400304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Děvčata </a:t>
            </a:r>
            <a:r>
              <a:rPr lang="cs-CZ" u="sng" dirty="0" smtClean="0">
                <a:solidFill>
                  <a:srgbClr val="FFFF00"/>
                </a:solidFill>
              </a:rPr>
              <a:t>zpívala</a:t>
            </a:r>
            <a:r>
              <a:rPr lang="cs-CZ" dirty="0" smtClean="0">
                <a:solidFill>
                  <a:srgbClr val="FFFF00"/>
                </a:solidFill>
              </a:rPr>
              <a:t>. </a:t>
            </a:r>
            <a:r>
              <a:rPr lang="cs-CZ" dirty="0">
                <a:solidFill>
                  <a:srgbClr val="FFFF00"/>
                </a:solidFill>
              </a:rPr>
              <a:t>(</a:t>
            </a:r>
            <a:r>
              <a:rPr lang="cs-CZ" dirty="0" smtClean="0">
                <a:solidFill>
                  <a:srgbClr val="FFFF00"/>
                </a:solidFill>
              </a:rPr>
              <a:t>holý)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Děti si </a:t>
            </a:r>
            <a:r>
              <a:rPr lang="cs-CZ" u="sng" dirty="0" smtClean="0">
                <a:solidFill>
                  <a:srgbClr val="FFFF00"/>
                </a:solidFill>
              </a:rPr>
              <a:t>hrály na hřišti</a:t>
            </a:r>
            <a:r>
              <a:rPr lang="cs-CZ" dirty="0" smtClean="0">
                <a:solidFill>
                  <a:srgbClr val="FFFF00"/>
                </a:solidFill>
              </a:rPr>
              <a:t>. (rozvitý)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Kluci </a:t>
            </a:r>
            <a:r>
              <a:rPr lang="cs-CZ" u="sng" dirty="0" smtClean="0">
                <a:solidFill>
                  <a:srgbClr val="FFFF00"/>
                </a:solidFill>
              </a:rPr>
              <a:t>běhali a skákali</a:t>
            </a:r>
            <a:r>
              <a:rPr lang="cs-CZ" dirty="0" smtClean="0">
                <a:solidFill>
                  <a:srgbClr val="FFFF00"/>
                </a:solidFill>
              </a:rPr>
              <a:t>. (několikanásobný)</a:t>
            </a: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Přísudek slovesný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571745"/>
            <a:ext cx="8229600" cy="2857520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Je vyjádřen určitým tvarem slovesa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Vyjadřuje, co podmět dělá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Na náměstí </a:t>
            </a:r>
            <a:r>
              <a:rPr lang="cs-CZ" u="sng" dirty="0" smtClean="0">
                <a:solidFill>
                  <a:srgbClr val="FFFF00"/>
                </a:solidFill>
              </a:rPr>
              <a:t>přijely</a:t>
            </a:r>
            <a:r>
              <a:rPr lang="cs-CZ" dirty="0" smtClean="0">
                <a:solidFill>
                  <a:srgbClr val="FFFF00"/>
                </a:solidFill>
              </a:rPr>
              <a:t> kamiony.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Rodiče se </a:t>
            </a:r>
            <a:r>
              <a:rPr lang="cs-CZ" u="sng" dirty="0" smtClean="0">
                <a:solidFill>
                  <a:srgbClr val="FFFF00"/>
                </a:solidFill>
              </a:rPr>
              <a:t>dostavili</a:t>
            </a:r>
            <a:r>
              <a:rPr lang="cs-CZ" dirty="0" smtClean="0">
                <a:solidFill>
                  <a:srgbClr val="FFFF00"/>
                </a:solidFill>
              </a:rPr>
              <a:t> do školy.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Přísudek jmenný se sponou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Bývá vyjádřen sponou a jménem (</a:t>
            </a:r>
            <a:r>
              <a:rPr lang="cs-CZ" dirty="0" err="1" smtClean="0">
                <a:solidFill>
                  <a:srgbClr val="FFFF00"/>
                </a:solidFill>
              </a:rPr>
              <a:t>podst</a:t>
            </a:r>
            <a:r>
              <a:rPr lang="cs-CZ" dirty="0" smtClean="0">
                <a:solidFill>
                  <a:srgbClr val="FFFF00"/>
                </a:solidFill>
              </a:rPr>
              <a:t>., příd., atd.)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Sponu tvoří tvary pomocného slovesa </a:t>
            </a:r>
            <a:r>
              <a:rPr lang="cs-CZ" u="sng" dirty="0" smtClean="0">
                <a:solidFill>
                  <a:srgbClr val="FFFF00"/>
                </a:solidFill>
              </a:rPr>
              <a:t>být 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u="sng" dirty="0" smtClean="0">
                <a:solidFill>
                  <a:srgbClr val="FFFF00"/>
                </a:solidFill>
              </a:rPr>
              <a:t>a stát se.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Tatínek </a:t>
            </a:r>
            <a:r>
              <a:rPr lang="cs-CZ" u="sng" dirty="0" smtClean="0">
                <a:solidFill>
                  <a:srgbClr val="FFFF00"/>
                </a:solidFill>
              </a:rPr>
              <a:t>je ředitelem </a:t>
            </a:r>
            <a:r>
              <a:rPr lang="cs-CZ" dirty="0" smtClean="0">
                <a:solidFill>
                  <a:srgbClr val="FFFF00"/>
                </a:solidFill>
              </a:rPr>
              <a:t>podniku.</a:t>
            </a:r>
            <a:r>
              <a:rPr lang="cs-CZ" dirty="0">
                <a:solidFill>
                  <a:srgbClr val="FFFF00"/>
                </a:solidFill>
              </a:rPr>
              <a:t>	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Bratr </a:t>
            </a:r>
            <a:r>
              <a:rPr lang="cs-CZ" u="sng" dirty="0" smtClean="0">
                <a:solidFill>
                  <a:srgbClr val="FFFF00"/>
                </a:solidFill>
              </a:rPr>
              <a:t>se stal vítězem </a:t>
            </a:r>
            <a:r>
              <a:rPr lang="cs-CZ" dirty="0" smtClean="0">
                <a:solidFill>
                  <a:srgbClr val="FFFF00"/>
                </a:solidFill>
              </a:rPr>
              <a:t>závodu.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!!!Pozor na </a:t>
            </a:r>
            <a:r>
              <a:rPr lang="cs-CZ" u="sng" dirty="0" smtClean="0">
                <a:solidFill>
                  <a:srgbClr val="FFFF00"/>
                </a:solidFill>
              </a:rPr>
              <a:t>plnovýznamové </a:t>
            </a:r>
            <a:r>
              <a:rPr lang="cs-CZ" dirty="0" smtClean="0">
                <a:solidFill>
                  <a:srgbClr val="FFFF00"/>
                </a:solidFill>
              </a:rPr>
              <a:t>sloveso být . Tvoří přísudek slovesný (Tatínek </a:t>
            </a:r>
            <a:r>
              <a:rPr lang="cs-CZ" u="sng" dirty="0" smtClean="0">
                <a:solidFill>
                  <a:srgbClr val="FFFF00"/>
                </a:solidFill>
              </a:rPr>
              <a:t>je</a:t>
            </a:r>
            <a:r>
              <a:rPr lang="cs-CZ" dirty="0" smtClean="0">
                <a:solidFill>
                  <a:srgbClr val="FFFF00"/>
                </a:solidFill>
              </a:rPr>
              <a:t> ve sklepě.)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</a:t>
            </a:r>
          </a:p>
          <a:p>
            <a:pPr>
              <a:buNone/>
            </a:pPr>
            <a:endParaRPr lang="cs-CZ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Přísudek jmenný beze spony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Bývá používá v titulech, popř. je součástí uměleckého vyjádření.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Sparta </a:t>
            </a:r>
            <a:r>
              <a:rPr lang="cs-CZ" u="sng" dirty="0" smtClean="0">
                <a:solidFill>
                  <a:srgbClr val="FFFF00"/>
                </a:solidFill>
              </a:rPr>
              <a:t>vítězem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Lípa </a:t>
            </a:r>
            <a:r>
              <a:rPr lang="cs-CZ" u="sng" dirty="0" smtClean="0">
                <a:solidFill>
                  <a:srgbClr val="FFFF00"/>
                </a:solidFill>
              </a:rPr>
              <a:t>posluchačem</a:t>
            </a:r>
            <a:r>
              <a:rPr lang="cs-CZ" dirty="0" smtClean="0">
                <a:solidFill>
                  <a:srgbClr val="FFFF00"/>
                </a:solidFill>
              </a:rPr>
              <a:t> důvěrností.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Pravidlo pro tvar jména v přísudku jmenném se sponou.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Vyjadřuje-li jméno stav přechodný, použijeme tvaru 7</a:t>
            </a:r>
            <a:r>
              <a:rPr lang="cs-CZ" dirty="0" smtClean="0">
                <a:solidFill>
                  <a:srgbClr val="FFFF00"/>
                </a:solidFill>
              </a:rPr>
              <a:t>. pádu 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Příklad: Tatínek je ředitelem.( Za rok jím být 		nemusí)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Vyjadřuje-li jméno stav trvalý, použijeme tvar 1. pádu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Příklad: Ten člověk je Němec. (trvalá vlastnost)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147</Words>
  <Application>Microsoft Office PowerPoint</Application>
  <PresentationFormat>Předvádění na obrazovce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Přísudek</vt:lpstr>
      <vt:lpstr>Přísudek holý, rozvitý, několikanásobný (příklady)</vt:lpstr>
      <vt:lpstr>Přísudek slovesný</vt:lpstr>
      <vt:lpstr>Přísudek jmenný se sponou</vt:lpstr>
      <vt:lpstr>Přísudek jmenný beze spony</vt:lpstr>
      <vt:lpstr>Pravidlo pro tvar jména v přísudku jmenném se sponou.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větné členy</dc:title>
  <dc:creator>Hoření</dc:creator>
  <cp:lastModifiedBy>Dum</cp:lastModifiedBy>
  <cp:revision>8</cp:revision>
  <dcterms:created xsi:type="dcterms:W3CDTF">2013-06-06T07:08:55Z</dcterms:created>
  <dcterms:modified xsi:type="dcterms:W3CDTF">2014-10-22T12:21:30Z</dcterms:modified>
</cp:coreProperties>
</file>