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88" r:id="rId2"/>
    <p:sldId id="28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82" r:id="rId25"/>
    <p:sldId id="278" r:id="rId26"/>
    <p:sldId id="279" r:id="rId27"/>
    <p:sldId id="280" r:id="rId28"/>
    <p:sldId id="281" r:id="rId29"/>
    <p:sldId id="283" r:id="rId30"/>
    <p:sldId id="284" r:id="rId31"/>
    <p:sldId id="285" r:id="rId32"/>
    <p:sldId id="286" r:id="rId33"/>
    <p:sldId id="287" r:id="rId34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/>
              <a:ahLst/>
              <a:cxnLst>
                <a:cxn ang="0">
                  <a:pos x="335" y="0"/>
                </a:cxn>
                <a:cxn ang="0">
                  <a:pos x="333" y="1290"/>
                </a:cxn>
                <a:cxn ang="0">
                  <a:pos x="0" y="1290"/>
                </a:cxn>
                <a:cxn ang="0">
                  <a:pos x="6" y="3210"/>
                </a:cxn>
                <a:cxn ang="0">
                  <a:pos x="5550" y="3216"/>
                </a:cxn>
                <a:cxn ang="0">
                  <a:pos x="5550" y="0"/>
                </a:cxn>
                <a:cxn ang="0">
                  <a:pos x="335" y="0"/>
                </a:cxn>
                <a:cxn ang="0">
                  <a:pos x="335" y="0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4608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609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771165C-4963-4D9B-939A-E1A7501D24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31CEBC-678D-4504-AA91-54B6FC8206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3752D-B7DA-4F35-8DBC-EAE6FF7FB9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8291CE-8CE0-4DE2-B399-0039C0EA5C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4D9C8B-AACE-4256-989D-337A7111A8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11CC6A-78B1-4C85-9B78-FE1BD5A87D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178D08-B2F7-4F82-9DBE-A6FF1D57E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5CD957-8936-431E-A6C9-043788BD82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784021-49D0-4291-BD06-81D0E8221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DC1493-DA95-46C8-8373-E5D83654E4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7B9F12-3634-47D0-B30F-1CA38D1ECB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45059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60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/>
              <a:ahLst/>
              <a:cxnLst>
                <a:cxn ang="0">
                  <a:pos x="330" y="1764"/>
                </a:cxn>
                <a:cxn ang="0">
                  <a:pos x="0" y="1764"/>
                </a:cxn>
                <a:cxn ang="0">
                  <a:pos x="0" y="3168"/>
                </a:cxn>
                <a:cxn ang="0">
                  <a:pos x="5550" y="3168"/>
                </a:cxn>
                <a:cxn ang="0">
                  <a:pos x="5550" y="0"/>
                </a:cxn>
                <a:cxn ang="0">
                  <a:pos x="330" y="0"/>
                </a:cxn>
                <a:cxn ang="0">
                  <a:pos x="330" y="1764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61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6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6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6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6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6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4506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06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06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C93CCE80-70C7-4ADC-83C2-A27B2F6C3F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507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507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4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2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763" y="690563"/>
            <a:ext cx="7864475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65389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450" y="914400"/>
            <a:ext cx="778510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9059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28600" y="228600"/>
            <a:ext cx="8915400" cy="2259013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1.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>
                <a:solidFill>
                  <a:schemeClr val="accent4">
                    <a:lumMod val="10000"/>
                  </a:schemeClr>
                </a:solidFill>
              </a:rPr>
              <a:t>Šel brzy spát, aby byl ráno svěží.</a:t>
            </a:r>
          </a:p>
        </p:txBody>
      </p:sp>
      <p:sp>
        <p:nvSpPr>
          <p:cNvPr id="4099" name="AutoShape 5"/>
          <p:cNvSpPr>
            <a:spLocks noChangeArrowheads="1"/>
          </p:cNvSpPr>
          <p:nvPr/>
        </p:nvSpPr>
        <p:spPr bwMode="auto">
          <a:xfrm>
            <a:off x="5257800" y="3124200"/>
            <a:ext cx="27432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Způsobová</a:t>
            </a:r>
            <a:endParaRPr lang="cs-CZ" sz="3600">
              <a:latin typeface="Verdana" pitchFamily="34" charset="0"/>
            </a:endParaRPr>
          </a:p>
        </p:txBody>
      </p:sp>
      <p:sp>
        <p:nvSpPr>
          <p:cNvPr id="4100" name="AutoShape 6"/>
          <p:cNvSpPr>
            <a:spLocks noChangeArrowheads="1"/>
          </p:cNvSpPr>
          <p:nvPr/>
        </p:nvSpPr>
        <p:spPr bwMode="auto">
          <a:xfrm>
            <a:off x="1524000" y="32004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3" action="ppaction://hlinksldjump"/>
              </a:rPr>
              <a:t>Účelová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219200" y="1600200"/>
            <a:ext cx="8243888" cy="1314450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Správně =D</a:t>
            </a:r>
          </a:p>
        </p:txBody>
      </p:sp>
      <p:sp>
        <p:nvSpPr>
          <p:cNvPr id="5123" name="AutoShape 4"/>
          <p:cNvSpPr>
            <a:spLocks noChangeArrowheads="1"/>
          </p:cNvSpPr>
          <p:nvPr/>
        </p:nvSpPr>
        <p:spPr bwMode="auto">
          <a:xfrm>
            <a:off x="6705600" y="5334000"/>
            <a:ext cx="1676400" cy="1143000"/>
          </a:xfrm>
          <a:prstGeom prst="rightArrow">
            <a:avLst>
              <a:gd name="adj1" fmla="val 50000"/>
              <a:gd name="adj2" fmla="val 3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další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3200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Špatně </a:t>
            </a:r>
            <a:r>
              <a:rPr lang="cs-CZ" sz="6000" dirty="0" smtClean="0">
                <a:solidFill>
                  <a:srgbClr val="FFFF00"/>
                </a:solidFill>
                <a:sym typeface="Wingdings" pitchFamily="2" charset="2"/>
              </a:rPr>
              <a:t>:(</a:t>
            </a:r>
            <a:endParaRPr lang="cs-CZ" sz="6000" dirty="0" smtClean="0">
              <a:solidFill>
                <a:srgbClr val="FFFF00"/>
              </a:solidFill>
            </a:endParaRPr>
          </a:p>
        </p:txBody>
      </p:sp>
      <p:sp>
        <p:nvSpPr>
          <p:cNvPr id="6147" name="AutoShape 4"/>
          <p:cNvSpPr>
            <a:spLocks noChangeArrowheads="1"/>
          </p:cNvSpPr>
          <p:nvPr/>
        </p:nvSpPr>
        <p:spPr bwMode="auto">
          <a:xfrm>
            <a:off x="838200" y="5410200"/>
            <a:ext cx="1981200" cy="1143000"/>
          </a:xfrm>
          <a:prstGeom prst="leftArrow">
            <a:avLst>
              <a:gd name="adj1" fmla="val 50000"/>
              <a:gd name="adj2" fmla="val 4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zpátky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152400"/>
            <a:ext cx="8243888" cy="25146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2.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Mil_ lidé jsou všude vítáni.</a:t>
            </a:r>
          </a:p>
        </p:txBody>
      </p:sp>
      <p:sp>
        <p:nvSpPr>
          <p:cNvPr id="7171" name="AutoShape 4"/>
          <p:cNvSpPr>
            <a:spLocks noChangeArrowheads="1"/>
          </p:cNvSpPr>
          <p:nvPr/>
        </p:nvSpPr>
        <p:spPr bwMode="auto">
          <a:xfrm>
            <a:off x="1143000" y="32766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Ý</a:t>
            </a:r>
            <a:endParaRPr lang="cs-CZ" sz="3600">
              <a:latin typeface="Verdana" pitchFamily="34" charset="0"/>
            </a:endParaRPr>
          </a:p>
        </p:txBody>
      </p:sp>
      <p:sp>
        <p:nvSpPr>
          <p:cNvPr id="7172" name="AutoShape 5"/>
          <p:cNvSpPr>
            <a:spLocks noChangeArrowheads="1"/>
          </p:cNvSpPr>
          <p:nvPr/>
        </p:nvSpPr>
        <p:spPr bwMode="auto">
          <a:xfrm>
            <a:off x="5410200" y="32766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3" action="ppaction://hlinksldjump"/>
              </a:rPr>
              <a:t>Í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3400" y="1219200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Správně, </a:t>
            </a:r>
            <a:r>
              <a:rPr lang="cs-CZ" sz="6000" dirty="0" smtClean="0">
                <a:solidFill>
                  <a:srgbClr val="FFFF00"/>
                </a:solidFill>
              </a:rPr>
              <a:t>jsi borec</a:t>
            </a:r>
          </a:p>
        </p:txBody>
      </p:sp>
      <p:sp>
        <p:nvSpPr>
          <p:cNvPr id="8195" name="AutoShape 4"/>
          <p:cNvSpPr>
            <a:spLocks noChangeArrowheads="1"/>
          </p:cNvSpPr>
          <p:nvPr/>
        </p:nvSpPr>
        <p:spPr bwMode="auto">
          <a:xfrm>
            <a:off x="7239000" y="5334000"/>
            <a:ext cx="1600200" cy="1219200"/>
          </a:xfrm>
          <a:prstGeom prst="rightArrow">
            <a:avLst>
              <a:gd name="adj1" fmla="val 50000"/>
              <a:gd name="adj2" fmla="val 3281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dál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514600"/>
            <a:ext cx="8243888" cy="1314450"/>
          </a:xfrm>
        </p:spPr>
        <p:txBody>
          <a:bodyPr/>
          <a:lstStyle/>
          <a:p>
            <a:pPr eaLnBrk="1" hangingPunct="1">
              <a:defRPr/>
            </a:pPr>
            <a:r>
              <a:rPr lang="cs-CZ" sz="5400" dirty="0" smtClean="0">
                <a:solidFill>
                  <a:srgbClr val="FFFF00"/>
                </a:solidFill>
              </a:rPr>
              <a:t>Ale ne, zkus to znova</a:t>
            </a:r>
          </a:p>
        </p:txBody>
      </p:sp>
      <p:sp>
        <p:nvSpPr>
          <p:cNvPr id="9219" name="AutoShape 4"/>
          <p:cNvSpPr>
            <a:spLocks noChangeArrowheads="1"/>
          </p:cNvSpPr>
          <p:nvPr/>
        </p:nvSpPr>
        <p:spPr bwMode="auto">
          <a:xfrm>
            <a:off x="914400" y="5486400"/>
            <a:ext cx="1600200" cy="1066800"/>
          </a:xfrm>
          <a:prstGeom prst="leftArrow">
            <a:avLst>
              <a:gd name="adj1" fmla="val 50000"/>
              <a:gd name="adj2" fmla="val 37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zpět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28600"/>
            <a:ext cx="8243888" cy="25908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3</a:t>
            </a:r>
            <a:r>
              <a:rPr lang="cs-CZ" dirty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Zašel jsem do lékárny, neboť jsem potřeboval léky.</a:t>
            </a:r>
          </a:p>
        </p:txBody>
      </p:sp>
      <p:sp>
        <p:nvSpPr>
          <p:cNvPr id="10243" name="AutoShape 4"/>
          <p:cNvSpPr>
            <a:spLocks noChangeArrowheads="1"/>
          </p:cNvSpPr>
          <p:nvPr/>
        </p:nvSpPr>
        <p:spPr bwMode="auto">
          <a:xfrm>
            <a:off x="838200" y="35814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 dirty="0">
                <a:latin typeface="Verdana" pitchFamily="34" charset="0"/>
                <a:hlinkClick r:id="rId2" action="ppaction://hlinksldjump"/>
              </a:rPr>
              <a:t>Příčinný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10244" name="AutoShape 5"/>
          <p:cNvSpPr>
            <a:spLocks noChangeArrowheads="1"/>
          </p:cNvSpPr>
          <p:nvPr/>
        </p:nvSpPr>
        <p:spPr bwMode="auto">
          <a:xfrm>
            <a:off x="5486400" y="3581400"/>
            <a:ext cx="2895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 dirty="0">
                <a:latin typeface="Verdana" pitchFamily="34" charset="0"/>
                <a:hlinkClick r:id="rId3" action="ppaction://hlinksldjump"/>
              </a:rPr>
              <a:t>Důsledkový</a:t>
            </a:r>
            <a:endParaRPr lang="cs-CZ" sz="36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81000" y="990600"/>
            <a:ext cx="8385175" cy="1431925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Správná volba</a:t>
            </a:r>
          </a:p>
        </p:txBody>
      </p:sp>
      <p:sp>
        <p:nvSpPr>
          <p:cNvPr id="11267" name="AutoShape 4"/>
          <p:cNvSpPr>
            <a:spLocks noChangeArrowheads="1"/>
          </p:cNvSpPr>
          <p:nvPr/>
        </p:nvSpPr>
        <p:spPr bwMode="auto">
          <a:xfrm>
            <a:off x="6934200" y="5029200"/>
            <a:ext cx="1600200" cy="1143000"/>
          </a:xfrm>
          <a:prstGeom prst="rightArrow">
            <a:avLst>
              <a:gd name="adj1" fmla="val 50000"/>
              <a:gd name="adj2" fmla="val 3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dál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4800" y="2438400"/>
            <a:ext cx="8243888" cy="131445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Zase špatně</a:t>
            </a:r>
          </a:p>
        </p:txBody>
      </p:sp>
      <p:sp>
        <p:nvSpPr>
          <p:cNvPr id="12291" name="AutoShape 4"/>
          <p:cNvSpPr>
            <a:spLocks noChangeArrowheads="1"/>
          </p:cNvSpPr>
          <p:nvPr/>
        </p:nvSpPr>
        <p:spPr bwMode="auto">
          <a:xfrm>
            <a:off x="762000" y="5334000"/>
            <a:ext cx="1905000" cy="1219200"/>
          </a:xfrm>
          <a:prstGeom prst="leftArrow">
            <a:avLst>
              <a:gd name="adj1" fmla="val 50000"/>
              <a:gd name="adj2" fmla="val 3906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zpátky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0" y="304800"/>
            <a:ext cx="9144000" cy="2106613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4.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B_</a:t>
            </a:r>
            <a:r>
              <a:rPr lang="cs-CZ" dirty="0" err="1" smtClean="0">
                <a:solidFill>
                  <a:schemeClr val="accent4">
                    <a:lumMod val="10000"/>
                  </a:schemeClr>
                </a:solidFill>
              </a:rPr>
              <a:t>lo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mi to velmi nepříjemné.</a:t>
            </a:r>
          </a:p>
        </p:txBody>
      </p:sp>
      <p:sp>
        <p:nvSpPr>
          <p:cNvPr id="13315" name="AutoShape 4"/>
          <p:cNvSpPr>
            <a:spLocks noChangeArrowheads="1"/>
          </p:cNvSpPr>
          <p:nvPr/>
        </p:nvSpPr>
        <p:spPr bwMode="auto">
          <a:xfrm>
            <a:off x="838200" y="34290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Y</a:t>
            </a:r>
            <a:endParaRPr lang="cs-CZ" sz="3600">
              <a:latin typeface="Verdana" pitchFamily="34" charset="0"/>
            </a:endParaRPr>
          </a:p>
        </p:txBody>
      </p:sp>
      <p:sp>
        <p:nvSpPr>
          <p:cNvPr id="13316" name="AutoShape 5"/>
          <p:cNvSpPr>
            <a:spLocks noChangeArrowheads="1"/>
          </p:cNvSpPr>
          <p:nvPr/>
        </p:nvSpPr>
        <p:spPr bwMode="auto">
          <a:xfrm>
            <a:off x="6096000" y="33528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3" action="ppaction://hlinksldjump"/>
              </a:rPr>
              <a:t>I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685800" y="1295400"/>
            <a:ext cx="8243888" cy="131445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Správně</a:t>
            </a:r>
          </a:p>
        </p:txBody>
      </p:sp>
      <p:sp>
        <p:nvSpPr>
          <p:cNvPr id="14339" name="AutoShape 4"/>
          <p:cNvSpPr>
            <a:spLocks noChangeArrowheads="1"/>
          </p:cNvSpPr>
          <p:nvPr/>
        </p:nvSpPr>
        <p:spPr bwMode="auto">
          <a:xfrm>
            <a:off x="7467600" y="5486400"/>
            <a:ext cx="1524000" cy="1143000"/>
          </a:xfrm>
          <a:prstGeom prst="rightArrow">
            <a:avLst>
              <a:gd name="adj1" fmla="val 50000"/>
              <a:gd name="adj2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dál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81000" y="2514600"/>
            <a:ext cx="8243888" cy="131445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No to snad ne!!!</a:t>
            </a:r>
          </a:p>
        </p:txBody>
      </p:sp>
      <p:sp>
        <p:nvSpPr>
          <p:cNvPr id="15363" name="AutoShape 4"/>
          <p:cNvSpPr>
            <a:spLocks noChangeArrowheads="1"/>
          </p:cNvSpPr>
          <p:nvPr/>
        </p:nvSpPr>
        <p:spPr bwMode="auto">
          <a:xfrm>
            <a:off x="990600" y="5334000"/>
            <a:ext cx="2133600" cy="1219200"/>
          </a:xfrm>
          <a:prstGeom prst="leftArrow">
            <a:avLst>
              <a:gd name="adj1" fmla="val 50000"/>
              <a:gd name="adj2" fmla="val 437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zpátky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304800"/>
            <a:ext cx="8243888" cy="2640013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5.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Jel jsem do Anglie, abych se naučil dobře anglicky.</a:t>
            </a:r>
          </a:p>
        </p:txBody>
      </p:sp>
      <p:sp>
        <p:nvSpPr>
          <p:cNvPr id="16387" name="AutoShape 4"/>
          <p:cNvSpPr>
            <a:spLocks noChangeArrowheads="1"/>
          </p:cNvSpPr>
          <p:nvPr/>
        </p:nvSpPr>
        <p:spPr bwMode="auto">
          <a:xfrm>
            <a:off x="1066800" y="39624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Účelová</a:t>
            </a:r>
            <a:endParaRPr lang="cs-CZ" sz="3600">
              <a:latin typeface="Verdana" pitchFamily="34" charset="0"/>
            </a:endParaRPr>
          </a:p>
        </p:txBody>
      </p:sp>
      <p:sp>
        <p:nvSpPr>
          <p:cNvPr id="16388" name="AutoShape 5"/>
          <p:cNvSpPr>
            <a:spLocks noChangeArrowheads="1"/>
          </p:cNvSpPr>
          <p:nvPr/>
        </p:nvSpPr>
        <p:spPr bwMode="auto">
          <a:xfrm>
            <a:off x="5410200" y="4038600"/>
            <a:ext cx="28194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3" action="ppaction://hlinksldjump"/>
              </a:rPr>
              <a:t>Způsobová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81000" y="914400"/>
            <a:ext cx="8385175" cy="1431925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Správně</a:t>
            </a:r>
          </a:p>
        </p:txBody>
      </p:sp>
      <p:sp>
        <p:nvSpPr>
          <p:cNvPr id="17411" name="AutoShape 4"/>
          <p:cNvSpPr>
            <a:spLocks noChangeArrowheads="1"/>
          </p:cNvSpPr>
          <p:nvPr/>
        </p:nvSpPr>
        <p:spPr bwMode="auto">
          <a:xfrm>
            <a:off x="6934200" y="5638800"/>
            <a:ext cx="1524000" cy="1066800"/>
          </a:xfrm>
          <a:prstGeom prst="rightArrow">
            <a:avLst>
              <a:gd name="adj1" fmla="val 50000"/>
              <a:gd name="adj2" fmla="val 357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dál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81000" y="1752600"/>
            <a:ext cx="8243888" cy="131445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…ne, </a:t>
            </a:r>
            <a:r>
              <a:rPr lang="cs-CZ" sz="6000" dirty="0" err="1" smtClean="0">
                <a:solidFill>
                  <a:srgbClr val="FFFF00"/>
                </a:solidFill>
              </a:rPr>
              <a:t>ne</a:t>
            </a:r>
            <a:r>
              <a:rPr lang="cs-CZ" sz="6000" dirty="0" smtClean="0">
                <a:solidFill>
                  <a:srgbClr val="FFFF00"/>
                </a:solidFill>
              </a:rPr>
              <a:t> a ne…</a:t>
            </a:r>
          </a:p>
        </p:txBody>
      </p:sp>
      <p:sp>
        <p:nvSpPr>
          <p:cNvPr id="18435" name="AutoShape 4"/>
          <p:cNvSpPr>
            <a:spLocks noChangeArrowheads="1"/>
          </p:cNvSpPr>
          <p:nvPr/>
        </p:nvSpPr>
        <p:spPr bwMode="auto">
          <a:xfrm>
            <a:off x="533400" y="5638800"/>
            <a:ext cx="1981200" cy="1066800"/>
          </a:xfrm>
          <a:prstGeom prst="leftArrow">
            <a:avLst>
              <a:gd name="adj1" fmla="val 50000"/>
              <a:gd name="adj2" fmla="val 4642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zpátky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381000"/>
            <a:ext cx="8243888" cy="1954213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6.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Obstaráme vám nový b_</a:t>
            </a:r>
            <a:r>
              <a:rPr lang="cs-CZ" dirty="0" err="1" smtClean="0">
                <a:solidFill>
                  <a:schemeClr val="accent4">
                    <a:lumMod val="10000"/>
                  </a:schemeClr>
                </a:solidFill>
              </a:rPr>
              <a:t>t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.</a:t>
            </a:r>
          </a:p>
        </p:txBody>
      </p:sp>
      <p:sp>
        <p:nvSpPr>
          <p:cNvPr id="19459" name="AutoShape 4"/>
          <p:cNvSpPr>
            <a:spLocks noChangeArrowheads="1"/>
          </p:cNvSpPr>
          <p:nvPr/>
        </p:nvSpPr>
        <p:spPr bwMode="auto">
          <a:xfrm>
            <a:off x="990600" y="37338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Y</a:t>
            </a:r>
            <a:endParaRPr lang="cs-CZ" sz="3600">
              <a:latin typeface="Verdana" pitchFamily="34" charset="0"/>
            </a:endParaRPr>
          </a:p>
        </p:txBody>
      </p:sp>
      <p:sp>
        <p:nvSpPr>
          <p:cNvPr id="19460" name="AutoShape 5"/>
          <p:cNvSpPr>
            <a:spLocks noChangeArrowheads="1"/>
          </p:cNvSpPr>
          <p:nvPr/>
        </p:nvSpPr>
        <p:spPr bwMode="auto">
          <a:xfrm>
            <a:off x="5334000" y="38100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3" action="ppaction://hlinksldjump"/>
              </a:rPr>
              <a:t>I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4800" y="762000"/>
            <a:ext cx="8243888" cy="131445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Je to dobře</a:t>
            </a:r>
          </a:p>
        </p:txBody>
      </p:sp>
      <p:sp>
        <p:nvSpPr>
          <p:cNvPr id="20483" name="AutoShape 4"/>
          <p:cNvSpPr>
            <a:spLocks noChangeArrowheads="1"/>
          </p:cNvSpPr>
          <p:nvPr/>
        </p:nvSpPr>
        <p:spPr bwMode="auto">
          <a:xfrm>
            <a:off x="6858000" y="5715000"/>
            <a:ext cx="1447800" cy="990600"/>
          </a:xfrm>
          <a:prstGeom prst="rightArrow">
            <a:avLst>
              <a:gd name="adj1" fmla="val 50000"/>
              <a:gd name="adj2" fmla="val 3653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dál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81000" y="2209800"/>
            <a:ext cx="8243888" cy="131445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 err="1" smtClean="0">
                <a:solidFill>
                  <a:srgbClr val="FFFF00"/>
                </a:solidFill>
              </a:rPr>
              <a:t>Hmm</a:t>
            </a:r>
            <a:r>
              <a:rPr lang="cs-CZ" sz="6000" dirty="0" smtClean="0">
                <a:solidFill>
                  <a:srgbClr val="FFFF00"/>
                </a:solidFill>
              </a:rPr>
              <a:t>, to není dobře</a:t>
            </a:r>
          </a:p>
        </p:txBody>
      </p:sp>
      <p:sp>
        <p:nvSpPr>
          <p:cNvPr id="21507" name="AutoShape 4"/>
          <p:cNvSpPr>
            <a:spLocks noChangeArrowheads="1"/>
          </p:cNvSpPr>
          <p:nvPr/>
        </p:nvSpPr>
        <p:spPr bwMode="auto">
          <a:xfrm>
            <a:off x="1219200" y="5562600"/>
            <a:ext cx="1752600" cy="1066800"/>
          </a:xfrm>
          <a:prstGeom prst="leftArrow">
            <a:avLst>
              <a:gd name="adj1" fmla="val 50000"/>
              <a:gd name="adj2" fmla="val 4107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zpět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81000" y="304800"/>
            <a:ext cx="8243888" cy="24384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7.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Budete-li hodní, dostanete odměnu.</a:t>
            </a:r>
          </a:p>
        </p:txBody>
      </p:sp>
      <p:sp>
        <p:nvSpPr>
          <p:cNvPr id="22531" name="AutoShape 4"/>
          <p:cNvSpPr>
            <a:spLocks noChangeArrowheads="1"/>
          </p:cNvSpPr>
          <p:nvPr/>
        </p:nvSpPr>
        <p:spPr bwMode="auto">
          <a:xfrm>
            <a:off x="1066800" y="3962400"/>
            <a:ext cx="27432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Podmětná</a:t>
            </a:r>
            <a:endParaRPr lang="cs-CZ" sz="3600">
              <a:latin typeface="Verdana" pitchFamily="34" charset="0"/>
            </a:endParaRPr>
          </a:p>
        </p:txBody>
      </p:sp>
      <p:sp>
        <p:nvSpPr>
          <p:cNvPr id="22532" name="AutoShape 5"/>
          <p:cNvSpPr>
            <a:spLocks noChangeArrowheads="1"/>
          </p:cNvSpPr>
          <p:nvPr/>
        </p:nvSpPr>
        <p:spPr bwMode="auto">
          <a:xfrm>
            <a:off x="5105400" y="3962400"/>
            <a:ext cx="31242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3" action="ppaction://hlinksldjump"/>
              </a:rPr>
              <a:t>Podmínková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609600" y="990600"/>
            <a:ext cx="8385175" cy="1431925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Správná odpověď</a:t>
            </a:r>
          </a:p>
        </p:txBody>
      </p:sp>
      <p:sp>
        <p:nvSpPr>
          <p:cNvPr id="23555" name="AutoShape 4"/>
          <p:cNvSpPr>
            <a:spLocks noChangeArrowheads="1"/>
          </p:cNvSpPr>
          <p:nvPr/>
        </p:nvSpPr>
        <p:spPr bwMode="auto">
          <a:xfrm>
            <a:off x="7162800" y="5638800"/>
            <a:ext cx="1371600" cy="990600"/>
          </a:xfrm>
          <a:prstGeom prst="rightArrow">
            <a:avLst>
              <a:gd name="adj1" fmla="val 50000"/>
              <a:gd name="adj2" fmla="val 346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dál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590800"/>
            <a:ext cx="8385175" cy="1431925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…</a:t>
            </a:r>
            <a:r>
              <a:rPr lang="cs-CZ" sz="6000" dirty="0">
                <a:solidFill>
                  <a:srgbClr val="FFFF00"/>
                </a:solidFill>
              </a:rPr>
              <a:t> </a:t>
            </a:r>
            <a:r>
              <a:rPr lang="cs-CZ" sz="6000" dirty="0" smtClean="0">
                <a:solidFill>
                  <a:srgbClr val="FFFF00"/>
                </a:solidFill>
              </a:rPr>
              <a:t>špatně</a:t>
            </a:r>
          </a:p>
        </p:txBody>
      </p:sp>
      <p:sp>
        <p:nvSpPr>
          <p:cNvPr id="24579" name="AutoShape 4"/>
          <p:cNvSpPr>
            <a:spLocks noChangeArrowheads="1"/>
          </p:cNvSpPr>
          <p:nvPr/>
        </p:nvSpPr>
        <p:spPr bwMode="auto">
          <a:xfrm>
            <a:off x="1295400" y="5486400"/>
            <a:ext cx="1905000" cy="1066800"/>
          </a:xfrm>
          <a:prstGeom prst="leftArrow">
            <a:avLst>
              <a:gd name="adj1" fmla="val 50000"/>
              <a:gd name="adj2" fmla="val 4464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zpátky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304800"/>
            <a:ext cx="8243888" cy="1878013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8.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Byl to její b_</a:t>
            </a:r>
            <a:r>
              <a:rPr lang="cs-CZ" dirty="0" err="1" smtClean="0">
                <a:solidFill>
                  <a:schemeClr val="accent4">
                    <a:lumMod val="10000"/>
                  </a:schemeClr>
                </a:solidFill>
              </a:rPr>
              <a:t>valý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manžel.</a:t>
            </a:r>
          </a:p>
        </p:txBody>
      </p:sp>
      <p:sp>
        <p:nvSpPr>
          <p:cNvPr id="25603" name="AutoShape 4"/>
          <p:cNvSpPr>
            <a:spLocks noChangeArrowheads="1"/>
          </p:cNvSpPr>
          <p:nvPr/>
        </p:nvSpPr>
        <p:spPr bwMode="auto">
          <a:xfrm>
            <a:off x="1066800" y="39624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Ý</a:t>
            </a:r>
            <a:endParaRPr lang="cs-CZ" sz="3600">
              <a:latin typeface="Verdana" pitchFamily="34" charset="0"/>
            </a:endParaRPr>
          </a:p>
        </p:txBody>
      </p:sp>
      <p:sp>
        <p:nvSpPr>
          <p:cNvPr id="25604" name="AutoShape 5"/>
          <p:cNvSpPr>
            <a:spLocks noChangeArrowheads="1"/>
          </p:cNvSpPr>
          <p:nvPr/>
        </p:nvSpPr>
        <p:spPr bwMode="auto">
          <a:xfrm>
            <a:off x="5562600" y="3962400"/>
            <a:ext cx="2133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3" action="ppaction://hlinksldjump"/>
              </a:rPr>
              <a:t>Í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4800" y="990600"/>
            <a:ext cx="8243888" cy="131445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Jo, </a:t>
            </a:r>
            <a:r>
              <a:rPr lang="cs-CZ" sz="6000" dirty="0" err="1" smtClean="0">
                <a:solidFill>
                  <a:srgbClr val="FFFF00"/>
                </a:solidFill>
              </a:rPr>
              <a:t>jo</a:t>
            </a:r>
            <a:r>
              <a:rPr lang="cs-CZ" sz="6000" dirty="0" smtClean="0">
                <a:solidFill>
                  <a:srgbClr val="FFFF00"/>
                </a:solidFill>
              </a:rPr>
              <a:t>, </a:t>
            </a:r>
            <a:r>
              <a:rPr lang="cs-CZ" sz="6000" dirty="0" err="1" smtClean="0">
                <a:solidFill>
                  <a:srgbClr val="FFFF00"/>
                </a:solidFill>
              </a:rPr>
              <a:t>jo</a:t>
            </a:r>
            <a:r>
              <a:rPr lang="cs-CZ" sz="6000" dirty="0" smtClean="0">
                <a:solidFill>
                  <a:srgbClr val="FFFF00"/>
                </a:solidFill>
              </a:rPr>
              <a:t>!</a:t>
            </a:r>
          </a:p>
        </p:txBody>
      </p:sp>
      <p:sp>
        <p:nvSpPr>
          <p:cNvPr id="26627" name="AutoShape 4"/>
          <p:cNvSpPr>
            <a:spLocks noChangeArrowheads="1"/>
          </p:cNvSpPr>
          <p:nvPr/>
        </p:nvSpPr>
        <p:spPr bwMode="auto">
          <a:xfrm>
            <a:off x="7315200" y="5105400"/>
            <a:ext cx="1219200" cy="914400"/>
          </a:xfrm>
          <a:prstGeom prst="rightArrow">
            <a:avLst>
              <a:gd name="adj1" fmla="val 50000"/>
              <a:gd name="adj2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dál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4800" y="2286000"/>
            <a:ext cx="8243888" cy="131445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Ne, ne</a:t>
            </a:r>
          </a:p>
        </p:txBody>
      </p:sp>
      <p:sp>
        <p:nvSpPr>
          <p:cNvPr id="27651" name="AutoShape 4"/>
          <p:cNvSpPr>
            <a:spLocks noChangeArrowheads="1"/>
          </p:cNvSpPr>
          <p:nvPr/>
        </p:nvSpPr>
        <p:spPr bwMode="auto">
          <a:xfrm>
            <a:off x="762000" y="5334000"/>
            <a:ext cx="2133600" cy="1066800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zpátky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0" y="609600"/>
            <a:ext cx="9144000" cy="1801813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9.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Ty boty si dej spravit, nebo si kup nové.</a:t>
            </a:r>
          </a:p>
        </p:txBody>
      </p:sp>
      <p:sp>
        <p:nvSpPr>
          <p:cNvPr id="28675" name="AutoShape 4"/>
          <p:cNvSpPr>
            <a:spLocks noChangeArrowheads="1"/>
          </p:cNvSpPr>
          <p:nvPr/>
        </p:nvSpPr>
        <p:spPr bwMode="auto">
          <a:xfrm>
            <a:off x="1066800" y="3962400"/>
            <a:ext cx="27432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Odporovací</a:t>
            </a:r>
            <a:endParaRPr lang="cs-CZ" sz="3600">
              <a:latin typeface="Verdana" pitchFamily="34" charset="0"/>
            </a:endParaRPr>
          </a:p>
        </p:txBody>
      </p:sp>
      <p:sp>
        <p:nvSpPr>
          <p:cNvPr id="28676" name="AutoShape 5"/>
          <p:cNvSpPr>
            <a:spLocks noChangeArrowheads="1"/>
          </p:cNvSpPr>
          <p:nvPr/>
        </p:nvSpPr>
        <p:spPr bwMode="auto">
          <a:xfrm>
            <a:off x="4800600" y="3962400"/>
            <a:ext cx="26670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3" action="ppaction://hlinksldjump"/>
              </a:rPr>
              <a:t>Vylučovací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447800" y="1143000"/>
            <a:ext cx="8243888" cy="1314450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Tak, tak, tak</a:t>
            </a:r>
          </a:p>
        </p:txBody>
      </p:sp>
      <p:sp>
        <p:nvSpPr>
          <p:cNvPr id="29699" name="AutoShape 4"/>
          <p:cNvSpPr>
            <a:spLocks noChangeArrowheads="1"/>
          </p:cNvSpPr>
          <p:nvPr/>
        </p:nvSpPr>
        <p:spPr bwMode="auto">
          <a:xfrm>
            <a:off x="7086600" y="4876800"/>
            <a:ext cx="1219200" cy="914400"/>
          </a:xfrm>
          <a:prstGeom prst="rightArrow">
            <a:avLst>
              <a:gd name="adj1" fmla="val 50000"/>
              <a:gd name="adj2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dál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133600"/>
            <a:ext cx="8243888" cy="131445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…tak znova…</a:t>
            </a:r>
          </a:p>
        </p:txBody>
      </p:sp>
      <p:sp>
        <p:nvSpPr>
          <p:cNvPr id="30723" name="AutoShape 5"/>
          <p:cNvSpPr>
            <a:spLocks noChangeArrowheads="1"/>
          </p:cNvSpPr>
          <p:nvPr/>
        </p:nvSpPr>
        <p:spPr bwMode="auto">
          <a:xfrm>
            <a:off x="762000" y="5334000"/>
            <a:ext cx="2133600" cy="1066800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zpátky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81000" y="228600"/>
            <a:ext cx="8243888" cy="2487613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10.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Bolí mě nohy, dokonce ani chodit nemohu.</a:t>
            </a:r>
          </a:p>
        </p:txBody>
      </p:sp>
      <p:sp>
        <p:nvSpPr>
          <p:cNvPr id="31747" name="AutoShape 4"/>
          <p:cNvSpPr>
            <a:spLocks noChangeArrowheads="1"/>
          </p:cNvSpPr>
          <p:nvPr/>
        </p:nvSpPr>
        <p:spPr bwMode="auto">
          <a:xfrm>
            <a:off x="1143000" y="3962400"/>
            <a:ext cx="25146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Slučovací</a:t>
            </a:r>
            <a:endParaRPr lang="cs-CZ" sz="3600">
              <a:latin typeface="Verdana" pitchFamily="34" charset="0"/>
            </a:endParaRPr>
          </a:p>
        </p:txBody>
      </p:sp>
      <p:sp>
        <p:nvSpPr>
          <p:cNvPr id="31748" name="AutoShape 5"/>
          <p:cNvSpPr>
            <a:spLocks noChangeArrowheads="1"/>
          </p:cNvSpPr>
          <p:nvPr/>
        </p:nvSpPr>
        <p:spPr bwMode="auto">
          <a:xfrm>
            <a:off x="4800600" y="4038600"/>
            <a:ext cx="2743200" cy="11430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3" action="ppaction://hlinksldjump"/>
              </a:rPr>
              <a:t>Stupňovací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28600" y="838200"/>
            <a:ext cx="8385175" cy="1431925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Správně</a:t>
            </a:r>
          </a:p>
        </p:txBody>
      </p:sp>
      <p:sp>
        <p:nvSpPr>
          <p:cNvPr id="32771" name="AutoShape 4"/>
          <p:cNvSpPr>
            <a:spLocks noChangeArrowheads="1"/>
          </p:cNvSpPr>
          <p:nvPr/>
        </p:nvSpPr>
        <p:spPr bwMode="auto">
          <a:xfrm>
            <a:off x="7315200" y="5410200"/>
            <a:ext cx="1219200" cy="914400"/>
          </a:xfrm>
          <a:prstGeom prst="rightArrow">
            <a:avLst>
              <a:gd name="adj1" fmla="val 50000"/>
              <a:gd name="adj2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dál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81000" y="762000"/>
            <a:ext cx="8243888" cy="131445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 smtClean="0">
                <a:solidFill>
                  <a:srgbClr val="FFFF00"/>
                </a:solidFill>
              </a:rPr>
              <a:t>No, </a:t>
            </a:r>
            <a:r>
              <a:rPr lang="cs-CZ" sz="6000" dirty="0" err="1" smtClean="0">
                <a:solidFill>
                  <a:srgbClr val="FFFF00"/>
                </a:solidFill>
              </a:rPr>
              <a:t>no</a:t>
            </a:r>
            <a:r>
              <a:rPr lang="cs-CZ" sz="6000" dirty="0" smtClean="0">
                <a:solidFill>
                  <a:srgbClr val="FFFF00"/>
                </a:solidFill>
              </a:rPr>
              <a:t>, </a:t>
            </a:r>
            <a:r>
              <a:rPr lang="cs-CZ" sz="6000" dirty="0" err="1" smtClean="0">
                <a:solidFill>
                  <a:srgbClr val="FFFF00"/>
                </a:solidFill>
              </a:rPr>
              <a:t>no</a:t>
            </a:r>
            <a:r>
              <a:rPr lang="cs-CZ" sz="6000" dirty="0" smtClean="0">
                <a:solidFill>
                  <a:srgbClr val="FFFF00"/>
                </a:solidFill>
              </a:rPr>
              <a:t>!!!</a:t>
            </a:r>
          </a:p>
        </p:txBody>
      </p:sp>
      <p:sp>
        <p:nvSpPr>
          <p:cNvPr id="33795" name="AutoShape 4"/>
          <p:cNvSpPr>
            <a:spLocks noChangeArrowheads="1"/>
          </p:cNvSpPr>
          <p:nvPr/>
        </p:nvSpPr>
        <p:spPr bwMode="auto">
          <a:xfrm>
            <a:off x="762000" y="5334000"/>
            <a:ext cx="2133600" cy="1066800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600">
                <a:latin typeface="Verdana" pitchFamily="34" charset="0"/>
                <a:hlinkClick r:id="rId2" action="ppaction://hlinksldjump"/>
              </a:rPr>
              <a:t>zpátky</a:t>
            </a:r>
            <a:endParaRPr lang="cs-CZ" sz="360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286000"/>
            <a:ext cx="8243888" cy="169545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8800" dirty="0" smtClean="0">
                <a:solidFill>
                  <a:srgbClr val="002060"/>
                </a:solidFill>
              </a:rPr>
              <a:t>KONEC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Glass Layers</Template>
  <TotalTime>131</TotalTime>
  <Words>129</Words>
  <Application>Microsoft Office PowerPoint</Application>
  <PresentationFormat>Předvádění na obrazovce (4:3)</PresentationFormat>
  <Paragraphs>71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Vrstvy skla</vt:lpstr>
      <vt:lpstr>Snímek 1</vt:lpstr>
      <vt:lpstr>Snímek 2</vt:lpstr>
      <vt:lpstr>1.  Šel brzy spát, aby byl ráno svěží.</vt:lpstr>
      <vt:lpstr>Správně =D</vt:lpstr>
      <vt:lpstr>Špatně :(</vt:lpstr>
      <vt:lpstr>2.  Mil_ lidé jsou všude vítáni.</vt:lpstr>
      <vt:lpstr>Správně, jsi borec</vt:lpstr>
      <vt:lpstr>Ale ne, zkus to znova</vt:lpstr>
      <vt:lpstr> 3. Zašel jsem do lékárny, neboť jsem potřeboval léky.</vt:lpstr>
      <vt:lpstr>Správná volba</vt:lpstr>
      <vt:lpstr>Zase špatně</vt:lpstr>
      <vt:lpstr>4.  B_lo mi to velmi nepříjemné.</vt:lpstr>
      <vt:lpstr>Správně</vt:lpstr>
      <vt:lpstr>No to snad ne!!!</vt:lpstr>
      <vt:lpstr>5.  Jel jsem do Anglie, abych se naučil dobře anglicky.</vt:lpstr>
      <vt:lpstr>Správně</vt:lpstr>
      <vt:lpstr>…ne, ne a ne…</vt:lpstr>
      <vt:lpstr>6.  Obstaráme vám nový b_t.</vt:lpstr>
      <vt:lpstr>Je to dobře</vt:lpstr>
      <vt:lpstr>Hmm, to není dobře</vt:lpstr>
      <vt:lpstr>7.  Budete-li hodní, dostanete odměnu.</vt:lpstr>
      <vt:lpstr>Správná odpověď</vt:lpstr>
      <vt:lpstr>… špatně</vt:lpstr>
      <vt:lpstr>8.  Byl to její b_valý manžel.</vt:lpstr>
      <vt:lpstr>Jo, jo, jo!</vt:lpstr>
      <vt:lpstr>Ne, ne</vt:lpstr>
      <vt:lpstr>9.  Ty boty si dej spravit, nebo si kup nové.</vt:lpstr>
      <vt:lpstr>Tak, tak, tak</vt:lpstr>
      <vt:lpstr>…tak znova…</vt:lpstr>
      <vt:lpstr>10.  Bolí mě nohy, dokonce ani chodit nemohu.</vt:lpstr>
      <vt:lpstr>Správně</vt:lpstr>
      <vt:lpstr>No, no, no!!!</vt:lpstr>
      <vt:lpstr>KONEC</vt:lpstr>
    </vt:vector>
  </TitlesOfParts>
  <Company>Gymnázium Roudnice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 z českého jazyka</dc:title>
  <dc:creator>ivt</dc:creator>
  <cp:lastModifiedBy>Dum</cp:lastModifiedBy>
  <cp:revision>12</cp:revision>
  <dcterms:created xsi:type="dcterms:W3CDTF">2013-04-11T10:55:30Z</dcterms:created>
  <dcterms:modified xsi:type="dcterms:W3CDTF">2014-10-22T12:47:29Z</dcterms:modified>
</cp:coreProperties>
</file>