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6" r:id="rId22"/>
    <p:sldId id="275" r:id="rId23"/>
    <p:sldId id="277" r:id="rId24"/>
    <p:sldId id="278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E8166-3A23-41B4-9F53-AB24D1F2E42C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AE0AF-DFCD-486D-ACC4-0F97E9A08F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98CC0-365C-47D3-A6C2-697C2FF3C05E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892AF-950B-4CD8-9B04-D0F071A4B0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A8799-61DC-41CA-B1BE-CF8132480CB4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7B22B9-D0DF-417B-96B2-2E92B1641A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1A487-585D-4FA3-80E8-BEC44167F134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AA9DE-478C-439F-B4D5-FE80EF7D8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63CAA-3108-464C-B841-A47C26321FEA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44085-0D4F-4155-AD5B-63605FD24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CE5AE-35B9-4DC7-92DC-F1C93849ACCB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3C544-0699-4CD8-AFF9-6C6BE2F2F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F9D68-129F-4504-914F-7A04B686A998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E1903-989A-4A7E-A578-80E52C4914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29FA3-358B-4690-9DA9-4292F672EA04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1B04D-FA20-4EE3-86B5-179714BA7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13C71-8552-4F57-AF75-BF3F4B1CDB1A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DEC9B-AF85-4A18-8A13-21EDADD72C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B21DE-D57D-4457-9DAC-354A1E327FDA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A7680-B884-41BF-9561-2B1FEB1C9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C21F3-51E5-460F-98AF-709A17B76E23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ADADE-756A-4BB4-9A75-08E02121F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E20605D-1F8F-44C8-AC83-85C0963289B3}" type="datetimeFigureOut">
              <a:rPr lang="cs-CZ"/>
              <a:pPr>
                <a:defRPr/>
              </a:pPr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EECF073-3E8D-43E2-A1E6-46A417A60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400" y="548680"/>
            <a:ext cx="7821613" cy="382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653136"/>
            <a:ext cx="586422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1799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500063" y="2214563"/>
            <a:ext cx="8229600" cy="1143000"/>
          </a:xfrm>
        </p:spPr>
        <p:txBody>
          <a:bodyPr/>
          <a:lstStyle/>
          <a:p>
            <a:r>
              <a:rPr lang="cs-CZ" sz="7200" smtClean="0">
                <a:solidFill>
                  <a:srgbClr val="FFFF00"/>
                </a:solidFill>
              </a:rPr>
              <a:t>Určete podtržená slova jako větné členy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Včera odpoledne jsme hráli </a:t>
            </a:r>
            <a:r>
              <a:rPr lang="cs-CZ" u="sng" dirty="0" smtClean="0">
                <a:solidFill>
                  <a:srgbClr val="FFFF00"/>
                </a:solidFill>
              </a:rPr>
              <a:t>vybíjenou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Podmět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</a:p>
        </p:txBody>
      </p:sp>
      <p:sp>
        <p:nvSpPr>
          <p:cNvPr id="4" name="Obdélník 3"/>
          <p:cNvSpPr/>
          <p:nvPr/>
        </p:nvSpPr>
        <p:spPr>
          <a:xfrm>
            <a:off x="3143250" y="3286125"/>
            <a:ext cx="2786063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FFFF00"/>
                </a:solidFill>
              </a:rPr>
              <a:t>Před chvílí</a:t>
            </a:r>
            <a:r>
              <a:rPr lang="cs-CZ" smtClean="0">
                <a:solidFill>
                  <a:srgbClr val="FFFF00"/>
                </a:solidFill>
              </a:rPr>
              <a:t> nám přijel vlak.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času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143250" y="3143250"/>
            <a:ext cx="2786063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času</a:t>
            </a:r>
          </a:p>
        </p:txBody>
      </p:sp>
      <p:sp>
        <p:nvSpPr>
          <p:cNvPr id="6" name="Elipsa 5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Děvčata tancovala </a:t>
            </a:r>
            <a:r>
              <a:rPr lang="cs-CZ" u="sng" smtClean="0">
                <a:solidFill>
                  <a:srgbClr val="FFFF00"/>
                </a:solidFill>
              </a:rPr>
              <a:t>bosa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Doplněk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způsobu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214688" y="31432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Doplněk</a:t>
            </a:r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Strýček </a:t>
            </a:r>
            <a:r>
              <a:rPr lang="cs-CZ" u="sng" smtClean="0">
                <a:solidFill>
                  <a:srgbClr val="FFFF00"/>
                </a:solidFill>
              </a:rPr>
              <a:t>byl unaven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způsobu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míry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214688" y="31432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Přísudek</a:t>
            </a:r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FFFF00"/>
                </a:solidFill>
              </a:rPr>
              <a:t>Na střeše</a:t>
            </a:r>
            <a:r>
              <a:rPr lang="cs-CZ" smtClean="0">
                <a:solidFill>
                  <a:srgbClr val="FFFF00"/>
                </a:solidFill>
              </a:rPr>
              <a:t> se objevil holub.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místa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místa</a:t>
            </a:r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Můj kamarád se stal mistrem </a:t>
            </a:r>
            <a:r>
              <a:rPr lang="cs-CZ" u="sng" dirty="0" smtClean="0">
                <a:solidFill>
                  <a:srgbClr val="FFFF00"/>
                </a:solidFill>
              </a:rPr>
              <a:t>republiky</a:t>
            </a:r>
            <a:r>
              <a:rPr lang="cs-CZ" dirty="0" smtClean="0">
                <a:solidFill>
                  <a:srgbClr val="FFFF00"/>
                </a:solidFill>
              </a:rPr>
              <a:t> v šachu.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Předmět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místa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214688" y="3286125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Fotbal se stal </a:t>
            </a:r>
            <a:r>
              <a:rPr lang="cs-CZ" u="sng" dirty="0" smtClean="0">
                <a:solidFill>
                  <a:srgbClr val="FFFF00"/>
                </a:solidFill>
              </a:rPr>
              <a:t>nejoblíbenějším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u="sng" dirty="0" smtClean="0">
                <a:solidFill>
                  <a:srgbClr val="FFFF00"/>
                </a:solidFill>
              </a:rPr>
              <a:t>kolektivním</a:t>
            </a:r>
            <a:r>
              <a:rPr lang="cs-CZ" dirty="0" smtClean="0">
                <a:solidFill>
                  <a:srgbClr val="FFFF00"/>
                </a:solidFill>
              </a:rPr>
              <a:t> sportem.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71750" y="1857375"/>
            <a:ext cx="3857625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holý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43188" y="4929188"/>
            <a:ext cx="3929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několikanásobný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43188" y="3357563"/>
            <a:ext cx="3857625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postupně rozvíjející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2643188" y="3357563"/>
            <a:ext cx="3857625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postupně rozvíjející</a:t>
            </a:r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Zákazník se cítil </a:t>
            </a:r>
            <a:r>
              <a:rPr lang="cs-CZ" u="sng" smtClean="0">
                <a:solidFill>
                  <a:srgbClr val="FFFF00"/>
                </a:solidFill>
              </a:rPr>
              <a:t>podveden</a:t>
            </a:r>
            <a:r>
              <a:rPr lang="cs-CZ" smtClean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Doplněk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Přísudek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2786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</a:t>
            </a:r>
            <a:r>
              <a:rPr lang="cs-CZ" sz="3200" dirty="0" err="1">
                <a:solidFill>
                  <a:schemeClr val="bg1"/>
                </a:solidFill>
              </a:rPr>
              <a:t>nesh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000375" y="3214688"/>
            <a:ext cx="2786063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Doplněk</a:t>
            </a:r>
          </a:p>
        </p:txBody>
      </p:sp>
      <p:sp>
        <p:nvSpPr>
          <p:cNvPr id="5" name="Elipsa 4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Ten prsten byl </a:t>
            </a:r>
            <a:r>
              <a:rPr lang="cs-CZ" u="sng" smtClean="0">
                <a:solidFill>
                  <a:srgbClr val="FFFF00"/>
                </a:solidFill>
              </a:rPr>
              <a:t>velmi</a:t>
            </a:r>
            <a:r>
              <a:rPr lang="cs-CZ" smtClean="0">
                <a:solidFill>
                  <a:srgbClr val="FFFF00"/>
                </a:solidFill>
              </a:rPr>
              <a:t> drahý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3500437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</a:t>
            </a:r>
            <a:r>
              <a:rPr lang="cs-CZ" sz="3200" dirty="0" smtClean="0">
                <a:solidFill>
                  <a:schemeClr val="bg1"/>
                </a:solidFill>
              </a:rPr>
              <a:t>určení </a:t>
            </a:r>
            <a:r>
              <a:rPr lang="cs-CZ" sz="3200" dirty="0">
                <a:solidFill>
                  <a:schemeClr val="bg1"/>
                </a:solidFill>
              </a:rPr>
              <a:t>způsobu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3571875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míry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3571875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času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3571875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Příslovečné určení míry </a:t>
            </a:r>
          </a:p>
        </p:txBody>
      </p:sp>
      <p:sp>
        <p:nvSpPr>
          <p:cNvPr id="6" name="Elipsa 5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FFFF00"/>
                </a:solidFill>
              </a:rPr>
              <a:t>Modré</a:t>
            </a:r>
            <a:r>
              <a:rPr lang="cs-CZ" smtClean="0">
                <a:solidFill>
                  <a:srgbClr val="FFFF00"/>
                </a:solidFill>
              </a:rPr>
              <a:t> a </a:t>
            </a:r>
            <a:r>
              <a:rPr lang="cs-CZ" u="sng" smtClean="0">
                <a:solidFill>
                  <a:srgbClr val="FFFF00"/>
                </a:solidFill>
              </a:rPr>
              <a:t>červené</a:t>
            </a:r>
            <a:r>
              <a:rPr lang="cs-CZ" smtClean="0">
                <a:solidFill>
                  <a:srgbClr val="FFFF00"/>
                </a:solidFill>
              </a:rPr>
              <a:t> květy nás zaujaly.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71813" y="1785938"/>
            <a:ext cx="3857625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postupně rozvíjející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3929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několikanásobný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71813" y="4857750"/>
            <a:ext cx="4000500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holý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Správná odpověď:</a:t>
            </a:r>
            <a:endParaRPr lang="cs-CZ" smtClean="0"/>
          </a:p>
        </p:txBody>
      </p:sp>
      <p:sp>
        <p:nvSpPr>
          <p:cNvPr id="5" name="Obdélník 4"/>
          <p:cNvSpPr/>
          <p:nvPr/>
        </p:nvSpPr>
        <p:spPr>
          <a:xfrm>
            <a:off x="3071813" y="3357563"/>
            <a:ext cx="3929062" cy="10001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</a:rPr>
              <a:t>Přívlastek několikanásobný </a:t>
            </a:r>
          </a:p>
        </p:txBody>
      </p:sp>
      <p:sp>
        <p:nvSpPr>
          <p:cNvPr id="6" name="Elipsa 5"/>
          <p:cNvSpPr/>
          <p:nvPr/>
        </p:nvSpPr>
        <p:spPr>
          <a:xfrm>
            <a:off x="642938" y="1714500"/>
            <a:ext cx="1214437" cy="11430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bg1"/>
                </a:solidFill>
              </a:rPr>
              <a:t>1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smtClean="0">
                <a:solidFill>
                  <a:srgbClr val="FFFF00"/>
                </a:solidFill>
              </a:rPr>
              <a:t>Hodnocení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10 bodů…………….mohl bys učit ostatní</a:t>
            </a:r>
          </a:p>
          <a:p>
            <a:r>
              <a:rPr lang="cs-CZ" smtClean="0">
                <a:solidFill>
                  <a:srgbClr val="FFFF00"/>
                </a:solidFill>
              </a:rPr>
              <a:t>9 bodů ………………ještě dobré, ale buď  pozornější</a:t>
            </a:r>
          </a:p>
          <a:p>
            <a:r>
              <a:rPr lang="cs-CZ" smtClean="0">
                <a:solidFill>
                  <a:srgbClr val="FFFF00"/>
                </a:solidFill>
              </a:rPr>
              <a:t>7 a 8 bodů …………žádná sláva</a:t>
            </a:r>
          </a:p>
          <a:p>
            <a:r>
              <a:rPr lang="cs-CZ" smtClean="0">
                <a:solidFill>
                  <a:srgbClr val="FFFF00"/>
                </a:solidFill>
              </a:rPr>
              <a:t>Méně než 7 bodů…seber se a běž se učit větné členy	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237</Words>
  <Application>Microsoft Office PowerPoint</Application>
  <PresentationFormat>Předvádění na obrazovce (4:3)</PresentationFormat>
  <Paragraphs>76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Snímek 2</vt:lpstr>
      <vt:lpstr>Určete podtržená slova jako větné členy</vt:lpstr>
      <vt:lpstr>Včera odpoledne jsme hráli vybíjenou.</vt:lpstr>
      <vt:lpstr>Správná odpověď:</vt:lpstr>
      <vt:lpstr>Před chvílí nám přijel vlak.</vt:lpstr>
      <vt:lpstr>Správná odpověď:</vt:lpstr>
      <vt:lpstr>Děvčata tancovala bosa.</vt:lpstr>
      <vt:lpstr>Správná odpověď:</vt:lpstr>
      <vt:lpstr>Strýček byl unaven.</vt:lpstr>
      <vt:lpstr>Správná odpověď:</vt:lpstr>
      <vt:lpstr>Na střeše se objevil holub.</vt:lpstr>
      <vt:lpstr>Správná odpověď:</vt:lpstr>
      <vt:lpstr>Můj kamarád se stal mistrem republiky v šachu.</vt:lpstr>
      <vt:lpstr>Správná odpověď:</vt:lpstr>
      <vt:lpstr>Fotbal se stal nejoblíbenějším kolektivním sportem.</vt:lpstr>
      <vt:lpstr>Správná odpověď:</vt:lpstr>
      <vt:lpstr>Zákazník se cítil podveden.</vt:lpstr>
      <vt:lpstr>Správná odpověď:</vt:lpstr>
      <vt:lpstr>Ten prsten byl velmi drahý</vt:lpstr>
      <vt:lpstr>Správná odpověď:</vt:lpstr>
      <vt:lpstr>Modré a červené květy nás zaujaly.</vt:lpstr>
      <vt:lpstr>Správná odpověď:</vt:lpstr>
      <vt:lpstr>Hodnocení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členy</dc:title>
  <dc:creator>Hoření</dc:creator>
  <cp:lastModifiedBy>Dum</cp:lastModifiedBy>
  <cp:revision>7</cp:revision>
  <dcterms:created xsi:type="dcterms:W3CDTF">2013-06-17T12:42:04Z</dcterms:created>
  <dcterms:modified xsi:type="dcterms:W3CDTF">2014-10-22T12:31:23Z</dcterms:modified>
</cp:coreProperties>
</file>