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</p:sldMasterIdLst>
  <p:sldIdLst>
    <p:sldId id="268" r:id="rId2"/>
    <p:sldId id="277" r:id="rId3"/>
    <p:sldId id="257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7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</p:grpSp>
      </p:grpSp>
      <p:sp>
        <p:nvSpPr>
          <p:cNvPr id="21523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  <p:sp>
        <p:nvSpPr>
          <p:cNvPr id="21524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B4CE96-4910-4FD4-B2F6-C2F3044A8A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085363-BAC1-4D3F-9F17-3D9EA0BA7AB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DE491F-2882-4A3A-B4F7-1E185773469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97DDBA-D404-4766-92A4-0F503D68B4D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72F670-E690-4D70-B047-8919E2E03D9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129D00-1C50-4B17-9688-B307CC16CCC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61E312-27C1-4C41-9D2D-245E2F607DF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AB1752-7CAC-4DB9-AC29-5D07FF4463D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FD8E97-7053-4831-AD8A-7F01E586E7C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8F6951-2F38-493F-B42A-E522F4E5A4E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7CA32A-14F0-4985-8BA2-6A409677A81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CEAF4CEA-C620-4BFC-AA54-F7034654B31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>
                <a:solidFill>
                  <a:schemeClr val="hlink"/>
                </a:solidFill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>
                <a:solidFill>
                  <a:schemeClr val="hlink"/>
                </a:solidFill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>
                <a:solidFill>
                  <a:schemeClr val="accent2"/>
                </a:solidFill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>
                <a:solidFill>
                  <a:schemeClr val="hlink"/>
                </a:solidFill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>
                <a:solidFill>
                  <a:schemeClr val="accent2"/>
                </a:solidFill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>
                <a:solidFill>
                  <a:schemeClr val="accent2"/>
                </a:solidFill>
              </a:endParaRPr>
            </a:p>
          </p:txBody>
        </p:sp>
      </p:grpSp>
      <p:sp>
        <p:nvSpPr>
          <p:cNvPr id="20494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0495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20496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4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4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4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4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4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94" grpId="0"/>
      <p:bldP spid="20495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4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49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4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49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4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49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4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49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4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49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838325"/>
            <a:ext cx="8229600" cy="48307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1700" b="1" i="1" dirty="0" smtClean="0"/>
              <a:t>Datum: 2. 2. 2013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dirty="0" smtClean="0"/>
              <a:t>Projekt:</a:t>
            </a:r>
            <a:r>
              <a:rPr lang="cs-CZ" altLang="cs-CZ" sz="1700" b="1" dirty="0" smtClean="0"/>
              <a:t> </a:t>
            </a:r>
            <a:r>
              <a:rPr lang="cs-CZ" altLang="cs-CZ" sz="1700" dirty="0" smtClean="0"/>
              <a:t>Kvalitní výuka</a:t>
            </a:r>
            <a:endParaRPr lang="cs-CZ" altLang="cs-CZ" sz="1700" b="1" i="1" dirty="0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dirty="0" smtClean="0"/>
              <a:t>Registrační číslo:</a:t>
            </a:r>
            <a:r>
              <a:rPr lang="cs-CZ" altLang="cs-CZ" sz="1700" b="1" dirty="0" smtClean="0"/>
              <a:t> </a:t>
            </a:r>
            <a:r>
              <a:rPr lang="cs-CZ" altLang="cs-CZ" sz="1700" dirty="0" smtClean="0"/>
              <a:t>CZ.1.07/1.5.00/34.0731</a:t>
            </a:r>
            <a:endParaRPr lang="cs-CZ" altLang="cs-CZ" sz="1700" b="1" i="1" dirty="0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dirty="0" smtClean="0"/>
              <a:t>Číslo DUM:</a:t>
            </a:r>
            <a:r>
              <a:rPr lang="cs-CZ" altLang="cs-CZ" sz="1700" b="1" dirty="0" smtClean="0"/>
              <a:t> </a:t>
            </a:r>
            <a:r>
              <a:rPr lang="cs-CZ" altLang="cs-CZ" sz="1700" dirty="0" smtClean="0"/>
              <a:t>VY_32_INOVACE_81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dirty="0" smtClean="0"/>
              <a:t>Licence</a:t>
            </a:r>
            <a:r>
              <a:rPr lang="cs-CZ" altLang="cs-CZ" sz="1700" dirty="0" smtClean="0"/>
              <a:t>: CC BY-NC-SA 3.0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1700" b="1" dirty="0" smtClean="0"/>
              <a:t>	</a:t>
            </a:r>
            <a:endParaRPr lang="cs-CZ" altLang="cs-CZ" sz="1700" b="1" i="1" dirty="0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dirty="0" smtClean="0"/>
              <a:t>Jméno autora:</a:t>
            </a:r>
            <a:r>
              <a:rPr lang="cs-CZ" altLang="cs-CZ" sz="1700" b="1" dirty="0" smtClean="0"/>
              <a:t> </a:t>
            </a:r>
            <a:r>
              <a:rPr lang="cs-CZ" altLang="cs-CZ" sz="1700" dirty="0" smtClean="0"/>
              <a:t>Mgr. Jana </a:t>
            </a:r>
            <a:r>
              <a:rPr lang="cs-CZ" altLang="cs-CZ" sz="1700" dirty="0" err="1" smtClean="0"/>
              <a:t>Hávová</a:t>
            </a:r>
            <a:endParaRPr lang="cs-CZ" altLang="cs-CZ" sz="1700" dirty="0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dirty="0" smtClean="0"/>
              <a:t>Škola</a:t>
            </a:r>
            <a:r>
              <a:rPr lang="cs-CZ" altLang="cs-CZ" sz="1700" i="1" dirty="0" smtClean="0"/>
              <a:t>: </a:t>
            </a:r>
            <a:r>
              <a:rPr lang="cs-CZ" altLang="cs-CZ" sz="1700" dirty="0" smtClean="0"/>
              <a:t>Střední uměleckoprůmyslová škola </a:t>
            </a:r>
            <a:r>
              <a:rPr lang="cs-CZ" altLang="cs-CZ" sz="1700" dirty="0" err="1" smtClean="0"/>
              <a:t>Jihlava</a:t>
            </a:r>
            <a:r>
              <a:rPr lang="cs-CZ" altLang="cs-CZ" sz="1700" dirty="0" smtClean="0"/>
              <a:t>-</a:t>
            </a:r>
            <a:r>
              <a:rPr lang="cs-CZ" altLang="cs-CZ" sz="1700" dirty="0" err="1" smtClean="0"/>
              <a:t>Helenín</a:t>
            </a:r>
            <a:endParaRPr lang="cs-CZ" altLang="cs-CZ" sz="1700" dirty="0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dirty="0" smtClean="0"/>
              <a:t>Název práce:</a:t>
            </a:r>
            <a:r>
              <a:rPr lang="cs-CZ" altLang="cs-CZ" sz="1700" b="1" dirty="0" smtClean="0"/>
              <a:t> Úvod do stylistiky – slohotvorní činitelé, slohové postupy a útvary</a:t>
            </a:r>
            <a:endParaRPr lang="cs-CZ" altLang="cs-CZ" sz="1700" b="1" i="1" dirty="0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dirty="0" smtClean="0"/>
              <a:t>Předmět</a:t>
            </a:r>
            <a:r>
              <a:rPr lang="cs-CZ" altLang="cs-CZ" sz="1700" i="1" dirty="0" smtClean="0"/>
              <a:t>:</a:t>
            </a:r>
            <a:r>
              <a:rPr lang="cs-CZ" altLang="cs-CZ" sz="1700" dirty="0" smtClean="0"/>
              <a:t> český jazyk a literatura</a:t>
            </a:r>
            <a:endParaRPr lang="cs-CZ" altLang="cs-CZ" sz="1700" b="1" i="1" dirty="0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dirty="0" smtClean="0"/>
              <a:t>Ročník:</a:t>
            </a:r>
            <a:r>
              <a:rPr lang="cs-CZ" altLang="cs-CZ" sz="1700" b="1" dirty="0" smtClean="0"/>
              <a:t> </a:t>
            </a:r>
            <a:r>
              <a:rPr lang="cs-CZ" altLang="cs-CZ" sz="1700" dirty="0" smtClean="0"/>
              <a:t>1.</a:t>
            </a:r>
            <a:endParaRPr lang="cs-CZ" altLang="cs-CZ" sz="1700" b="1" i="1" dirty="0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dirty="0" smtClean="0"/>
              <a:t>Časová dotace</a:t>
            </a:r>
            <a:r>
              <a:rPr lang="cs-CZ" altLang="cs-CZ" sz="1700" i="1" dirty="0" smtClean="0"/>
              <a:t>:</a:t>
            </a:r>
            <a:r>
              <a:rPr lang="cs-CZ" altLang="cs-CZ" sz="1700" dirty="0" smtClean="0"/>
              <a:t> 25 minut</a:t>
            </a:r>
            <a:endParaRPr lang="cs-CZ" altLang="cs-CZ" sz="1700" b="1" i="1" dirty="0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dirty="0" smtClean="0"/>
              <a:t>Vzdělávací cíl</a:t>
            </a:r>
            <a:r>
              <a:rPr lang="cs-CZ" altLang="cs-CZ" sz="1700" i="1" dirty="0" smtClean="0"/>
              <a:t>:</a:t>
            </a:r>
            <a:r>
              <a:rPr lang="cs-CZ" altLang="cs-CZ" sz="1700" dirty="0" smtClean="0"/>
              <a:t> Uvedení do stylistiky, seznámení se slohotvornými činiteli, se slohovými postupy a útvary.</a:t>
            </a:r>
            <a:endParaRPr lang="cs-CZ" altLang="cs-CZ" sz="1700" b="1" i="1" dirty="0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dirty="0" smtClean="0"/>
              <a:t>Pomůcky</a:t>
            </a:r>
            <a:r>
              <a:rPr lang="cs-CZ" altLang="cs-CZ" sz="1700" i="1" dirty="0" smtClean="0"/>
              <a:t>:</a:t>
            </a:r>
            <a:r>
              <a:rPr lang="cs-CZ" altLang="cs-CZ" sz="1700" dirty="0" smtClean="0"/>
              <a:t> ICT technika, projektor</a:t>
            </a:r>
            <a:endParaRPr lang="cs-CZ" altLang="cs-CZ" sz="1700" b="1" i="1" dirty="0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dirty="0" smtClean="0"/>
              <a:t>Poznámka:</a:t>
            </a:r>
            <a:r>
              <a:rPr lang="cs-CZ" altLang="cs-CZ" sz="1700" dirty="0" smtClean="0"/>
              <a:t> Tento materiál souvisí s pracovním listem Úvod do stylistiky, který tvoří DUM č. 82.</a:t>
            </a:r>
            <a:endParaRPr lang="cs-CZ" altLang="cs-CZ" sz="1700" b="1" i="1" dirty="0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dirty="0" smtClean="0"/>
              <a:t>Inovace: </a:t>
            </a:r>
            <a:r>
              <a:rPr lang="cs-CZ" altLang="cs-CZ" sz="1700" i="1" dirty="0" smtClean="0"/>
              <a:t>z</a:t>
            </a:r>
            <a:r>
              <a:rPr lang="cs-CZ" altLang="cs-CZ" sz="1700" dirty="0" smtClean="0"/>
              <a:t>apojení audiovizuální techniky do výuky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7848872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Úvod do stylistiky</a:t>
            </a:r>
          </a:p>
        </p:txBody>
      </p:sp>
      <p:sp>
        <p:nvSpPr>
          <p:cNvPr id="4099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Slohotvorní činitelé, slohové postupy a útvary</a:t>
            </a:r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04813"/>
            <a:ext cx="8229600" cy="966787"/>
          </a:xfrm>
        </p:spPr>
        <p:txBody>
          <a:bodyPr/>
          <a:lstStyle/>
          <a:p>
            <a:pPr eaLnBrk="1" hangingPunct="1"/>
            <a:r>
              <a:rPr lang="cs-CZ" altLang="cs-CZ" smtClean="0"/>
              <a:t>Stylistika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313"/>
            <a:ext cx="8229600" cy="43830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Co je to </a:t>
            </a:r>
            <a:r>
              <a:rPr lang="cs-CZ" altLang="cs-CZ" sz="2800" i="1" smtClean="0"/>
              <a:t>styl</a:t>
            </a:r>
            <a:r>
              <a:rPr lang="cs-CZ" altLang="cs-CZ" sz="2800" smtClean="0"/>
              <a:t>?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b="1" smtClean="0"/>
              <a:t>sloh (styl)</a:t>
            </a:r>
            <a:r>
              <a:rPr lang="cs-CZ" altLang="cs-CZ" sz="2800" smtClean="0"/>
              <a:t> – způsob výstavby jazykových projevů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400" smtClean="0"/>
              <a:t> způsob zpracování obsahu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400" smtClean="0"/>
              <a:t> výběr a uspořádání jazykových prostředků (slov, slovních spojení, ustálených obratů, …)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24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800" b="1" smtClean="0"/>
              <a:t>stylistika</a:t>
            </a:r>
            <a:r>
              <a:rPr lang="cs-CZ" altLang="cs-CZ" sz="2800" smtClean="0"/>
              <a:t> – nauka o slohu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400" smtClean="0"/>
              <a:t> zkoumá výstavbu a způsoby tvorby jazykových projevů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243013"/>
          </a:xfrm>
        </p:spPr>
        <p:txBody>
          <a:bodyPr/>
          <a:lstStyle/>
          <a:p>
            <a:pPr eaLnBrk="1" hangingPunct="1"/>
            <a:r>
              <a:rPr lang="cs-CZ" altLang="cs-CZ" smtClean="0"/>
              <a:t>Slohotvorní činitelé I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51117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mtClean="0"/>
              <a:t>= </a:t>
            </a:r>
            <a:r>
              <a:rPr lang="cs-CZ" altLang="cs-CZ" sz="2800" smtClean="0"/>
              <a:t>podmínky a okolnosti, které ovlivňují výstavbu textu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3200" smtClean="0"/>
              <a:t> </a:t>
            </a:r>
            <a:r>
              <a:rPr lang="cs-CZ" altLang="cs-CZ" sz="2400" smtClean="0"/>
              <a:t>př. odborná přednáška před publikem</a:t>
            </a:r>
          </a:p>
          <a:p>
            <a:pPr lvl="2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mtClean="0">
                <a:cs typeface="Arial" charset="0"/>
              </a:rPr>
              <a:t>    </a:t>
            </a:r>
            <a:r>
              <a:rPr lang="en-US" altLang="cs-CZ" smtClean="0">
                <a:cs typeface="Arial" charset="0"/>
              </a:rPr>
              <a:t>×</a:t>
            </a:r>
            <a:r>
              <a:rPr lang="cs-CZ" altLang="cs-CZ" smtClean="0">
                <a:cs typeface="Arial" charset="0"/>
              </a:rPr>
              <a:t> </a:t>
            </a:r>
            <a:r>
              <a:rPr lang="cs-CZ" altLang="cs-CZ" smtClean="0"/>
              <a:t>vyprávění dědečka vnoučatům</a:t>
            </a:r>
          </a:p>
          <a:p>
            <a:pPr lvl="2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mtClean="0">
                <a:cs typeface="Arial" charset="0"/>
              </a:rPr>
              <a:t>→ </a:t>
            </a:r>
            <a:r>
              <a:rPr lang="cs-CZ" altLang="cs-CZ" smtClean="0"/>
              <a:t>tyto projevy vznikají za jiných okolností, s jiným účelem</a:t>
            </a:r>
            <a:endParaRPr lang="cs-CZ" altLang="cs-CZ" smtClean="0">
              <a:sym typeface="Symbol" pitchFamily="18" charset="2"/>
            </a:endParaRPr>
          </a:p>
          <a:p>
            <a:pPr lvl="2" eaLnBrk="1" hangingPunct="1">
              <a:lnSpc>
                <a:spcPct val="90000"/>
              </a:lnSpc>
              <a:buFont typeface="Symbol" pitchFamily="18" charset="2"/>
              <a:buChar char="Þ"/>
            </a:pPr>
            <a:r>
              <a:rPr lang="cs-CZ" altLang="cs-CZ" smtClean="0"/>
              <a:t>každý z těchto projevů bude jinak vystavěn, pomocí jiných prostředků</a:t>
            </a:r>
          </a:p>
          <a:p>
            <a:pPr lvl="2" eaLnBrk="1" hangingPunct="1">
              <a:lnSpc>
                <a:spcPct val="90000"/>
              </a:lnSpc>
              <a:buFont typeface="Symbol" pitchFamily="18" charset="2"/>
              <a:buNone/>
            </a:pPr>
            <a:endParaRPr lang="cs-CZ" altLang="cs-CZ" sz="10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rozlišujeme dvě skupiny slohotvorných činitelů: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400" smtClean="0"/>
              <a:t>subjektivní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400" smtClean="0"/>
              <a:t>objektivní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Slohotvorní činitelé II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9138"/>
            <a:ext cx="8229600" cy="46085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800" b="1" smtClean="0"/>
              <a:t>subjektivní</a:t>
            </a:r>
            <a:r>
              <a:rPr lang="cs-CZ" altLang="cs-CZ" sz="2800" smtClean="0"/>
              <a:t> – souvisí s autorem textu: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př. věk, vzdělání, zájmy, profese, jeho slovní zásoba, …</a:t>
            </a:r>
          </a:p>
          <a:p>
            <a:pPr eaLnBrk="1" hangingPunct="1">
              <a:lnSpc>
                <a:spcPct val="80000"/>
              </a:lnSpc>
            </a:pPr>
            <a:endParaRPr lang="cs-CZ" altLang="cs-CZ" sz="2800" b="1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2800" b="1" smtClean="0"/>
              <a:t>objektivní</a:t>
            </a:r>
            <a:r>
              <a:rPr lang="cs-CZ" altLang="cs-CZ" sz="2800" smtClean="0"/>
              <a:t> – nesouvisí s autorem textu: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 funkce projevu (záměr, smysl)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 forma projevu (mluvený, psaný)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 adresát (známý, neznámý)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 komunikační situace a prostředí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 připravenost projevu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altLang="cs-CZ" smtClean="0"/>
              <a:t>Co je slohový postup?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28775"/>
            <a:ext cx="8229600" cy="5040313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r>
              <a:rPr lang="cs-CZ" altLang="cs-CZ" smtClean="0"/>
              <a:t>= postup uplatněný při psaní textu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altLang="cs-CZ" smtClean="0"/>
              <a:t>1) </a:t>
            </a:r>
            <a:r>
              <a:rPr lang="cs-CZ" altLang="cs-CZ" u="sng" smtClean="0"/>
              <a:t>S jakým cílem píšu text?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altLang="cs-CZ" smtClean="0"/>
              <a:t>	informovat / vyprávět / popisovat / vykládat / uvažovat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altLang="cs-CZ" smtClean="0"/>
              <a:t>2) </a:t>
            </a:r>
            <a:r>
              <a:rPr lang="cs-CZ" altLang="cs-CZ" u="sng" smtClean="0"/>
              <a:t>Vyberu si </a:t>
            </a:r>
            <a:r>
              <a:rPr lang="cs-CZ" altLang="cs-CZ" b="1" u="sng" smtClean="0"/>
              <a:t>slohový postup</a:t>
            </a:r>
            <a:r>
              <a:rPr lang="cs-CZ" altLang="cs-CZ" smtClean="0"/>
              <a:t>:</a:t>
            </a:r>
          </a:p>
          <a:p>
            <a:pPr marL="990600" lvl="1" indent="-533400" eaLnBrk="1" hangingPunct="1"/>
            <a:r>
              <a:rPr lang="cs-CZ" altLang="cs-CZ" smtClean="0"/>
              <a:t>informační / vyprávěcí / popisný / výkladový / úvahový</a:t>
            </a:r>
          </a:p>
          <a:p>
            <a:pPr marL="990600" lvl="1" indent="-533400" eaLnBrk="1" hangingPunct="1"/>
            <a:r>
              <a:rPr lang="cs-CZ" altLang="cs-CZ" smtClean="0"/>
              <a:t>většinou se slohové postupy doplňují a prolínají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Slohové postupy I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29600" cy="51117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b="1" smtClean="0"/>
              <a:t>informační</a:t>
            </a:r>
            <a:r>
              <a:rPr lang="cs-CZ" altLang="cs-CZ" smtClean="0"/>
              <a:t> – nejjednodušší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 pouze </a:t>
            </a:r>
            <a:r>
              <a:rPr lang="cs-CZ" altLang="cs-CZ" u="sng" smtClean="0"/>
              <a:t>konstatuje fakta</a:t>
            </a:r>
            <a:r>
              <a:rPr lang="cs-CZ" altLang="cs-CZ" smtClean="0"/>
              <a:t>, často formou výčtu</a:t>
            </a:r>
            <a:r>
              <a:rPr lang="cs-CZ" altLang="cs-CZ" u="sng" smtClean="0"/>
              <a:t> </a:t>
            </a:r>
            <a:r>
              <a:rPr lang="cs-CZ" altLang="cs-CZ" smtClean="0"/>
              <a:t> (nevysvětluje, neuvádí souvislosti)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 v běžné komunikaci, publicistice a administrativě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smtClean="0"/>
              <a:t>vyprávěcí</a:t>
            </a:r>
            <a:r>
              <a:rPr lang="cs-CZ" altLang="cs-CZ" smtClean="0"/>
              <a:t> – podává </a:t>
            </a:r>
            <a:r>
              <a:rPr lang="cs-CZ" altLang="cs-CZ" u="sng" smtClean="0"/>
              <a:t>průběh jedinečného děje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 dějová linie směřuje od </a:t>
            </a:r>
            <a:r>
              <a:rPr lang="cs-CZ" altLang="cs-CZ" u="sng" smtClean="0"/>
              <a:t>zápletky</a:t>
            </a:r>
            <a:r>
              <a:rPr lang="cs-CZ" altLang="cs-CZ" smtClean="0"/>
              <a:t> 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mtClean="0"/>
              <a:t>	k vyvrcholení a rozuzlení děje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 v běžné komunikaci, publicistice, v umělecké literatuře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Slohové postupy II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popisný</a:t>
            </a:r>
            <a:r>
              <a:rPr lang="cs-CZ" altLang="cs-CZ" smtClean="0"/>
              <a:t> – podává </a:t>
            </a:r>
            <a:r>
              <a:rPr lang="cs-CZ" altLang="cs-CZ" u="sng" smtClean="0"/>
              <a:t>výčet vlastností a znaků</a:t>
            </a:r>
            <a:r>
              <a:rPr lang="cs-CZ" altLang="cs-CZ" smtClean="0"/>
              <a:t> tak, aby si čtenář mohl vytvořit představu o daném předmětu, člověku, …</a:t>
            </a:r>
          </a:p>
          <a:p>
            <a:pPr lvl="1" eaLnBrk="1" hangingPunct="1"/>
            <a:r>
              <a:rPr lang="cs-CZ" altLang="cs-CZ" smtClean="0"/>
              <a:t> </a:t>
            </a:r>
            <a:r>
              <a:rPr lang="cs-CZ" altLang="cs-CZ" u="sng" smtClean="0"/>
              <a:t>charakteristika</a:t>
            </a:r>
            <a:r>
              <a:rPr lang="cs-CZ" altLang="cs-CZ" smtClean="0"/>
              <a:t> – zahrnuje popis vnějších i vnitřních znaků osoby</a:t>
            </a:r>
          </a:p>
          <a:p>
            <a:pPr lvl="1" eaLnBrk="1" hangingPunct="1"/>
            <a:r>
              <a:rPr lang="cs-CZ" altLang="cs-CZ" smtClean="0"/>
              <a:t> vyskytuje se </a:t>
            </a:r>
            <a:r>
              <a:rPr lang="cs-CZ" altLang="cs-CZ" u="sng" smtClean="0"/>
              <a:t>ve všech typech textů</a:t>
            </a:r>
            <a:r>
              <a:rPr lang="cs-CZ" altLang="cs-CZ" smtClean="0"/>
              <a:t> (popis prostý, odborný, umělecký)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Slohové postupy III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29600" cy="50403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b="1" smtClean="0"/>
              <a:t>výkladový</a:t>
            </a:r>
            <a:r>
              <a:rPr lang="cs-CZ" altLang="cs-CZ" smtClean="0"/>
              <a:t> – </a:t>
            </a:r>
            <a:r>
              <a:rPr lang="cs-CZ" altLang="cs-CZ" u="sng" smtClean="0"/>
              <a:t>vykládá fakta a jevy</a:t>
            </a:r>
            <a:r>
              <a:rPr lang="cs-CZ" altLang="cs-CZ" smtClean="0"/>
              <a:t>, vysvětluje jejich podstatu, vznik, průběh, souvislosti, … 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 je objektivní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 v odborných textech, v publicistice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smtClean="0"/>
              <a:t>úvahový</a:t>
            </a:r>
            <a:r>
              <a:rPr lang="cs-CZ" altLang="cs-CZ" smtClean="0"/>
              <a:t> – vyjadřuje </a:t>
            </a:r>
            <a:r>
              <a:rPr lang="cs-CZ" altLang="cs-CZ" u="sng" smtClean="0"/>
              <a:t>vlastní postoj autora</a:t>
            </a:r>
            <a:r>
              <a:rPr lang="cs-CZ" altLang="cs-CZ" smtClean="0"/>
              <a:t> k danému problému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 je subjektivní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 v odborných textech, v publicistice, 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mtClean="0"/>
              <a:t>	 v uměleckých textech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Slohový útvar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konkrétní výsledek použití jednoho nebo více slohových postupů</a:t>
            </a:r>
          </a:p>
          <a:p>
            <a:pPr eaLnBrk="1" hangingPunct="1"/>
            <a:r>
              <a:rPr lang="cs-CZ" altLang="cs-CZ" smtClean="0"/>
              <a:t>je ucelený, obsahově i formálně uzavřený</a:t>
            </a:r>
          </a:p>
          <a:p>
            <a:pPr eaLnBrk="1" hangingPunct="1"/>
            <a:r>
              <a:rPr lang="cs-CZ" altLang="cs-CZ" smtClean="0"/>
              <a:t>každý útvar má svá pravidla</a:t>
            </a:r>
          </a:p>
          <a:p>
            <a:pPr eaLnBrk="1" hangingPunct="1"/>
            <a:r>
              <a:rPr lang="cs-CZ" altLang="cs-CZ" smtClean="0"/>
              <a:t>př. zpráva, oznámení, popis, vyprávění, výklad, úvaha, esej, atd.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Použitá literatura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Čechová, Marie a kol. </a:t>
            </a:r>
            <a:r>
              <a:rPr lang="cs-CZ" altLang="cs-CZ" sz="2800" i="1" smtClean="0"/>
              <a:t>Stylistika současné češtiny.</a:t>
            </a:r>
            <a:r>
              <a:rPr lang="cs-CZ" altLang="cs-CZ" sz="2800" smtClean="0"/>
              <a:t> ISV nakladatelství: Praha, 1997.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Čechová, Marie a kol. </a:t>
            </a:r>
            <a:r>
              <a:rPr lang="cs-CZ" altLang="cs-CZ" sz="2800" i="1" smtClean="0"/>
              <a:t>Český jazyk pro 1. ročník středních odborných škol.</a:t>
            </a:r>
            <a:r>
              <a:rPr lang="cs-CZ" altLang="cs-CZ" sz="2800" smtClean="0"/>
              <a:t> SPN: Praha, 2005.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Hanzová, Marie, Schneiderová, Eva. </a:t>
            </a:r>
            <a:r>
              <a:rPr lang="cs-CZ" altLang="cs-CZ" sz="2800" i="1" smtClean="0"/>
              <a:t>Klíč ke slohu aneb Nerudou snadno a rychle?!</a:t>
            </a:r>
            <a:r>
              <a:rPr lang="cs-CZ" altLang="cs-CZ" sz="2800" smtClean="0"/>
              <a:t> Albatros: Praha, 2007.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Mužíková, Olga a kol. </a:t>
            </a:r>
            <a:r>
              <a:rPr lang="cs-CZ" altLang="cs-CZ" sz="2800" i="1" smtClean="0"/>
              <a:t>Odmaturuj z českého jazyka</a:t>
            </a:r>
            <a:r>
              <a:rPr lang="cs-CZ" altLang="cs-CZ" sz="2800" smtClean="0"/>
              <a:t>. Didaktis: Brno, 2002.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8">
      <a:dk1>
        <a:srgbClr val="003300"/>
      </a:dk1>
      <a:lt1>
        <a:srgbClr val="FFFFFF"/>
      </a:lt1>
      <a:dk2>
        <a:srgbClr val="000000"/>
      </a:dk2>
      <a:lt2>
        <a:srgbClr val="336600"/>
      </a:lt2>
      <a:accent1>
        <a:srgbClr val="CCCC00"/>
      </a:accent1>
      <a:accent2>
        <a:srgbClr val="669900"/>
      </a:accent2>
      <a:accent3>
        <a:srgbClr val="FFFFFF"/>
      </a:accent3>
      <a:accent4>
        <a:srgbClr val="002A00"/>
      </a:accent4>
      <a:accent5>
        <a:srgbClr val="E2E2AA"/>
      </a:accent5>
      <a:accent6>
        <a:srgbClr val="5C8A00"/>
      </a:accent6>
      <a:hlink>
        <a:srgbClr val="333300"/>
      </a:hlink>
      <a:folHlink>
        <a:srgbClr val="99CC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</TotalTime>
  <Words>459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Pixel</vt:lpstr>
      <vt:lpstr>Snímek 1</vt:lpstr>
      <vt:lpstr>Úvod do stylistiky</vt:lpstr>
      <vt:lpstr>Stylistika</vt:lpstr>
      <vt:lpstr>Slohotvorní činitelé I</vt:lpstr>
      <vt:lpstr>Slohotvorní činitelé II</vt:lpstr>
      <vt:lpstr>Co je slohový postup?</vt:lpstr>
      <vt:lpstr>Slohové postupy I</vt:lpstr>
      <vt:lpstr>Slohové postupy II</vt:lpstr>
      <vt:lpstr>Slohové postupy III</vt:lpstr>
      <vt:lpstr>Slohový útvar</vt:lpstr>
      <vt:lpstr>Použitá literatura</vt:lpstr>
    </vt:vector>
  </TitlesOfParts>
  <Company>GOPAS,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Stylistika</dc:title>
  <dc:creator>Administrator</dc:creator>
  <cp:lastModifiedBy>Dum</cp:lastModifiedBy>
  <cp:revision>28</cp:revision>
  <dcterms:created xsi:type="dcterms:W3CDTF">2013-02-03T15:21:37Z</dcterms:created>
  <dcterms:modified xsi:type="dcterms:W3CDTF">2014-10-22T21:32:12Z</dcterms:modified>
</cp:coreProperties>
</file>