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67" r:id="rId2"/>
    <p:sldId id="26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A3E26B-CC05-405B-B4F5-101A72FA074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B4CF0-1CE9-401D-A5B9-C61E0537278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97C2CD-97E3-4E12-8DE4-8D5C7BD46E5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657C3C-D744-49F8-A9D1-F83DFDCEB6D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4FB15C-AA7B-4EDE-A8E9-FA782FBCA60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69E37-9019-4DD3-B405-306B1D495A1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3FA18-5F97-4255-A5C9-941B8DEEDA9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6B800F-6C65-4620-8B2C-08CBF4F9256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C73D55-907A-4BE4-85EB-9F2091C62C7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D50951-49E1-47B1-8932-D16B5EC71A6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38C59A-3A66-4643-98DB-3E94F805FCC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9C98F-7268-4794-B0DE-95EEAF11FF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2CD33FBA-938F-4548-8E3D-B5615B59289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8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8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8" cy="7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8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8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8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8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8" cy="7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8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19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19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19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19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819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rancesco_Petrarca.jpg?uselang=cs" TargetMode="External"/><Relationship Id="rId2" Type="http://schemas.openxmlformats.org/officeDocument/2006/relationships/hyperlink" Target="http://commons.wikimedia.org/wiki/File:Portrait_de_Dante.jpg?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Boccaccio0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00238"/>
            <a:ext cx="7570788" cy="46974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Datum: 10. 3. 2013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Projekt: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Kvalitní výuka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Registrační číslo: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CZ.1.07/1.5.00/34.0731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Číslo DUM: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VY_32_INOVACE_85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Licence</a:t>
            </a:r>
            <a:r>
              <a:rPr lang="cs-CZ" altLang="cs-CZ" sz="1700" smtClean="0"/>
              <a:t>: CC BY-NC-SA 3.0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altLang="cs-CZ" sz="1700" b="1" smtClean="0"/>
              <a:t>	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Jméno autora: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Mgr. Jana Hávová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Škola</a:t>
            </a:r>
            <a:r>
              <a:rPr lang="cs-CZ" altLang="cs-CZ" sz="1700" i="1" smtClean="0"/>
              <a:t>: </a:t>
            </a:r>
            <a:r>
              <a:rPr lang="cs-CZ" altLang="cs-CZ" sz="1700" smtClean="0"/>
              <a:t>Střední uměleckoprůmyslová škola Jihlava-Helenín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Název práce:</a:t>
            </a:r>
            <a:r>
              <a:rPr lang="cs-CZ" altLang="cs-CZ" sz="1700" b="1" smtClean="0"/>
              <a:t> Italská renesance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Předmět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český jazyk a literatura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Ročník:</a:t>
            </a:r>
            <a:r>
              <a:rPr lang="cs-CZ" altLang="cs-CZ" sz="1700" b="1" smtClean="0"/>
              <a:t> </a:t>
            </a:r>
            <a:r>
              <a:rPr lang="cs-CZ" altLang="cs-CZ" sz="1700" smtClean="0"/>
              <a:t>1.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Časová dotace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25 minut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Vzdělávací cíl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Seznámení s renesanční literaturou v Itálii, s autory a jejich nejvýznamnějšími díly.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Pomůcky</a:t>
            </a:r>
            <a:r>
              <a:rPr lang="cs-CZ" altLang="cs-CZ" sz="1700" i="1" smtClean="0"/>
              <a:t>:</a:t>
            </a:r>
            <a:r>
              <a:rPr lang="cs-CZ" altLang="cs-CZ" sz="1700" smtClean="0"/>
              <a:t> ICT technika, projektor</a:t>
            </a:r>
            <a:endParaRPr lang="cs-CZ" altLang="cs-CZ" sz="1700" b="1" i="1" smtClean="0"/>
          </a:p>
          <a:p>
            <a:pPr eaLnBrk="1" hangingPunct="1">
              <a:lnSpc>
                <a:spcPct val="80000"/>
              </a:lnSpc>
            </a:pPr>
            <a:r>
              <a:rPr lang="cs-CZ" altLang="cs-CZ" sz="1700" b="1" i="1" smtClean="0"/>
              <a:t>Inovace: </a:t>
            </a:r>
            <a:r>
              <a:rPr lang="cs-CZ" altLang="cs-CZ" sz="1700" smtClean="0"/>
              <a:t>Zapojení audiovizuální techniky do výuky. Využití mezipředmětových vztahů – souvislost s předmětem Dějiny výtvarné kultury. Průběžná aktivizace studentů dílčími otázkami.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7884368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 smtClean="0"/>
              <a:t>Italská renesance</a:t>
            </a:r>
          </a:p>
        </p:txBody>
      </p:sp>
      <p:sp>
        <p:nvSpPr>
          <p:cNvPr id="4099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altLang="cs-CZ" smtClean="0"/>
              <a:t>14. století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Renesance v Itálii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chemeClr val="accent2"/>
                </a:solidFill>
              </a:rPr>
              <a:t>kdy a kde vznikla renesance?</a:t>
            </a:r>
          </a:p>
          <a:p>
            <a:pPr eaLnBrk="1" hangingPunct="1"/>
            <a:r>
              <a:rPr lang="cs-CZ" altLang="cs-CZ" smtClean="0"/>
              <a:t>v Itálii ve 14. století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představitelé:</a:t>
            </a:r>
          </a:p>
          <a:p>
            <a:pPr lvl="1" eaLnBrk="1" hangingPunct="1"/>
            <a:r>
              <a:rPr lang="cs-CZ" altLang="cs-CZ" smtClean="0"/>
              <a:t>Dante Alighieri</a:t>
            </a:r>
          </a:p>
          <a:p>
            <a:pPr lvl="1" eaLnBrk="1" hangingPunct="1"/>
            <a:r>
              <a:rPr lang="cs-CZ" altLang="cs-CZ" smtClean="0"/>
              <a:t>Francesco Petrarca</a:t>
            </a:r>
          </a:p>
          <a:p>
            <a:pPr lvl="1" eaLnBrk="1" hangingPunct="1"/>
            <a:r>
              <a:rPr lang="cs-CZ" altLang="cs-CZ" smtClean="0"/>
              <a:t>Giovanni Boccaccio</a:t>
            </a:r>
          </a:p>
          <a:p>
            <a:pPr lvl="1" eaLnBrk="1" hangingPunct="1"/>
            <a:r>
              <a:rPr lang="cs-CZ" altLang="cs-CZ" smtClean="0"/>
              <a:t>Niccoló Machiavelli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Dante Alighieri (1265–1321)</a:t>
            </a:r>
          </a:p>
        </p:txBody>
      </p:sp>
      <p:sp>
        <p:nvSpPr>
          <p:cNvPr id="614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5627688" cy="4411662"/>
          </a:xfrm>
        </p:spPr>
        <p:txBody>
          <a:bodyPr/>
          <a:lstStyle/>
          <a:p>
            <a:pPr eaLnBrk="1" hangingPunct="1"/>
            <a:endParaRPr lang="cs-CZ" altLang="cs-CZ" sz="2800" smtClean="0"/>
          </a:p>
          <a:p>
            <a:pPr eaLnBrk="1" hangingPunct="1"/>
            <a:r>
              <a:rPr lang="en-US" altLang="cs-CZ" sz="2600" smtClean="0">
                <a:cs typeface="Arial" charset="0"/>
              </a:rPr>
              <a:t>[</a:t>
            </a:r>
            <a:r>
              <a:rPr lang="cs-CZ" altLang="cs-CZ" sz="2600" smtClean="0">
                <a:cs typeface="Arial" charset="0"/>
              </a:rPr>
              <a:t>dante aligieri</a:t>
            </a:r>
            <a:r>
              <a:rPr lang="en-US" altLang="cs-CZ" sz="2600" smtClean="0">
                <a:cs typeface="Arial" charset="0"/>
              </a:rPr>
              <a:t>]</a:t>
            </a:r>
            <a:endParaRPr lang="cs-CZ" altLang="cs-CZ" sz="2800" smtClean="0"/>
          </a:p>
          <a:p>
            <a:pPr eaLnBrk="1" hangingPunct="1"/>
            <a:r>
              <a:rPr lang="cs-CZ" altLang="cs-CZ" sz="2800" smtClean="0"/>
              <a:t>básník, filozof, diplomat</a:t>
            </a:r>
          </a:p>
          <a:p>
            <a:pPr eaLnBrk="1" hangingPunct="1"/>
            <a:r>
              <a:rPr lang="cs-CZ" altLang="cs-CZ" sz="2800" smtClean="0"/>
              <a:t>přechod mezi středověkým a renesančním myšlením</a:t>
            </a:r>
          </a:p>
          <a:p>
            <a:pPr eaLnBrk="1" hangingPunct="1"/>
            <a:r>
              <a:rPr lang="cs-CZ" altLang="cs-CZ" sz="2800" smtClean="0"/>
              <a:t>studium v Bologni a Paříži</a:t>
            </a:r>
          </a:p>
          <a:p>
            <a:pPr eaLnBrk="1" hangingPunct="1"/>
            <a:r>
              <a:rPr lang="cs-CZ" altLang="cs-CZ" sz="2800" smtClean="0"/>
              <a:t>láska k </a:t>
            </a:r>
            <a:r>
              <a:rPr lang="cs-CZ" altLang="cs-CZ" sz="2800" b="1" smtClean="0"/>
              <a:t>Beatrici</a:t>
            </a:r>
            <a:r>
              <a:rPr lang="cs-CZ" altLang="cs-CZ" sz="2800" smtClean="0"/>
              <a:t>, její smrt</a:t>
            </a:r>
          </a:p>
          <a:p>
            <a:pPr lvl="1" eaLnBrk="1" hangingPunct="1"/>
            <a:r>
              <a:rPr lang="cs-CZ" altLang="cs-CZ" sz="2400" smtClean="0"/>
              <a:t>vliv na tvorbu, inspirace pro </a:t>
            </a:r>
            <a:r>
              <a:rPr lang="cs-CZ" altLang="cs-CZ" sz="2400" i="1" smtClean="0">
                <a:solidFill>
                  <a:schemeClr val="accent2"/>
                </a:solidFill>
              </a:rPr>
              <a:t>Božskou komedii</a:t>
            </a:r>
          </a:p>
          <a:p>
            <a:pPr eaLnBrk="1" hangingPunct="1"/>
            <a:endParaRPr lang="cs-CZ" altLang="cs-CZ" sz="2400" smtClean="0"/>
          </a:p>
        </p:txBody>
      </p:sp>
      <p:pic>
        <p:nvPicPr>
          <p:cNvPr id="6148" name="Picture 6" descr="Portrait_de_Dant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56325" y="2009775"/>
            <a:ext cx="2530475" cy="386556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smtClean="0"/>
              <a:t>Dante Alighieri – </a:t>
            </a:r>
            <a:r>
              <a:rPr lang="cs-CZ" altLang="cs-CZ" sz="3600" i="1" smtClean="0"/>
              <a:t>Božská komedie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7931150" cy="51387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600" i="1" smtClean="0"/>
              <a:t>La divina commedia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básnická skladba, alegorický duchovní epos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básníkovo putování světem v záhrobí, cesta ke spáse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tři části: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200" u="sng" smtClean="0"/>
              <a:t>Peklo</a:t>
            </a:r>
            <a:r>
              <a:rPr lang="cs-CZ" altLang="cs-CZ" sz="2200" smtClean="0"/>
              <a:t> – průvodce Vergilius</a:t>
            </a:r>
            <a:endParaRPr lang="cs-CZ" altLang="cs-CZ" sz="2200" u="sng" smtClean="0"/>
          </a:p>
          <a:p>
            <a:pPr lvl="1" eaLnBrk="1" hangingPunct="1">
              <a:lnSpc>
                <a:spcPct val="90000"/>
              </a:lnSpc>
            </a:pPr>
            <a:r>
              <a:rPr lang="cs-CZ" altLang="cs-CZ" sz="2200" u="sng" smtClean="0"/>
              <a:t>Očistec</a:t>
            </a:r>
            <a:r>
              <a:rPr lang="cs-CZ" altLang="cs-CZ" sz="2200" smtClean="0"/>
              <a:t> – průvodce Vergilius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200" u="sng" smtClean="0"/>
              <a:t>Ráj</a:t>
            </a:r>
            <a:r>
              <a:rPr lang="cs-CZ" altLang="cs-CZ" sz="2200" smtClean="0"/>
              <a:t> – průvodkyně Beatrice</a:t>
            </a:r>
            <a:endParaRPr lang="cs-CZ" altLang="cs-CZ" sz="2200" u="sng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100 zpěvů</a:t>
            </a:r>
          </a:p>
          <a:p>
            <a:pPr eaLnBrk="1" hangingPunct="1">
              <a:lnSpc>
                <a:spcPct val="90000"/>
              </a:lnSpc>
            </a:pPr>
            <a:endParaRPr lang="cs-CZ" altLang="cs-CZ" sz="26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600" b="1" smtClean="0">
                <a:solidFill>
                  <a:schemeClr val="accent2"/>
                </a:solidFill>
              </a:rPr>
              <a:t>jaké středověké a renesanční prvky bychom mohli v díle objevit?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600" smtClean="0"/>
              <a:t>Dante Alighieri: </a:t>
            </a:r>
            <a:r>
              <a:rPr lang="cs-CZ" altLang="cs-CZ" sz="3600" i="1" smtClean="0"/>
              <a:t>Božská komedie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51387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středověké prvky: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u="sng" smtClean="0"/>
              <a:t>cesta lidské duše ke spáse</a:t>
            </a:r>
            <a:r>
              <a:rPr lang="cs-CZ" altLang="cs-CZ" smtClean="0"/>
              <a:t> (spása duše = šťastný konec </a:t>
            </a:r>
            <a:r>
              <a:rPr lang="cs-CZ" altLang="cs-CZ" smtClean="0">
                <a:cs typeface="Arial" charset="0"/>
              </a:rPr>
              <a:t>→ označení „komedie“)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>
                <a:cs typeface="Arial" charset="0"/>
              </a:rPr>
              <a:t>uspořádání světa v záhrobí – </a:t>
            </a:r>
            <a:r>
              <a:rPr lang="cs-CZ" altLang="cs-CZ" u="sng" smtClean="0">
                <a:cs typeface="Arial" charset="0"/>
              </a:rPr>
              <a:t>peklo, očistec, ráj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>
                <a:cs typeface="Arial" charset="0"/>
              </a:rPr>
              <a:t>antické osobnosti v pekle – jsou </a:t>
            </a:r>
            <a:r>
              <a:rPr lang="cs-CZ" altLang="cs-CZ" u="sng" smtClean="0">
                <a:cs typeface="Arial" charset="0"/>
              </a:rPr>
              <a:t>pohané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u="sng" smtClean="0">
              <a:cs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renesanční prvky: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básník oslavuje </a:t>
            </a:r>
            <a:r>
              <a:rPr lang="cs-CZ" altLang="cs-CZ" u="sng" smtClean="0"/>
              <a:t>antické osobnosti jako vědce a umělce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mtClean="0"/>
              <a:t>básník je aktivní postavou – člověk jako </a:t>
            </a:r>
            <a:r>
              <a:rPr lang="cs-CZ" altLang="cs-CZ" u="sng" smtClean="0"/>
              <a:t>individualita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800" smtClean="0"/>
              <a:t>Francesco Petrarca (1304–1374)</a:t>
            </a:r>
          </a:p>
        </p:txBody>
      </p:sp>
      <p:sp>
        <p:nvSpPr>
          <p:cNvPr id="921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5699125" cy="44116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cs-CZ" sz="2600" smtClean="0">
                <a:cs typeface="Arial" charset="0"/>
              </a:rPr>
              <a:t>[</a:t>
            </a:r>
            <a:r>
              <a:rPr lang="cs-CZ" altLang="cs-CZ" sz="2600" smtClean="0">
                <a:cs typeface="Arial" charset="0"/>
              </a:rPr>
              <a:t>frančesko petrarka</a:t>
            </a:r>
            <a:r>
              <a:rPr lang="en-US" altLang="cs-CZ" sz="2600" smtClean="0">
                <a:cs typeface="Arial" charset="0"/>
              </a:rPr>
              <a:t>]</a:t>
            </a:r>
            <a:endParaRPr lang="cs-CZ" altLang="cs-CZ" sz="2600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básník – milostná poezie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znalec antiky, „otec humanismu“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diplomat, přítel Karla IV.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tvorba ovlivněna láskou k </a:t>
            </a:r>
            <a:r>
              <a:rPr lang="cs-CZ" altLang="cs-CZ" sz="2600" b="1" smtClean="0"/>
              <a:t>Lauře</a:t>
            </a:r>
          </a:p>
          <a:p>
            <a:pPr eaLnBrk="1" hangingPunct="1">
              <a:lnSpc>
                <a:spcPct val="90000"/>
              </a:lnSpc>
            </a:pPr>
            <a:endParaRPr lang="cs-CZ" altLang="cs-CZ" sz="2600" b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zakladatel moderní evropské lyriky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200" smtClean="0"/>
              <a:t>milostné motivy, přírodní témata, neklid duše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i="1" smtClean="0">
                <a:solidFill>
                  <a:schemeClr val="accent2"/>
                </a:solidFill>
              </a:rPr>
              <a:t>Zpěvník</a:t>
            </a:r>
            <a:r>
              <a:rPr lang="cs-CZ" altLang="cs-CZ" sz="2600" smtClean="0"/>
              <a:t> (</a:t>
            </a:r>
            <a:r>
              <a:rPr lang="cs-CZ" altLang="cs-CZ" sz="2600" i="1" smtClean="0">
                <a:solidFill>
                  <a:schemeClr val="accent2"/>
                </a:solidFill>
              </a:rPr>
              <a:t>Sonety Lauře</a:t>
            </a:r>
            <a:r>
              <a:rPr lang="cs-CZ" altLang="cs-CZ" sz="2600" smtClean="0"/>
              <a:t>)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altLang="cs-CZ" sz="2200" smtClean="0"/>
          </a:p>
        </p:txBody>
      </p:sp>
      <p:pic>
        <p:nvPicPr>
          <p:cNvPr id="9220" name="Picture 6" descr="389px-Francesco_Petrarc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372225" y="2060575"/>
            <a:ext cx="2371725" cy="364966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800" smtClean="0"/>
              <a:t>Francesco Petrarca: </a:t>
            </a:r>
            <a:r>
              <a:rPr lang="cs-CZ" altLang="cs-CZ" sz="3800" i="1" smtClean="0"/>
              <a:t>Zpěvník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i="1" smtClean="0">
                <a:solidFill>
                  <a:schemeClr val="accent2"/>
                </a:solidFill>
              </a:rPr>
              <a:t>Zpěvník</a:t>
            </a:r>
            <a:r>
              <a:rPr lang="cs-CZ" altLang="cs-CZ" smtClean="0">
                <a:solidFill>
                  <a:schemeClr val="accent2"/>
                </a:solidFill>
              </a:rPr>
              <a:t> </a:t>
            </a:r>
            <a:r>
              <a:rPr lang="cs-CZ" altLang="cs-CZ" smtClean="0"/>
              <a:t>(</a:t>
            </a:r>
            <a:r>
              <a:rPr lang="cs-CZ" altLang="cs-CZ" i="1" smtClean="0">
                <a:solidFill>
                  <a:schemeClr val="accent2"/>
                </a:solidFill>
              </a:rPr>
              <a:t>Sonety</a:t>
            </a:r>
            <a:r>
              <a:rPr lang="cs-CZ" altLang="cs-CZ" smtClean="0">
                <a:solidFill>
                  <a:schemeClr val="accent2"/>
                </a:solidFill>
              </a:rPr>
              <a:t> </a:t>
            </a:r>
            <a:r>
              <a:rPr lang="cs-CZ" altLang="cs-CZ" i="1" smtClean="0">
                <a:solidFill>
                  <a:schemeClr val="accent2"/>
                </a:solidFill>
              </a:rPr>
              <a:t>Lauře</a:t>
            </a:r>
            <a:r>
              <a:rPr lang="cs-CZ" altLang="cs-CZ" smtClean="0"/>
              <a:t>;</a:t>
            </a:r>
            <a:r>
              <a:rPr lang="cs-CZ" altLang="cs-CZ" smtClean="0">
                <a:solidFill>
                  <a:schemeClr val="accent2"/>
                </a:solidFill>
              </a:rPr>
              <a:t> </a:t>
            </a:r>
            <a:r>
              <a:rPr lang="cs-CZ" altLang="cs-CZ" i="1" smtClean="0"/>
              <a:t>Canzoniere</a:t>
            </a:r>
            <a:r>
              <a:rPr lang="cs-CZ" altLang="cs-CZ" smtClean="0"/>
              <a:t>)</a:t>
            </a:r>
          </a:p>
          <a:p>
            <a:pPr eaLnBrk="1" hangingPunct="1"/>
            <a:r>
              <a:rPr lang="cs-CZ" altLang="cs-CZ" smtClean="0"/>
              <a:t>sbírka milostné poezie </a:t>
            </a:r>
          </a:p>
          <a:p>
            <a:pPr lvl="1" eaLnBrk="1" hangingPunct="1"/>
            <a:r>
              <a:rPr lang="cs-CZ" altLang="cs-CZ" smtClean="0"/>
              <a:t>inspirace - láska k Lauře</a:t>
            </a:r>
          </a:p>
          <a:p>
            <a:pPr lvl="1" eaLnBrk="1" hangingPunct="1"/>
            <a:r>
              <a:rPr lang="cs-CZ" altLang="cs-CZ" smtClean="0"/>
              <a:t>krása a ctnosti Laury, neopětovaná láska 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převážně forma </a:t>
            </a:r>
            <a:r>
              <a:rPr lang="cs-CZ" altLang="cs-CZ" b="1" smtClean="0"/>
              <a:t>sonetu</a:t>
            </a:r>
          </a:p>
          <a:p>
            <a:pPr lvl="1" eaLnBrk="1" hangingPunct="1"/>
            <a:r>
              <a:rPr lang="cs-CZ" altLang="cs-CZ" b="1" smtClean="0">
                <a:solidFill>
                  <a:schemeClr val="accent2"/>
                </a:solidFill>
              </a:rPr>
              <a:t>co je to sonet (znělka)?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700" smtClean="0"/>
              <a:t>Giovanni Boccaccio (1313–1375)</a:t>
            </a:r>
          </a:p>
        </p:txBody>
      </p:sp>
      <p:sp>
        <p:nvSpPr>
          <p:cNvPr id="11267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719263"/>
            <a:ext cx="5554663" cy="5138737"/>
          </a:xfrm>
        </p:spPr>
        <p:txBody>
          <a:bodyPr/>
          <a:lstStyle/>
          <a:p>
            <a:pPr eaLnBrk="1" hangingPunct="1"/>
            <a:r>
              <a:rPr lang="en-US" altLang="cs-CZ" sz="2600" smtClean="0">
                <a:cs typeface="Arial" charset="0"/>
              </a:rPr>
              <a:t>[</a:t>
            </a:r>
            <a:r>
              <a:rPr lang="cs-CZ" altLang="cs-CZ" sz="2600" smtClean="0">
                <a:cs typeface="Arial" charset="0"/>
              </a:rPr>
              <a:t>džovany bokačo</a:t>
            </a:r>
            <a:r>
              <a:rPr lang="en-US" altLang="cs-CZ" sz="2600" smtClean="0">
                <a:cs typeface="Arial" charset="0"/>
              </a:rPr>
              <a:t>]</a:t>
            </a:r>
            <a:endParaRPr lang="cs-CZ" altLang="cs-CZ" sz="2600" smtClean="0"/>
          </a:p>
          <a:p>
            <a:pPr eaLnBrk="1" hangingPunct="1"/>
            <a:r>
              <a:rPr lang="cs-CZ" altLang="cs-CZ" sz="2600" smtClean="0"/>
              <a:t>prozaik, básník</a:t>
            </a:r>
          </a:p>
          <a:p>
            <a:pPr eaLnBrk="1" hangingPunct="1"/>
            <a:r>
              <a:rPr lang="cs-CZ" altLang="cs-CZ" sz="2600" smtClean="0"/>
              <a:t>jeho dílo odráží touhu po plně prožitém životě</a:t>
            </a:r>
          </a:p>
          <a:p>
            <a:pPr eaLnBrk="1" hangingPunct="1"/>
            <a:r>
              <a:rPr lang="cs-CZ" altLang="cs-CZ" sz="2600" i="1" smtClean="0">
                <a:solidFill>
                  <a:schemeClr val="accent2"/>
                </a:solidFill>
              </a:rPr>
              <a:t>Dekameron</a:t>
            </a:r>
            <a:r>
              <a:rPr lang="cs-CZ" altLang="cs-CZ" sz="2600" smtClean="0"/>
              <a:t> – soubor novel</a:t>
            </a:r>
          </a:p>
          <a:p>
            <a:pPr lvl="1" eaLnBrk="1" hangingPunct="1"/>
            <a:r>
              <a:rPr lang="cs-CZ" altLang="cs-CZ" sz="2200" smtClean="0"/>
              <a:t>vznik během pěti let</a:t>
            </a:r>
          </a:p>
          <a:p>
            <a:pPr lvl="1" eaLnBrk="1" hangingPunct="1"/>
            <a:r>
              <a:rPr lang="cs-CZ" altLang="cs-CZ" sz="2200" smtClean="0"/>
              <a:t>vliv na evropskou literaturu i film</a:t>
            </a:r>
          </a:p>
          <a:p>
            <a:pPr lvl="1" eaLnBrk="1" hangingPunct="1">
              <a:buFont typeface="Wingdings" pitchFamily="2" charset="2"/>
              <a:buNone/>
            </a:pPr>
            <a:endParaRPr lang="cs-CZ" altLang="cs-CZ" sz="2200" smtClean="0"/>
          </a:p>
          <a:p>
            <a:pPr lvl="1" eaLnBrk="1" hangingPunct="1"/>
            <a:r>
              <a:rPr lang="cs-CZ" altLang="cs-CZ" sz="2200" smtClean="0"/>
              <a:t>co je to </a:t>
            </a:r>
            <a:r>
              <a:rPr lang="cs-CZ" altLang="cs-CZ" sz="2200" b="1" smtClean="0">
                <a:solidFill>
                  <a:schemeClr val="accent2"/>
                </a:solidFill>
              </a:rPr>
              <a:t>novela</a:t>
            </a:r>
            <a:r>
              <a:rPr lang="cs-CZ" altLang="cs-CZ" sz="2200" smtClean="0"/>
              <a:t>?</a:t>
            </a:r>
          </a:p>
          <a:p>
            <a:pPr lvl="1" eaLnBrk="1" hangingPunct="1"/>
            <a:r>
              <a:rPr lang="cs-CZ" altLang="cs-CZ" sz="2200" b="1" smtClean="0">
                <a:solidFill>
                  <a:schemeClr val="accent2"/>
                </a:solidFill>
              </a:rPr>
              <a:t>DÚ: jméno autora, který v 15. st. přeložil část díla do ČJ</a:t>
            </a:r>
            <a:endParaRPr lang="cs-CZ" altLang="cs-CZ" sz="2200" smtClean="0"/>
          </a:p>
        </p:txBody>
      </p:sp>
      <p:pic>
        <p:nvPicPr>
          <p:cNvPr id="11268" name="Picture 6" descr="355px-Boccaccio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980113" y="1511300"/>
            <a:ext cx="3163887" cy="53467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700" smtClean="0"/>
              <a:t>Giovanni Boccaccio: </a:t>
            </a:r>
            <a:r>
              <a:rPr lang="cs-CZ" altLang="cs-CZ" sz="3700" i="1" smtClean="0"/>
              <a:t>Dekameron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600" i="1" smtClean="0"/>
              <a:t>Decamerone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/>
              <a:t>soubor sta novel, které jsou zasazeny do </a:t>
            </a:r>
            <a:r>
              <a:rPr lang="cs-CZ" altLang="cs-CZ" sz="2600" b="1" smtClean="0"/>
              <a:t>rámcové novely: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sz="2200" smtClean="0"/>
              <a:t>3 muži + 7 žen utíkají z Florencie před morem, na venkově si vyprávějí příběhy</a:t>
            </a:r>
            <a:r>
              <a:rPr lang="cs-CZ" altLang="cs-CZ" sz="2200" smtClean="0">
                <a:cs typeface="Arial" charset="0"/>
              </a:rPr>
              <a:t> (</a:t>
            </a:r>
            <a:r>
              <a:rPr lang="cs-CZ" altLang="cs-CZ" sz="2200" smtClean="0"/>
              <a:t>10 dní </a:t>
            </a:r>
            <a:r>
              <a:rPr lang="ru-RU" altLang="cs-CZ" sz="2200" smtClean="0">
                <a:cs typeface="Arial" charset="0"/>
              </a:rPr>
              <a:t>х</a:t>
            </a:r>
            <a:r>
              <a:rPr lang="cs-CZ" altLang="cs-CZ" sz="2200" smtClean="0">
                <a:cs typeface="Arial" charset="0"/>
              </a:rPr>
              <a:t> 10 příběhů)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altLang="cs-CZ" sz="2200" smtClean="0">
                <a:cs typeface="Arial" charset="0"/>
              </a:rPr>
              <a:t>?	</a:t>
            </a:r>
            <a:r>
              <a:rPr lang="cs-CZ" altLang="cs-CZ" sz="2200" b="1" smtClean="0">
                <a:solidFill>
                  <a:schemeClr val="accent2"/>
                </a:solidFill>
                <a:cs typeface="Arial" charset="0"/>
              </a:rPr>
              <a:t>Které známé dílo má podobnou stavbu?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>
                <a:cs typeface="Arial" charset="0"/>
              </a:rPr>
              <a:t>každý den </a:t>
            </a:r>
            <a:r>
              <a:rPr lang="cs-CZ" altLang="cs-CZ" sz="2600" u="sng" smtClean="0">
                <a:cs typeface="Arial" charset="0"/>
              </a:rPr>
              <a:t>jiné téma</a:t>
            </a:r>
            <a:r>
              <a:rPr lang="cs-CZ" altLang="cs-CZ" sz="2600" smtClean="0">
                <a:cs typeface="Arial" charset="0"/>
              </a:rPr>
              <a:t> (šťastná i nešťastná láska; ženy, které přelstily své muže; …)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smtClean="0">
                <a:cs typeface="Arial" charset="0"/>
              </a:rPr>
              <a:t>příběhy milostné, vážné i laškovné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600" b="1" smtClean="0">
                <a:cs typeface="Arial" charset="0"/>
              </a:rPr>
              <a:t>obraz renesančního myšlení a chování, </a:t>
            </a:r>
            <a:r>
              <a:rPr lang="cs-CZ" altLang="cs-CZ" sz="2600" smtClean="0">
                <a:cs typeface="Arial" charset="0"/>
              </a:rPr>
              <a:t>oslava radosti, života, lásky, 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Odpovědi na otázky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600" smtClean="0"/>
              <a:t>sonet (znělka) – lyrický žánr</a:t>
            </a:r>
          </a:p>
          <a:p>
            <a:pPr lvl="1" eaLnBrk="1" hangingPunct="1"/>
            <a:r>
              <a:rPr lang="cs-CZ" altLang="cs-CZ" sz="2200" smtClean="0"/>
              <a:t>ustálená forma: 4 sloky – dvě kvarteta, dvě terceta, tj. 4+4+3+3 verše)</a:t>
            </a:r>
          </a:p>
          <a:p>
            <a:pPr eaLnBrk="1" hangingPunct="1"/>
            <a:r>
              <a:rPr lang="cs-CZ" altLang="cs-CZ" sz="2600" smtClean="0"/>
              <a:t>novela – epický žánr středního rozsahu</a:t>
            </a:r>
          </a:p>
          <a:p>
            <a:pPr lvl="1" eaLnBrk="1" hangingPunct="1"/>
            <a:r>
              <a:rPr lang="cs-CZ" altLang="cs-CZ" sz="2200" smtClean="0"/>
              <a:t>děj má rychlý spád, bývá zakončen pointou; omezený počet postav</a:t>
            </a:r>
          </a:p>
          <a:p>
            <a:pPr eaLnBrk="1" hangingPunct="1"/>
            <a:r>
              <a:rPr lang="cs-CZ" altLang="cs-CZ" sz="2600" smtClean="0"/>
              <a:t>překladatel Dekameronu do ČJ – Hynek z Poděbrad (syn Jiříka z Poděbrad)</a:t>
            </a:r>
          </a:p>
          <a:p>
            <a:pPr eaLnBrk="1" hangingPunct="1"/>
            <a:r>
              <a:rPr lang="cs-CZ" altLang="cs-CZ" sz="2600" smtClean="0"/>
              <a:t>rámcovou stavbu mají Příběhy tisíce a jedné noci (starověká arabská literatura)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Literatura: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z="2400" smtClean="0"/>
          </a:p>
          <a:p>
            <a:pPr eaLnBrk="1" hangingPunct="1"/>
            <a:r>
              <a:rPr lang="cs-CZ" altLang="cs-CZ" sz="2400" smtClean="0"/>
              <a:t>Bláhová, Renata a kol. </a:t>
            </a:r>
            <a:r>
              <a:rPr lang="cs-CZ" altLang="cs-CZ" sz="2400" i="1" smtClean="0"/>
              <a:t>Literatura pro 1. ročník středních škol. Učebnice. Zkrácená verze.</a:t>
            </a:r>
            <a:r>
              <a:rPr lang="cs-CZ" altLang="cs-CZ" sz="2400" smtClean="0"/>
              <a:t> Didaktis: Brno, 2011.</a:t>
            </a:r>
          </a:p>
          <a:p>
            <a:pPr eaLnBrk="1" hangingPunct="1"/>
            <a:r>
              <a:rPr lang="cs-CZ" altLang="cs-CZ" sz="2400" smtClean="0"/>
              <a:t>Horáková, Michaela – Kysučan, Lubor. </a:t>
            </a:r>
            <a:r>
              <a:rPr lang="cs-CZ" altLang="cs-CZ" sz="2400" i="1" smtClean="0"/>
              <a:t>Literatura I. Výklad, interpretace, literární teorie.</a:t>
            </a:r>
            <a:r>
              <a:rPr lang="cs-CZ" altLang="cs-CZ" sz="2400" smtClean="0"/>
              <a:t> Scientia: Praha, 1997.</a:t>
            </a:r>
          </a:p>
          <a:p>
            <a:pPr eaLnBrk="1" hangingPunct="1"/>
            <a:r>
              <a:rPr lang="cs-CZ" altLang="cs-CZ" sz="2400" smtClean="0"/>
              <a:t>Hánová, Eva a kol. </a:t>
            </a:r>
            <a:r>
              <a:rPr lang="cs-CZ" altLang="cs-CZ" sz="2400" i="1" smtClean="0"/>
              <a:t>Odmaturuj z literatury.</a:t>
            </a:r>
            <a:r>
              <a:rPr lang="cs-CZ" altLang="cs-CZ" sz="2400" smtClean="0"/>
              <a:t> Didaktis: Brno, 2002.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 obrázků: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z="2000" smtClean="0"/>
          </a:p>
          <a:p>
            <a:pPr eaLnBrk="1" hangingPunct="1"/>
            <a:r>
              <a:rPr lang="cs-CZ" altLang="cs-CZ" sz="2000" smtClean="0"/>
              <a:t>Sandro Botticelli: </a:t>
            </a:r>
            <a:r>
              <a:rPr lang="cs-CZ" altLang="cs-CZ" sz="2000" i="1" smtClean="0"/>
              <a:t>Dante Alighieri – portrét</a:t>
            </a:r>
            <a:r>
              <a:rPr lang="cs-CZ" altLang="cs-CZ" sz="2000" smtClean="0"/>
              <a:t>, Public Domain, </a:t>
            </a:r>
            <a:r>
              <a:rPr lang="cs-CZ" altLang="cs-CZ" sz="2000" smtClean="0">
                <a:hlinkClick r:id="rId2"/>
              </a:rPr>
              <a:t>http://commons.wikimedia.org/wiki/File:Portrait_de_Dante.jpg?uselang=cs</a:t>
            </a:r>
            <a:endParaRPr lang="cs-CZ" altLang="cs-CZ" sz="2000" smtClean="0"/>
          </a:p>
          <a:p>
            <a:pPr eaLnBrk="1" hangingPunct="1"/>
            <a:r>
              <a:rPr lang="cs-CZ" altLang="cs-CZ" sz="2000" smtClean="0"/>
              <a:t>Francesco Petrarca, Public Domain, </a:t>
            </a:r>
            <a:r>
              <a:rPr lang="cs-CZ" altLang="cs-CZ" sz="2000" smtClean="0">
                <a:hlinkClick r:id="rId3"/>
              </a:rPr>
              <a:t>http://commons.wikimedia.org/wiki/File:Francesco_Petrarca.jpg?uselang=cs</a:t>
            </a:r>
            <a:endParaRPr lang="cs-CZ" altLang="cs-CZ" sz="2000" smtClean="0"/>
          </a:p>
          <a:p>
            <a:pPr eaLnBrk="1" hangingPunct="1"/>
            <a:r>
              <a:rPr lang="cs-CZ" altLang="cs-CZ" sz="2000" smtClean="0"/>
              <a:t>Giovanni Boccaccio, Public Domain, </a:t>
            </a:r>
            <a:r>
              <a:rPr lang="cs-CZ" altLang="cs-CZ" sz="2000" smtClean="0">
                <a:hlinkClick r:id="rId4"/>
              </a:rPr>
              <a:t>http://commons.wikimedia.org/wiki/File:Boccaccio01.jpg?uselang=cs</a:t>
            </a:r>
            <a:endParaRPr lang="cs-CZ" altLang="cs-CZ" sz="2000" smtClean="0"/>
          </a:p>
          <a:p>
            <a:pPr eaLnBrk="1" hangingPunct="1"/>
            <a:endParaRPr lang="cs-CZ" alt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íť">
  <a:themeElements>
    <a:clrScheme name="Síť 9">
      <a:dk1>
        <a:srgbClr val="000000"/>
      </a:dk1>
      <a:lt1>
        <a:srgbClr val="FFFFFF"/>
      </a:lt1>
      <a:dk2>
        <a:srgbClr val="7C1302"/>
      </a:dk2>
      <a:lt2>
        <a:srgbClr val="CC9900"/>
      </a:lt2>
      <a:accent1>
        <a:srgbClr val="CC9900"/>
      </a:accent1>
      <a:accent2>
        <a:srgbClr val="CC3300"/>
      </a:accent2>
      <a:accent3>
        <a:srgbClr val="FFFFFF"/>
      </a:accent3>
      <a:accent4>
        <a:srgbClr val="000000"/>
      </a:accent4>
      <a:accent5>
        <a:srgbClr val="E2CAAA"/>
      </a:accent5>
      <a:accent6>
        <a:srgbClr val="B92D00"/>
      </a:accent6>
      <a:hlink>
        <a:srgbClr val="808080"/>
      </a:hlink>
      <a:folHlink>
        <a:srgbClr val="CCCC66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148</TotalTime>
  <Words>557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Wingdings</vt:lpstr>
      <vt:lpstr>Calibri</vt:lpstr>
      <vt:lpstr>Times New Roman</vt:lpstr>
      <vt:lpstr>Síť</vt:lpstr>
      <vt:lpstr>Snímek 1</vt:lpstr>
      <vt:lpstr>Italská renesance</vt:lpstr>
      <vt:lpstr>Renesance v Itálii</vt:lpstr>
      <vt:lpstr>Dante Alighieri (1265–1321)</vt:lpstr>
      <vt:lpstr>Dante Alighieri – Božská komedie</vt:lpstr>
      <vt:lpstr>Dante Alighieri: Božská komedie</vt:lpstr>
      <vt:lpstr>Francesco Petrarca (1304–1374)</vt:lpstr>
      <vt:lpstr>Francesco Petrarca: Zpěvník</vt:lpstr>
      <vt:lpstr>Giovanni Boccaccio (1313–1375)</vt:lpstr>
      <vt:lpstr>Giovanni Boccaccio: Dekameron</vt:lpstr>
      <vt:lpstr>Odpovědi na otázky</vt:lpstr>
      <vt:lpstr>Literatura:</vt:lpstr>
      <vt:lpstr>Zdroje obrázků:</vt:lpstr>
    </vt:vector>
  </TitlesOfParts>
  <Company>GOPAS, a.s.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Italská renesance</dc:title>
  <dc:creator>Administrator</dc:creator>
  <cp:lastModifiedBy>Dum</cp:lastModifiedBy>
  <cp:revision>23</cp:revision>
  <dcterms:created xsi:type="dcterms:W3CDTF">2013-03-10T12:37:23Z</dcterms:created>
  <dcterms:modified xsi:type="dcterms:W3CDTF">2014-10-22T21:38:42Z</dcterms:modified>
</cp:coreProperties>
</file>