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</p:sldMasterIdLst>
  <p:sldIdLst>
    <p:sldId id="267" r:id="rId2"/>
    <p:sldId id="274" r:id="rId3"/>
    <p:sldId id="257" r:id="rId4"/>
    <p:sldId id="268" r:id="rId5"/>
    <p:sldId id="258" r:id="rId6"/>
    <p:sldId id="259" r:id="rId7"/>
    <p:sldId id="260" r:id="rId8"/>
    <p:sldId id="273" r:id="rId9"/>
    <p:sldId id="261" r:id="rId10"/>
    <p:sldId id="272" r:id="rId11"/>
    <p:sldId id="269" r:id="rId12"/>
    <p:sldId id="270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Line 2"/>
          <p:cNvSpPr>
            <a:spLocks noChangeShapeType="1"/>
          </p:cNvSpPr>
          <p:nvPr/>
        </p:nvSpPr>
        <p:spPr bwMode="auto">
          <a:xfrm>
            <a:off x="7315200" y="1066800"/>
            <a:ext cx="0" cy="4495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grpSp>
        <p:nvGrpSpPr>
          <p:cNvPr id="5" name="Group 8"/>
          <p:cNvGrpSpPr>
            <a:grpSpLocks/>
          </p:cNvGrpSpPr>
          <p:nvPr/>
        </p:nvGrpSpPr>
        <p:grpSpPr bwMode="auto">
          <a:xfrm>
            <a:off x="7493000" y="2992438"/>
            <a:ext cx="1338263" cy="2189162"/>
            <a:chOff x="4704" y="1885"/>
            <a:chExt cx="843" cy="1379"/>
          </a:xfrm>
        </p:grpSpPr>
        <p:sp>
          <p:nvSpPr>
            <p:cNvPr id="6" name="Oval 9"/>
            <p:cNvSpPr>
              <a:spLocks noChangeArrowheads="1"/>
            </p:cNvSpPr>
            <p:nvPr/>
          </p:nvSpPr>
          <p:spPr bwMode="auto">
            <a:xfrm>
              <a:off x="4704" y="1885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7" name="Oval 10"/>
            <p:cNvSpPr>
              <a:spLocks noChangeArrowheads="1"/>
            </p:cNvSpPr>
            <p:nvPr/>
          </p:nvSpPr>
          <p:spPr bwMode="auto">
            <a:xfrm>
              <a:off x="4883" y="1885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8" name="Oval 11"/>
            <p:cNvSpPr>
              <a:spLocks noChangeArrowheads="1"/>
            </p:cNvSpPr>
            <p:nvPr/>
          </p:nvSpPr>
          <p:spPr bwMode="auto">
            <a:xfrm>
              <a:off x="5062" y="1885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9" name="Oval 12"/>
            <p:cNvSpPr>
              <a:spLocks noChangeArrowheads="1"/>
            </p:cNvSpPr>
            <p:nvPr/>
          </p:nvSpPr>
          <p:spPr bwMode="auto">
            <a:xfrm>
              <a:off x="4704" y="2064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0" name="Oval 13"/>
            <p:cNvSpPr>
              <a:spLocks noChangeArrowheads="1"/>
            </p:cNvSpPr>
            <p:nvPr/>
          </p:nvSpPr>
          <p:spPr bwMode="auto">
            <a:xfrm>
              <a:off x="4883" y="2064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1" name="Oval 14"/>
            <p:cNvSpPr>
              <a:spLocks noChangeArrowheads="1"/>
            </p:cNvSpPr>
            <p:nvPr/>
          </p:nvSpPr>
          <p:spPr bwMode="auto">
            <a:xfrm>
              <a:off x="5062" y="2064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2" name="Oval 15"/>
            <p:cNvSpPr>
              <a:spLocks noChangeArrowheads="1"/>
            </p:cNvSpPr>
            <p:nvPr/>
          </p:nvSpPr>
          <p:spPr bwMode="auto">
            <a:xfrm>
              <a:off x="5241" y="2064"/>
              <a:ext cx="127" cy="1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3" name="Oval 16"/>
            <p:cNvSpPr>
              <a:spLocks noChangeArrowheads="1"/>
            </p:cNvSpPr>
            <p:nvPr/>
          </p:nvSpPr>
          <p:spPr bwMode="auto">
            <a:xfrm>
              <a:off x="4704" y="2243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4" name="Oval 17"/>
            <p:cNvSpPr>
              <a:spLocks noChangeArrowheads="1"/>
            </p:cNvSpPr>
            <p:nvPr/>
          </p:nvSpPr>
          <p:spPr bwMode="auto">
            <a:xfrm>
              <a:off x="4883" y="2243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5" name="Oval 18"/>
            <p:cNvSpPr>
              <a:spLocks noChangeArrowheads="1"/>
            </p:cNvSpPr>
            <p:nvPr/>
          </p:nvSpPr>
          <p:spPr bwMode="auto">
            <a:xfrm>
              <a:off x="5062" y="2243"/>
              <a:ext cx="127" cy="1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6" name="Oval 19"/>
            <p:cNvSpPr>
              <a:spLocks noChangeArrowheads="1"/>
            </p:cNvSpPr>
            <p:nvPr/>
          </p:nvSpPr>
          <p:spPr bwMode="auto">
            <a:xfrm>
              <a:off x="5241" y="2243"/>
              <a:ext cx="127" cy="1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7" name="Oval 20"/>
            <p:cNvSpPr>
              <a:spLocks noChangeArrowheads="1"/>
            </p:cNvSpPr>
            <p:nvPr/>
          </p:nvSpPr>
          <p:spPr bwMode="auto">
            <a:xfrm>
              <a:off x="5420" y="2243"/>
              <a:ext cx="127" cy="1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8" name="Oval 21"/>
            <p:cNvSpPr>
              <a:spLocks noChangeArrowheads="1"/>
            </p:cNvSpPr>
            <p:nvPr/>
          </p:nvSpPr>
          <p:spPr bwMode="auto">
            <a:xfrm>
              <a:off x="4704" y="2421"/>
              <a:ext cx="127" cy="128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9" name="Oval 22"/>
            <p:cNvSpPr>
              <a:spLocks noChangeArrowheads="1"/>
            </p:cNvSpPr>
            <p:nvPr/>
          </p:nvSpPr>
          <p:spPr bwMode="auto">
            <a:xfrm>
              <a:off x="4883" y="2421"/>
              <a:ext cx="127" cy="128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20" name="Oval 23"/>
            <p:cNvSpPr>
              <a:spLocks noChangeArrowheads="1"/>
            </p:cNvSpPr>
            <p:nvPr/>
          </p:nvSpPr>
          <p:spPr bwMode="auto">
            <a:xfrm>
              <a:off x="5062" y="2421"/>
              <a:ext cx="127" cy="128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21" name="Oval 24"/>
            <p:cNvSpPr>
              <a:spLocks noChangeArrowheads="1"/>
            </p:cNvSpPr>
            <p:nvPr/>
          </p:nvSpPr>
          <p:spPr bwMode="auto">
            <a:xfrm>
              <a:off x="5241" y="2421"/>
              <a:ext cx="127" cy="128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22" name="Oval 25"/>
            <p:cNvSpPr>
              <a:spLocks noChangeArrowheads="1"/>
            </p:cNvSpPr>
            <p:nvPr/>
          </p:nvSpPr>
          <p:spPr bwMode="auto">
            <a:xfrm>
              <a:off x="4704" y="2600"/>
              <a:ext cx="127" cy="128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23" name="Oval 26"/>
            <p:cNvSpPr>
              <a:spLocks noChangeArrowheads="1"/>
            </p:cNvSpPr>
            <p:nvPr/>
          </p:nvSpPr>
          <p:spPr bwMode="auto">
            <a:xfrm>
              <a:off x="4883" y="2600"/>
              <a:ext cx="127" cy="128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24" name="Oval 27"/>
            <p:cNvSpPr>
              <a:spLocks noChangeArrowheads="1"/>
            </p:cNvSpPr>
            <p:nvPr/>
          </p:nvSpPr>
          <p:spPr bwMode="auto">
            <a:xfrm>
              <a:off x="5062" y="2600"/>
              <a:ext cx="127" cy="128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25" name="Oval 28"/>
            <p:cNvSpPr>
              <a:spLocks noChangeArrowheads="1"/>
            </p:cNvSpPr>
            <p:nvPr/>
          </p:nvSpPr>
          <p:spPr bwMode="auto">
            <a:xfrm>
              <a:off x="5241" y="2600"/>
              <a:ext cx="127" cy="128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26" name="Oval 29"/>
            <p:cNvSpPr>
              <a:spLocks noChangeArrowheads="1"/>
            </p:cNvSpPr>
            <p:nvPr/>
          </p:nvSpPr>
          <p:spPr bwMode="auto">
            <a:xfrm>
              <a:off x="5420" y="2600"/>
              <a:ext cx="127" cy="128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27" name="Oval 30"/>
            <p:cNvSpPr>
              <a:spLocks noChangeArrowheads="1"/>
            </p:cNvSpPr>
            <p:nvPr/>
          </p:nvSpPr>
          <p:spPr bwMode="auto">
            <a:xfrm>
              <a:off x="4704" y="2779"/>
              <a:ext cx="127" cy="1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28" name="Oval 31"/>
            <p:cNvSpPr>
              <a:spLocks noChangeArrowheads="1"/>
            </p:cNvSpPr>
            <p:nvPr/>
          </p:nvSpPr>
          <p:spPr bwMode="auto">
            <a:xfrm>
              <a:off x="4883" y="2779"/>
              <a:ext cx="127" cy="1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29" name="Oval 32"/>
            <p:cNvSpPr>
              <a:spLocks noChangeArrowheads="1"/>
            </p:cNvSpPr>
            <p:nvPr/>
          </p:nvSpPr>
          <p:spPr bwMode="auto">
            <a:xfrm>
              <a:off x="5062" y="2779"/>
              <a:ext cx="127" cy="1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30" name="Oval 33"/>
            <p:cNvSpPr>
              <a:spLocks noChangeArrowheads="1"/>
            </p:cNvSpPr>
            <p:nvPr/>
          </p:nvSpPr>
          <p:spPr bwMode="auto">
            <a:xfrm>
              <a:off x="5241" y="2779"/>
              <a:ext cx="127" cy="127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31" name="Oval 34"/>
            <p:cNvSpPr>
              <a:spLocks noChangeArrowheads="1"/>
            </p:cNvSpPr>
            <p:nvPr/>
          </p:nvSpPr>
          <p:spPr bwMode="auto">
            <a:xfrm>
              <a:off x="4704" y="2958"/>
              <a:ext cx="127" cy="1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32" name="Oval 35"/>
            <p:cNvSpPr>
              <a:spLocks noChangeArrowheads="1"/>
            </p:cNvSpPr>
            <p:nvPr/>
          </p:nvSpPr>
          <p:spPr bwMode="auto">
            <a:xfrm>
              <a:off x="4883" y="2958"/>
              <a:ext cx="127" cy="1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33" name="Oval 36"/>
            <p:cNvSpPr>
              <a:spLocks noChangeArrowheads="1"/>
            </p:cNvSpPr>
            <p:nvPr/>
          </p:nvSpPr>
          <p:spPr bwMode="auto">
            <a:xfrm>
              <a:off x="5062" y="2958"/>
              <a:ext cx="127" cy="127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34" name="Oval 37"/>
            <p:cNvSpPr>
              <a:spLocks noChangeArrowheads="1"/>
            </p:cNvSpPr>
            <p:nvPr/>
          </p:nvSpPr>
          <p:spPr bwMode="auto">
            <a:xfrm>
              <a:off x="5241" y="2958"/>
              <a:ext cx="127" cy="127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35" name="Oval 38"/>
            <p:cNvSpPr>
              <a:spLocks noChangeArrowheads="1"/>
            </p:cNvSpPr>
            <p:nvPr/>
          </p:nvSpPr>
          <p:spPr bwMode="auto">
            <a:xfrm>
              <a:off x="4883" y="3137"/>
              <a:ext cx="127" cy="127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36" name="Oval 39"/>
            <p:cNvSpPr>
              <a:spLocks noChangeArrowheads="1"/>
            </p:cNvSpPr>
            <p:nvPr/>
          </p:nvSpPr>
          <p:spPr bwMode="auto">
            <a:xfrm>
              <a:off x="5241" y="3137"/>
              <a:ext cx="127" cy="127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</p:grpSp>
      <p:sp>
        <p:nvSpPr>
          <p:cNvPr id="37" name="Line 40"/>
          <p:cNvSpPr>
            <a:spLocks noChangeShapeType="1"/>
          </p:cNvSpPr>
          <p:nvPr/>
        </p:nvSpPr>
        <p:spPr bwMode="auto">
          <a:xfrm>
            <a:off x="304800" y="2819400"/>
            <a:ext cx="8229600" cy="0"/>
          </a:xfrm>
          <a:prstGeom prst="line">
            <a:avLst/>
          </a:prstGeom>
          <a:noFill/>
          <a:ln w="63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ctrTitle"/>
          </p:nvPr>
        </p:nvSpPr>
        <p:spPr>
          <a:xfrm>
            <a:off x="315913" y="466725"/>
            <a:ext cx="6781800" cy="2133600"/>
          </a:xfrm>
        </p:spPr>
        <p:txBody>
          <a:bodyPr/>
          <a:lstStyle>
            <a:lvl1pPr algn="r">
              <a:defRPr sz="4800"/>
            </a:lvl1pPr>
          </a:lstStyle>
          <a:p>
            <a:pPr lvl="0"/>
            <a:r>
              <a:rPr lang="cs-CZ" altLang="en-US" noProof="0" smtClean="0"/>
              <a:t>Klepnutím lze upravit styl předlohy nadpisů.</a:t>
            </a:r>
          </a:p>
        </p:txBody>
      </p:sp>
      <p:sp>
        <p:nvSpPr>
          <p:cNvPr id="6148" name="Rectangle 4"/>
          <p:cNvSpPr>
            <a:spLocks noGrp="1" noChangeArrowheads="1"/>
          </p:cNvSpPr>
          <p:nvPr>
            <p:ph type="subTitle" idx="1"/>
          </p:nvPr>
        </p:nvSpPr>
        <p:spPr>
          <a:xfrm>
            <a:off x="849313" y="3049588"/>
            <a:ext cx="6248400" cy="2362200"/>
          </a:xfrm>
        </p:spPr>
        <p:txBody>
          <a:bodyPr/>
          <a:lstStyle>
            <a:lvl1pPr marL="0" indent="0" algn="r">
              <a:buFont typeface="Wingdings" pitchFamily="2" charset="2"/>
              <a:buNone/>
              <a:defRPr sz="3200"/>
            </a:lvl1pPr>
          </a:lstStyle>
          <a:p>
            <a:pPr lvl="0"/>
            <a:r>
              <a:rPr lang="cs-CZ" altLang="en-US" noProof="0" smtClean="0"/>
              <a:t>Klepnutím lze upravit styl předlohy podnadpisů.</a:t>
            </a:r>
          </a:p>
        </p:txBody>
      </p:sp>
      <p:sp>
        <p:nvSpPr>
          <p:cNvPr id="38" name="Rectangle 5"/>
          <p:cNvSpPr>
            <a:spLocks noGrp="1" noChangeArrowheads="1"/>
          </p:cNvSpPr>
          <p:nvPr>
            <p:ph type="dt" sz="half" idx="10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39" name="Rectangle 6"/>
          <p:cNvSpPr>
            <a:spLocks noGrp="1" noChangeArrowheads="1"/>
          </p:cNvSpPr>
          <p:nvPr>
            <p:ph type="ftr" sz="quarter" idx="11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40" name="Rectangle 7"/>
          <p:cNvSpPr>
            <a:spLocks noGrp="1" noChangeArrowheads="1"/>
          </p:cNvSpPr>
          <p:nvPr>
            <p:ph type="sldNum" sz="quarter" idx="12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A72D4D5-92A8-47E7-B678-A932806F8DB8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6B20F3E-58BE-45E5-A02F-7BED11939336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267E93D-C14D-433A-9DEA-6A6936E5CCC5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19263"/>
            <a:ext cx="4038600" cy="441166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19263"/>
            <a:ext cx="4038600" cy="441166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27BC794-E5C6-4571-BB03-8C4401CC8AAB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9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3B9F308-8C17-42DB-9F62-743BFD109439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D9FEF8C-091A-4C6F-A2C9-B20738822CE8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3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804D472-9549-46CF-A3BA-F0A921130995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5EA0A26-A5B5-4B12-AAB2-E790AE98D4FA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2C60E3B-D617-43D0-AFD4-C84AD16908A9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ECADDBA-0197-4EF0-866F-AC5D7179ED0C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122238"/>
            <a:ext cx="2057400" cy="6008687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22238"/>
            <a:ext cx="6019800" cy="600868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3620861-38DB-4342-9DA9-222245C32F9B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7543800" cy="12954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719263"/>
            <a:ext cx="4038600" cy="441166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19263"/>
            <a:ext cx="4038600" cy="441166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B647ACD-E6DD-4301-982E-248AD248B229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Line 2"/>
          <p:cNvSpPr>
            <a:spLocks noChangeShapeType="1"/>
          </p:cNvSpPr>
          <p:nvPr/>
        </p:nvSpPr>
        <p:spPr bwMode="auto">
          <a:xfrm>
            <a:off x="7962900" y="152400"/>
            <a:ext cx="0" cy="15240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122238"/>
            <a:ext cx="7543800" cy="129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en-US" smtClean="0"/>
              <a:t>Klepnutím lze upravit styl předlohy nadpisů.</a:t>
            </a:r>
          </a:p>
        </p:txBody>
      </p:sp>
      <p:sp>
        <p:nvSpPr>
          <p:cNvPr id="5124" name="Rectangle 4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719263"/>
            <a:ext cx="8229600" cy="4411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en-US" smtClean="0"/>
              <a:t>Klepnutím lze upravit styly předlohy textu.</a:t>
            </a:r>
          </a:p>
          <a:p>
            <a:pPr lvl="1"/>
            <a:r>
              <a:rPr lang="cs-CZ" altLang="en-US" smtClean="0"/>
              <a:t>Druhá úroveň</a:t>
            </a:r>
          </a:p>
          <a:p>
            <a:pPr lvl="2"/>
            <a:r>
              <a:rPr lang="cs-CZ" altLang="en-US" smtClean="0"/>
              <a:t>Třetí úroveň</a:t>
            </a:r>
          </a:p>
          <a:p>
            <a:pPr lvl="3"/>
            <a:r>
              <a:rPr lang="cs-CZ" altLang="en-US" smtClean="0"/>
              <a:t>Čtvrtá úroveň</a:t>
            </a:r>
          </a:p>
          <a:p>
            <a:pPr lvl="4"/>
            <a:r>
              <a:rPr lang="cs-CZ" altLang="en-US" smtClean="0"/>
              <a:t>Pátá úroveň</a:t>
            </a:r>
          </a:p>
        </p:txBody>
      </p:sp>
      <p:sp>
        <p:nvSpPr>
          <p:cNvPr id="5125" name="Rectangle 5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5126" name="Rectangle 6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000"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5127" name="Rectangle 7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/>
            </a:lvl1pPr>
          </a:lstStyle>
          <a:p>
            <a:pPr>
              <a:defRPr/>
            </a:pPr>
            <a:fld id="{C6E303E8-340B-45B1-ADFC-DC96CF321F2F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  <p:grpSp>
        <p:nvGrpSpPr>
          <p:cNvPr id="1032" name="Group 8"/>
          <p:cNvGrpSpPr>
            <a:grpSpLocks/>
          </p:cNvGrpSpPr>
          <p:nvPr/>
        </p:nvGrpSpPr>
        <p:grpSpPr bwMode="auto">
          <a:xfrm>
            <a:off x="8153400" y="152400"/>
            <a:ext cx="792163" cy="1295400"/>
            <a:chOff x="5136" y="960"/>
            <a:chExt cx="528" cy="864"/>
          </a:xfrm>
        </p:grpSpPr>
        <p:sp>
          <p:nvSpPr>
            <p:cNvPr id="1033" name="Oval 9"/>
            <p:cNvSpPr>
              <a:spLocks noChangeArrowheads="1"/>
            </p:cNvSpPr>
            <p:nvPr/>
          </p:nvSpPr>
          <p:spPr bwMode="auto">
            <a:xfrm>
              <a:off x="5136" y="960"/>
              <a:ext cx="80" cy="80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034" name="Oval 10"/>
            <p:cNvSpPr>
              <a:spLocks noChangeArrowheads="1"/>
            </p:cNvSpPr>
            <p:nvPr/>
          </p:nvSpPr>
          <p:spPr bwMode="auto">
            <a:xfrm>
              <a:off x="5248" y="960"/>
              <a:ext cx="79" cy="80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035" name="Oval 11"/>
            <p:cNvSpPr>
              <a:spLocks noChangeArrowheads="1"/>
            </p:cNvSpPr>
            <p:nvPr/>
          </p:nvSpPr>
          <p:spPr bwMode="auto">
            <a:xfrm>
              <a:off x="5360" y="960"/>
              <a:ext cx="78" cy="80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036" name="Oval 12"/>
            <p:cNvSpPr>
              <a:spLocks noChangeArrowheads="1"/>
            </p:cNvSpPr>
            <p:nvPr/>
          </p:nvSpPr>
          <p:spPr bwMode="auto">
            <a:xfrm>
              <a:off x="5136" y="1072"/>
              <a:ext cx="80" cy="78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037" name="Oval 13"/>
            <p:cNvSpPr>
              <a:spLocks noChangeArrowheads="1"/>
            </p:cNvSpPr>
            <p:nvPr/>
          </p:nvSpPr>
          <p:spPr bwMode="auto">
            <a:xfrm>
              <a:off x="5248" y="1072"/>
              <a:ext cx="79" cy="78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038" name="Oval 14"/>
            <p:cNvSpPr>
              <a:spLocks noChangeArrowheads="1"/>
            </p:cNvSpPr>
            <p:nvPr/>
          </p:nvSpPr>
          <p:spPr bwMode="auto">
            <a:xfrm>
              <a:off x="5360" y="1072"/>
              <a:ext cx="78" cy="78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039" name="Oval 15"/>
            <p:cNvSpPr>
              <a:spLocks noChangeArrowheads="1"/>
            </p:cNvSpPr>
            <p:nvPr/>
          </p:nvSpPr>
          <p:spPr bwMode="auto">
            <a:xfrm>
              <a:off x="5472" y="1072"/>
              <a:ext cx="78" cy="78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040" name="Oval 16"/>
            <p:cNvSpPr>
              <a:spLocks noChangeArrowheads="1"/>
            </p:cNvSpPr>
            <p:nvPr/>
          </p:nvSpPr>
          <p:spPr bwMode="auto">
            <a:xfrm>
              <a:off x="5136" y="1184"/>
              <a:ext cx="80" cy="78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041" name="Oval 17"/>
            <p:cNvSpPr>
              <a:spLocks noChangeArrowheads="1"/>
            </p:cNvSpPr>
            <p:nvPr/>
          </p:nvSpPr>
          <p:spPr bwMode="auto">
            <a:xfrm>
              <a:off x="5248" y="1184"/>
              <a:ext cx="79" cy="78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042" name="Oval 18"/>
            <p:cNvSpPr>
              <a:spLocks noChangeArrowheads="1"/>
            </p:cNvSpPr>
            <p:nvPr/>
          </p:nvSpPr>
          <p:spPr bwMode="auto">
            <a:xfrm>
              <a:off x="5360" y="1184"/>
              <a:ext cx="78" cy="78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043" name="Oval 19"/>
            <p:cNvSpPr>
              <a:spLocks noChangeArrowheads="1"/>
            </p:cNvSpPr>
            <p:nvPr/>
          </p:nvSpPr>
          <p:spPr bwMode="auto">
            <a:xfrm>
              <a:off x="5472" y="1184"/>
              <a:ext cx="78" cy="78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044" name="Oval 20"/>
            <p:cNvSpPr>
              <a:spLocks noChangeArrowheads="1"/>
            </p:cNvSpPr>
            <p:nvPr/>
          </p:nvSpPr>
          <p:spPr bwMode="auto">
            <a:xfrm>
              <a:off x="5584" y="1184"/>
              <a:ext cx="80" cy="78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045" name="Oval 21"/>
            <p:cNvSpPr>
              <a:spLocks noChangeArrowheads="1"/>
            </p:cNvSpPr>
            <p:nvPr/>
          </p:nvSpPr>
          <p:spPr bwMode="auto">
            <a:xfrm>
              <a:off x="5136" y="1296"/>
              <a:ext cx="80" cy="80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046" name="Oval 22"/>
            <p:cNvSpPr>
              <a:spLocks noChangeArrowheads="1"/>
            </p:cNvSpPr>
            <p:nvPr/>
          </p:nvSpPr>
          <p:spPr bwMode="auto">
            <a:xfrm>
              <a:off x="5248" y="1296"/>
              <a:ext cx="79" cy="8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047" name="Oval 23"/>
            <p:cNvSpPr>
              <a:spLocks noChangeArrowheads="1"/>
            </p:cNvSpPr>
            <p:nvPr/>
          </p:nvSpPr>
          <p:spPr bwMode="auto">
            <a:xfrm>
              <a:off x="5360" y="1296"/>
              <a:ext cx="78" cy="8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048" name="Oval 24"/>
            <p:cNvSpPr>
              <a:spLocks noChangeArrowheads="1"/>
            </p:cNvSpPr>
            <p:nvPr/>
          </p:nvSpPr>
          <p:spPr bwMode="auto">
            <a:xfrm>
              <a:off x="5472" y="1296"/>
              <a:ext cx="78" cy="8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049" name="Oval 25"/>
            <p:cNvSpPr>
              <a:spLocks noChangeArrowheads="1"/>
            </p:cNvSpPr>
            <p:nvPr/>
          </p:nvSpPr>
          <p:spPr bwMode="auto">
            <a:xfrm>
              <a:off x="5136" y="1408"/>
              <a:ext cx="80" cy="8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050" name="Oval 26"/>
            <p:cNvSpPr>
              <a:spLocks noChangeArrowheads="1"/>
            </p:cNvSpPr>
            <p:nvPr/>
          </p:nvSpPr>
          <p:spPr bwMode="auto">
            <a:xfrm>
              <a:off x="5248" y="1408"/>
              <a:ext cx="79" cy="8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051" name="Oval 27"/>
            <p:cNvSpPr>
              <a:spLocks noChangeArrowheads="1"/>
            </p:cNvSpPr>
            <p:nvPr/>
          </p:nvSpPr>
          <p:spPr bwMode="auto">
            <a:xfrm>
              <a:off x="5360" y="1408"/>
              <a:ext cx="78" cy="8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052" name="Oval 28"/>
            <p:cNvSpPr>
              <a:spLocks noChangeArrowheads="1"/>
            </p:cNvSpPr>
            <p:nvPr/>
          </p:nvSpPr>
          <p:spPr bwMode="auto">
            <a:xfrm>
              <a:off x="5472" y="1408"/>
              <a:ext cx="78" cy="8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053" name="Oval 29"/>
            <p:cNvSpPr>
              <a:spLocks noChangeArrowheads="1"/>
            </p:cNvSpPr>
            <p:nvPr/>
          </p:nvSpPr>
          <p:spPr bwMode="auto">
            <a:xfrm>
              <a:off x="5584" y="1408"/>
              <a:ext cx="80" cy="80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054" name="Oval 30"/>
            <p:cNvSpPr>
              <a:spLocks noChangeArrowheads="1"/>
            </p:cNvSpPr>
            <p:nvPr/>
          </p:nvSpPr>
          <p:spPr bwMode="auto">
            <a:xfrm>
              <a:off x="5136" y="1520"/>
              <a:ext cx="80" cy="79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055" name="Oval 31"/>
            <p:cNvSpPr>
              <a:spLocks noChangeArrowheads="1"/>
            </p:cNvSpPr>
            <p:nvPr/>
          </p:nvSpPr>
          <p:spPr bwMode="auto">
            <a:xfrm>
              <a:off x="5248" y="1520"/>
              <a:ext cx="79" cy="79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056" name="Oval 32"/>
            <p:cNvSpPr>
              <a:spLocks noChangeArrowheads="1"/>
            </p:cNvSpPr>
            <p:nvPr/>
          </p:nvSpPr>
          <p:spPr bwMode="auto">
            <a:xfrm>
              <a:off x="5360" y="1520"/>
              <a:ext cx="78" cy="79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057" name="Oval 33"/>
            <p:cNvSpPr>
              <a:spLocks noChangeArrowheads="1"/>
            </p:cNvSpPr>
            <p:nvPr/>
          </p:nvSpPr>
          <p:spPr bwMode="auto">
            <a:xfrm>
              <a:off x="5472" y="1520"/>
              <a:ext cx="78" cy="79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058" name="Oval 34"/>
            <p:cNvSpPr>
              <a:spLocks noChangeArrowheads="1"/>
            </p:cNvSpPr>
            <p:nvPr/>
          </p:nvSpPr>
          <p:spPr bwMode="auto">
            <a:xfrm>
              <a:off x="5136" y="1632"/>
              <a:ext cx="80" cy="78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059" name="Oval 35"/>
            <p:cNvSpPr>
              <a:spLocks noChangeArrowheads="1"/>
            </p:cNvSpPr>
            <p:nvPr/>
          </p:nvSpPr>
          <p:spPr bwMode="auto">
            <a:xfrm>
              <a:off x="5248" y="1632"/>
              <a:ext cx="79" cy="78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060" name="Oval 36"/>
            <p:cNvSpPr>
              <a:spLocks noChangeArrowheads="1"/>
            </p:cNvSpPr>
            <p:nvPr/>
          </p:nvSpPr>
          <p:spPr bwMode="auto">
            <a:xfrm>
              <a:off x="5360" y="1632"/>
              <a:ext cx="78" cy="78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061" name="Oval 37"/>
            <p:cNvSpPr>
              <a:spLocks noChangeArrowheads="1"/>
            </p:cNvSpPr>
            <p:nvPr/>
          </p:nvSpPr>
          <p:spPr bwMode="auto">
            <a:xfrm>
              <a:off x="5472" y="1632"/>
              <a:ext cx="78" cy="78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062" name="Oval 38"/>
            <p:cNvSpPr>
              <a:spLocks noChangeArrowheads="1"/>
            </p:cNvSpPr>
            <p:nvPr/>
          </p:nvSpPr>
          <p:spPr bwMode="auto">
            <a:xfrm>
              <a:off x="5248" y="1744"/>
              <a:ext cx="79" cy="80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063" name="Oval 39"/>
            <p:cNvSpPr>
              <a:spLocks noChangeArrowheads="1"/>
            </p:cNvSpPr>
            <p:nvPr/>
          </p:nvSpPr>
          <p:spPr bwMode="auto">
            <a:xfrm>
              <a:off x="5472" y="1744"/>
              <a:ext cx="78" cy="80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0" r:id="rId1"/>
    <p:sldLayoutId id="2147483689" r:id="rId2"/>
    <p:sldLayoutId id="2147483690" r:id="rId3"/>
    <p:sldLayoutId id="2147483691" r:id="rId4"/>
    <p:sldLayoutId id="2147483692" r:id="rId5"/>
    <p:sldLayoutId id="2147483693" r:id="rId6"/>
    <p:sldLayoutId id="2147483694" r:id="rId7"/>
    <p:sldLayoutId id="2147483695" r:id="rId8"/>
    <p:sldLayoutId id="2147483696" r:id="rId9"/>
    <p:sldLayoutId id="2147483697" r:id="rId10"/>
    <p:sldLayoutId id="2147483698" r:id="rId11"/>
    <p:sldLayoutId id="2147483699" r:id="rId12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1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512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512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512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512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3" grpId="0"/>
      <p:bldP spid="5124" grpId="0" build="p">
        <p:tmplLst>
          <p:tmpl lvl="1">
            <p:tnLst>
              <p:par>
                <p:cTn presetID="10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5124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5124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5124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5124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5124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5124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5124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5124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5124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5124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txStyles>
    <p:titleStyle>
      <a:lvl1pPr algn="l" rtl="0" eaLnBrk="0" fontAlgn="base" hangingPunct="0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70000"/>
        <a:buFont typeface="Wingdings" pitchFamily="2" charset="2"/>
        <a:buChar char="l"/>
        <a:defRPr sz="3000">
          <a:solidFill>
            <a:schemeClr val="tx1"/>
          </a:solidFill>
          <a:latin typeface="+mn-lt"/>
          <a:ea typeface="+mn-ea"/>
          <a:cs typeface="+mn-cs"/>
        </a:defRPr>
      </a:lvl1pPr>
      <a:lvl2pPr marL="692150" indent="-347663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l"/>
        <a:defRPr sz="2600">
          <a:solidFill>
            <a:schemeClr val="tx1"/>
          </a:solidFill>
          <a:latin typeface="+mn-lt"/>
        </a:defRPr>
      </a:lvl2pPr>
      <a:lvl3pPr marL="987425" indent="-293688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" pitchFamily="2" charset="2"/>
        <a:buChar char="l"/>
        <a:defRPr sz="2300">
          <a:solidFill>
            <a:schemeClr val="tx1"/>
          </a:solidFill>
          <a:latin typeface="+mn-lt"/>
        </a:defRPr>
      </a:lvl3pPr>
      <a:lvl4pPr marL="1281113" indent="-2921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75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4pPr>
      <a:lvl5pPr marL="1598613" indent="-315913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5pPr>
      <a:lvl6pPr marL="2055813" indent="-315913" algn="l" rtl="0" fontAlgn="base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6pPr>
      <a:lvl7pPr marL="2513013" indent="-315913" algn="l" rtl="0" fontAlgn="base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7pPr>
      <a:lvl8pPr marL="2970213" indent="-315913" algn="l" rtl="0" fontAlgn="base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8pPr>
      <a:lvl9pPr marL="3427413" indent="-315913" algn="l" rtl="0" fontAlgn="base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Michel_de_Montaigne_1.jpg?uselang=cs" TargetMode="External"/><Relationship Id="rId2" Type="http://schemas.openxmlformats.org/officeDocument/2006/relationships/hyperlink" Target="http://commons.wikimedia.org/wiki/File:Francois_Villon.jpg?uselang=cs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>
          <a:xfrm flipV="1">
            <a:off x="457200" y="0"/>
            <a:ext cx="7543800" cy="122238"/>
          </a:xfrm>
        </p:spPr>
        <p:txBody>
          <a:bodyPr/>
          <a:lstStyle/>
          <a:p>
            <a:pPr eaLnBrk="1" hangingPunct="1"/>
            <a:endParaRPr lang="cs-CZ" altLang="cs-CZ" sz="3500" smtClean="0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1987550"/>
            <a:ext cx="8507412" cy="4754563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altLang="cs-CZ" sz="1700" b="1" i="1" smtClean="0"/>
              <a:t>Datum: 23. 3. 2013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sz="1700" b="1" i="1" smtClean="0"/>
              <a:t>Projekt:</a:t>
            </a:r>
            <a:r>
              <a:rPr lang="cs-CZ" altLang="cs-CZ" sz="1700" b="1" smtClean="0"/>
              <a:t> </a:t>
            </a:r>
            <a:r>
              <a:rPr lang="cs-CZ" altLang="cs-CZ" sz="1700" smtClean="0"/>
              <a:t>Kvalitní výuka</a:t>
            </a:r>
            <a:endParaRPr lang="cs-CZ" altLang="cs-CZ" sz="1700" b="1" i="1" smtClean="0"/>
          </a:p>
          <a:p>
            <a:pPr eaLnBrk="1" hangingPunct="1">
              <a:lnSpc>
                <a:spcPct val="90000"/>
              </a:lnSpc>
            </a:pPr>
            <a:r>
              <a:rPr lang="cs-CZ" altLang="cs-CZ" sz="1700" b="1" i="1" smtClean="0"/>
              <a:t>Registrační číslo:</a:t>
            </a:r>
            <a:r>
              <a:rPr lang="cs-CZ" altLang="cs-CZ" sz="1700" b="1" smtClean="0"/>
              <a:t> </a:t>
            </a:r>
            <a:r>
              <a:rPr lang="cs-CZ" altLang="cs-CZ" sz="1700" smtClean="0"/>
              <a:t>CZ.1.07/1.5.00/34.0731</a:t>
            </a:r>
            <a:endParaRPr lang="cs-CZ" altLang="cs-CZ" sz="1700" b="1" i="1" smtClean="0"/>
          </a:p>
          <a:p>
            <a:pPr eaLnBrk="1" hangingPunct="1">
              <a:lnSpc>
                <a:spcPct val="90000"/>
              </a:lnSpc>
            </a:pPr>
            <a:r>
              <a:rPr lang="cs-CZ" altLang="cs-CZ" sz="1700" b="1" i="1" smtClean="0"/>
              <a:t>Číslo DUM:</a:t>
            </a:r>
            <a:r>
              <a:rPr lang="cs-CZ" altLang="cs-CZ" sz="1700" b="1" smtClean="0"/>
              <a:t> </a:t>
            </a:r>
            <a:r>
              <a:rPr lang="cs-CZ" altLang="cs-CZ" sz="1700" smtClean="0"/>
              <a:t>VY_32_INOVACE_86</a:t>
            </a:r>
          </a:p>
          <a:p>
            <a:pPr eaLnBrk="1" hangingPunct="1">
              <a:lnSpc>
                <a:spcPct val="80000"/>
              </a:lnSpc>
            </a:pPr>
            <a:r>
              <a:rPr lang="cs-CZ" altLang="cs-CZ" sz="1700" b="1" i="1" smtClean="0"/>
              <a:t>Licence</a:t>
            </a:r>
            <a:r>
              <a:rPr lang="cs-CZ" altLang="cs-CZ" sz="1700" smtClean="0"/>
              <a:t>: CC BY-NC-SA 3.0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cs-CZ" altLang="cs-CZ" sz="800" b="1" smtClean="0"/>
              <a:t>	</a:t>
            </a:r>
            <a:endParaRPr lang="cs-CZ" altLang="cs-CZ" sz="800" b="1" i="1" smtClean="0"/>
          </a:p>
          <a:p>
            <a:pPr eaLnBrk="1" hangingPunct="1">
              <a:lnSpc>
                <a:spcPct val="80000"/>
              </a:lnSpc>
            </a:pPr>
            <a:r>
              <a:rPr lang="cs-CZ" altLang="cs-CZ" sz="1700" b="1" i="1" smtClean="0"/>
              <a:t>Jméno autora:</a:t>
            </a:r>
            <a:r>
              <a:rPr lang="cs-CZ" altLang="cs-CZ" sz="1700" b="1" smtClean="0"/>
              <a:t> </a:t>
            </a:r>
            <a:r>
              <a:rPr lang="cs-CZ" altLang="cs-CZ" sz="1700" smtClean="0"/>
              <a:t>Mgr. Jana Hávová</a:t>
            </a:r>
          </a:p>
          <a:p>
            <a:pPr eaLnBrk="1" hangingPunct="1">
              <a:lnSpc>
                <a:spcPct val="80000"/>
              </a:lnSpc>
            </a:pPr>
            <a:r>
              <a:rPr lang="cs-CZ" altLang="cs-CZ" sz="1700" b="1" i="1" smtClean="0"/>
              <a:t>Škola</a:t>
            </a:r>
            <a:r>
              <a:rPr lang="cs-CZ" altLang="cs-CZ" sz="1700" i="1" smtClean="0"/>
              <a:t>: </a:t>
            </a:r>
            <a:r>
              <a:rPr lang="cs-CZ" altLang="cs-CZ" sz="1700" smtClean="0"/>
              <a:t>Střední uměleckoprůmyslová škola Jihlava-Helenín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sz="1700" b="1" i="1" smtClean="0"/>
              <a:t>Název práce:</a:t>
            </a:r>
            <a:r>
              <a:rPr lang="cs-CZ" altLang="cs-CZ" sz="1700" b="1" smtClean="0"/>
              <a:t> Renesance ve Francii</a:t>
            </a:r>
            <a:endParaRPr lang="cs-CZ" altLang="cs-CZ" sz="1700" b="1" i="1" smtClean="0"/>
          </a:p>
          <a:p>
            <a:pPr eaLnBrk="1" hangingPunct="1">
              <a:lnSpc>
                <a:spcPct val="90000"/>
              </a:lnSpc>
            </a:pPr>
            <a:r>
              <a:rPr lang="cs-CZ" altLang="cs-CZ" sz="1700" b="1" i="1" smtClean="0"/>
              <a:t>Předmět</a:t>
            </a:r>
            <a:r>
              <a:rPr lang="cs-CZ" altLang="cs-CZ" sz="1700" i="1" smtClean="0"/>
              <a:t>:</a:t>
            </a:r>
            <a:r>
              <a:rPr lang="cs-CZ" altLang="cs-CZ" sz="1700" smtClean="0"/>
              <a:t> český jazyk a literatura</a:t>
            </a:r>
            <a:endParaRPr lang="cs-CZ" altLang="cs-CZ" sz="1700" b="1" i="1" smtClean="0"/>
          </a:p>
          <a:p>
            <a:pPr eaLnBrk="1" hangingPunct="1">
              <a:lnSpc>
                <a:spcPct val="90000"/>
              </a:lnSpc>
            </a:pPr>
            <a:r>
              <a:rPr lang="cs-CZ" altLang="cs-CZ" sz="1700" b="1" i="1" smtClean="0"/>
              <a:t>Ročník:</a:t>
            </a:r>
            <a:r>
              <a:rPr lang="cs-CZ" altLang="cs-CZ" sz="1700" b="1" smtClean="0"/>
              <a:t> </a:t>
            </a:r>
            <a:r>
              <a:rPr lang="cs-CZ" altLang="cs-CZ" sz="1700" smtClean="0"/>
              <a:t>1.</a:t>
            </a:r>
            <a:endParaRPr lang="cs-CZ" altLang="cs-CZ" sz="1700" b="1" i="1" smtClean="0"/>
          </a:p>
          <a:p>
            <a:pPr eaLnBrk="1" hangingPunct="1">
              <a:lnSpc>
                <a:spcPct val="90000"/>
              </a:lnSpc>
            </a:pPr>
            <a:r>
              <a:rPr lang="cs-CZ" altLang="cs-CZ" sz="1700" b="1" i="1" smtClean="0"/>
              <a:t>Časová dotace</a:t>
            </a:r>
            <a:r>
              <a:rPr lang="cs-CZ" altLang="cs-CZ" sz="1700" i="1" smtClean="0"/>
              <a:t>:</a:t>
            </a:r>
            <a:r>
              <a:rPr lang="cs-CZ" altLang="cs-CZ" sz="1700" smtClean="0"/>
              <a:t> 30 minut</a:t>
            </a:r>
            <a:endParaRPr lang="cs-CZ" altLang="cs-CZ" sz="1700" b="1" i="1" smtClean="0"/>
          </a:p>
          <a:p>
            <a:pPr eaLnBrk="1" hangingPunct="1">
              <a:lnSpc>
                <a:spcPct val="90000"/>
              </a:lnSpc>
            </a:pPr>
            <a:r>
              <a:rPr lang="cs-CZ" altLang="cs-CZ" sz="1700" b="1" i="1" smtClean="0"/>
              <a:t>Vzdělávací cíl</a:t>
            </a:r>
            <a:r>
              <a:rPr lang="cs-CZ" altLang="cs-CZ" sz="1700" i="1" smtClean="0"/>
              <a:t>:</a:t>
            </a:r>
            <a:r>
              <a:rPr lang="cs-CZ" altLang="cs-CZ" sz="1700" smtClean="0"/>
              <a:t> Seznámení s renesanční literaturou ve Francii, s autory a jejich nejvýznamnějšími díly.</a:t>
            </a:r>
            <a:endParaRPr lang="cs-CZ" altLang="cs-CZ" sz="1700" b="1" i="1" smtClean="0"/>
          </a:p>
          <a:p>
            <a:pPr eaLnBrk="1" hangingPunct="1">
              <a:lnSpc>
                <a:spcPct val="90000"/>
              </a:lnSpc>
            </a:pPr>
            <a:r>
              <a:rPr lang="cs-CZ" altLang="cs-CZ" sz="1700" b="1" i="1" smtClean="0"/>
              <a:t>Pomůcky</a:t>
            </a:r>
            <a:r>
              <a:rPr lang="cs-CZ" altLang="cs-CZ" sz="1700" i="1" smtClean="0"/>
              <a:t>:</a:t>
            </a:r>
            <a:r>
              <a:rPr lang="cs-CZ" altLang="cs-CZ" sz="1700" smtClean="0"/>
              <a:t> ICT technika, projektor</a:t>
            </a:r>
            <a:endParaRPr lang="cs-CZ" altLang="cs-CZ" sz="1700" b="1" i="1" smtClean="0"/>
          </a:p>
          <a:p>
            <a:pPr eaLnBrk="1" hangingPunct="1">
              <a:lnSpc>
                <a:spcPct val="90000"/>
              </a:lnSpc>
            </a:pPr>
            <a:r>
              <a:rPr lang="cs-CZ" altLang="cs-CZ" sz="1700" b="1" i="1" smtClean="0"/>
              <a:t>Inovace: </a:t>
            </a:r>
            <a:r>
              <a:rPr lang="cs-CZ" altLang="cs-CZ" sz="1700" smtClean="0"/>
              <a:t>Zapojení audiovizuální techniky do výuky. Využití mezipředmětových vztahů – souvislost s předmětem Dějiny výtvarné kultury. Aktivizace studentů dílčími otázkami.</a:t>
            </a:r>
          </a:p>
        </p:txBody>
      </p:sp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3175" y="115888"/>
            <a:ext cx="7959551" cy="1871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altLang="cs-CZ" smtClean="0"/>
              <a:t>Renesance ve Francii</a:t>
            </a:r>
          </a:p>
        </p:txBody>
      </p:sp>
      <p:sp>
        <p:nvSpPr>
          <p:cNvPr id="4099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alt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Renesance ve Francii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  <a:p>
            <a:pPr eaLnBrk="1" hangingPunct="1"/>
            <a:r>
              <a:rPr lang="cs-CZ" altLang="cs-CZ" smtClean="0"/>
              <a:t>od pol. 15. století</a:t>
            </a:r>
          </a:p>
          <a:p>
            <a:pPr eaLnBrk="1" hangingPunct="1"/>
            <a:endParaRPr lang="cs-CZ" altLang="cs-CZ" smtClean="0"/>
          </a:p>
          <a:p>
            <a:pPr eaLnBrk="1" hangingPunct="1"/>
            <a:r>
              <a:rPr lang="cs-CZ" altLang="cs-CZ" smtClean="0"/>
              <a:t>představitelé:</a:t>
            </a:r>
          </a:p>
          <a:p>
            <a:pPr lvl="1" eaLnBrk="1" hangingPunct="1"/>
            <a:r>
              <a:rPr lang="cs-CZ" altLang="cs-CZ" smtClean="0"/>
              <a:t>Francois Villon</a:t>
            </a:r>
          </a:p>
          <a:p>
            <a:pPr lvl="1" eaLnBrk="1" hangingPunct="1"/>
            <a:r>
              <a:rPr lang="cs-CZ" altLang="cs-CZ" smtClean="0"/>
              <a:t>Michel de Montaigne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Francois Villon (?1431–?1463)</a:t>
            </a:r>
          </a:p>
        </p:txBody>
      </p:sp>
      <p:sp>
        <p:nvSpPr>
          <p:cNvPr id="6147" name="Rectangle 4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719263"/>
            <a:ext cx="5122863" cy="4411662"/>
          </a:xfrm>
        </p:spPr>
        <p:txBody>
          <a:bodyPr/>
          <a:lstStyle/>
          <a:p>
            <a:pPr eaLnBrk="1" hangingPunct="1"/>
            <a:endParaRPr lang="cs-CZ" altLang="cs-CZ" sz="2600" smtClean="0">
              <a:cs typeface="Arial" charset="0"/>
            </a:endParaRPr>
          </a:p>
          <a:p>
            <a:pPr eaLnBrk="1" hangingPunct="1"/>
            <a:r>
              <a:rPr lang="en-US" altLang="cs-CZ" sz="2600" smtClean="0">
                <a:cs typeface="Arial" charset="0"/>
              </a:rPr>
              <a:t>[</a:t>
            </a:r>
            <a:r>
              <a:rPr lang="cs-CZ" altLang="cs-CZ" sz="2600" smtClean="0">
                <a:cs typeface="Arial" charset="0"/>
              </a:rPr>
              <a:t>fra</a:t>
            </a:r>
            <a:r>
              <a:rPr lang="en-US" altLang="cs-CZ" sz="2600" smtClean="0">
                <a:cs typeface="Arial" charset="0"/>
              </a:rPr>
              <a:t>~</a:t>
            </a:r>
            <a:r>
              <a:rPr lang="cs-CZ" altLang="cs-CZ" sz="2600" smtClean="0">
                <a:cs typeface="Arial" charset="0"/>
              </a:rPr>
              <a:t>sua vijo</a:t>
            </a:r>
            <a:r>
              <a:rPr lang="en-US" altLang="cs-CZ" sz="2600" smtClean="0">
                <a:cs typeface="Arial" charset="0"/>
              </a:rPr>
              <a:t>~]</a:t>
            </a:r>
          </a:p>
          <a:p>
            <a:pPr eaLnBrk="1" hangingPunct="1"/>
            <a:r>
              <a:rPr lang="cs-CZ" altLang="cs-CZ" sz="2600" smtClean="0"/>
              <a:t>významný renesanční </a:t>
            </a:r>
            <a:r>
              <a:rPr lang="cs-CZ" altLang="cs-CZ" sz="2600" b="1" smtClean="0"/>
              <a:t>básník</a:t>
            </a:r>
          </a:p>
          <a:p>
            <a:pPr eaLnBrk="1" hangingPunct="1"/>
            <a:r>
              <a:rPr lang="cs-CZ" altLang="cs-CZ" sz="2600" b="1" smtClean="0"/>
              <a:t>„1. prokletý básník“</a:t>
            </a:r>
            <a:r>
              <a:rPr lang="cs-CZ" altLang="cs-CZ" sz="2600" smtClean="0"/>
              <a:t> (termín  z 19. st.)</a:t>
            </a:r>
          </a:p>
          <a:p>
            <a:pPr lvl="1" eaLnBrk="1" hangingPunct="1"/>
            <a:r>
              <a:rPr lang="cs-CZ" altLang="cs-CZ" sz="2200" smtClean="0"/>
              <a:t>vymykal se společenským normám – tvorbou i životem; nepochopen; uznán až později</a:t>
            </a:r>
          </a:p>
          <a:p>
            <a:pPr lvl="1" eaLnBrk="1" hangingPunct="1"/>
            <a:r>
              <a:rPr lang="cs-CZ" altLang="cs-CZ" sz="2200" smtClean="0"/>
              <a:t>„prokletí básníci“ – 19. st., Baudelaire, Verlaine</a:t>
            </a:r>
          </a:p>
        </p:txBody>
      </p:sp>
      <p:pic>
        <p:nvPicPr>
          <p:cNvPr id="6148" name="Picture 6" descr="Francois_Villon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5795963" y="1916113"/>
            <a:ext cx="2857500" cy="3541712"/>
          </a:xfr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Francois Villon (?1431–?1463)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412875"/>
            <a:ext cx="8229600" cy="4679950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</a:pPr>
            <a:endParaRPr lang="cs-CZ" altLang="cs-CZ" smtClean="0"/>
          </a:p>
          <a:p>
            <a:pPr eaLnBrk="1" hangingPunct="1"/>
            <a:r>
              <a:rPr lang="cs-CZ" altLang="cs-CZ" sz="2800" smtClean="0"/>
              <a:t>bohémský život – královský dvůr i podsvětí</a:t>
            </a:r>
          </a:p>
          <a:p>
            <a:pPr eaLnBrk="1" hangingPunct="1"/>
            <a:r>
              <a:rPr lang="cs-CZ" altLang="cs-CZ" sz="2800" smtClean="0"/>
              <a:t>studium na Sorbonně</a:t>
            </a:r>
          </a:p>
          <a:p>
            <a:pPr eaLnBrk="1" hangingPunct="1"/>
            <a:r>
              <a:rPr lang="cs-CZ" altLang="cs-CZ" sz="2800" smtClean="0"/>
              <a:t>za zabití odsouzen k smrti, trest zmírněn na vyhnanství, po odchodu z Paříže zmizel</a:t>
            </a:r>
          </a:p>
          <a:p>
            <a:pPr eaLnBrk="1" hangingPunct="1"/>
            <a:endParaRPr lang="cs-CZ" altLang="cs-CZ" sz="2800" smtClean="0"/>
          </a:p>
          <a:p>
            <a:pPr eaLnBrk="1" hangingPunct="1"/>
            <a:r>
              <a:rPr lang="cs-CZ" altLang="cs-CZ" b="1" smtClean="0"/>
              <a:t>dílo formálně dokonalé</a:t>
            </a:r>
          </a:p>
          <a:p>
            <a:pPr eaLnBrk="1" hangingPunct="1"/>
            <a:r>
              <a:rPr lang="cs-CZ" altLang="cs-CZ" b="1" smtClean="0"/>
              <a:t>kritika společnosti, sebekritika, satira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Francois Villon – dílo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</a:pPr>
            <a:endParaRPr lang="cs-CZ" altLang="cs-CZ" smtClean="0"/>
          </a:p>
          <a:p>
            <a:pPr eaLnBrk="1" hangingPunct="1"/>
            <a:r>
              <a:rPr lang="cs-CZ" altLang="cs-CZ" i="1" smtClean="0">
                <a:solidFill>
                  <a:schemeClr val="hlink"/>
                </a:solidFill>
              </a:rPr>
              <a:t>Závět</a:t>
            </a:r>
            <a:r>
              <a:rPr lang="cs-CZ" altLang="cs-CZ" smtClean="0"/>
              <a:t> (</a:t>
            </a:r>
            <a:r>
              <a:rPr lang="cs-CZ" altLang="cs-CZ" i="1" smtClean="0">
                <a:solidFill>
                  <a:schemeClr val="hlink"/>
                </a:solidFill>
              </a:rPr>
              <a:t>Velký testament</a:t>
            </a:r>
            <a:r>
              <a:rPr lang="cs-CZ" altLang="cs-CZ" smtClean="0"/>
              <a:t>)</a:t>
            </a:r>
          </a:p>
          <a:p>
            <a:pPr lvl="1" eaLnBrk="1" hangingPunct="1"/>
            <a:r>
              <a:rPr lang="cs-CZ" altLang="cs-CZ" smtClean="0"/>
              <a:t>pomíjivost a bída lidského života, život na okraji společnosti, strach ze smrti, nespravedlnost</a:t>
            </a:r>
          </a:p>
          <a:p>
            <a:pPr lvl="1" eaLnBrk="1" hangingPunct="1"/>
            <a:r>
              <a:rPr lang="cs-CZ" altLang="cs-CZ" b="1" smtClean="0"/>
              <a:t>francouzská (villonská) balada</a:t>
            </a:r>
          </a:p>
          <a:p>
            <a:pPr lvl="2" eaLnBrk="1" hangingPunct="1"/>
            <a:r>
              <a:rPr lang="cs-CZ" altLang="cs-CZ" b="1" smtClean="0"/>
              <a:t>DÚ: Co to je? Jakou má formu?</a:t>
            </a:r>
          </a:p>
          <a:p>
            <a:pPr eaLnBrk="1" hangingPunct="1"/>
            <a:endParaRPr lang="cs-CZ" altLang="cs-CZ" i="1" smtClean="0">
              <a:solidFill>
                <a:schemeClr val="hlink"/>
              </a:solidFill>
            </a:endParaRPr>
          </a:p>
          <a:p>
            <a:pPr eaLnBrk="1" hangingPunct="1"/>
            <a:r>
              <a:rPr lang="cs-CZ" altLang="cs-CZ" i="1" smtClean="0">
                <a:solidFill>
                  <a:schemeClr val="hlink"/>
                </a:solidFill>
              </a:rPr>
              <a:t>Odkaz</a:t>
            </a:r>
            <a:r>
              <a:rPr lang="cs-CZ" altLang="cs-CZ" smtClean="0"/>
              <a:t> (</a:t>
            </a:r>
            <a:r>
              <a:rPr lang="cs-CZ" altLang="cs-CZ" i="1" smtClean="0">
                <a:solidFill>
                  <a:schemeClr val="hlink"/>
                </a:solidFill>
              </a:rPr>
              <a:t>Malý testament</a:t>
            </a:r>
            <a:r>
              <a:rPr lang="cs-CZ" altLang="cs-CZ" smtClean="0"/>
              <a:t>)</a:t>
            </a:r>
          </a:p>
          <a:p>
            <a:pPr eaLnBrk="1" hangingPunct="1"/>
            <a:endParaRPr lang="cs-CZ" altLang="cs-CZ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Francois Villon - inspirace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  <a:p>
            <a:pPr eaLnBrk="1" hangingPunct="1"/>
            <a:r>
              <a:rPr lang="cs-CZ" altLang="cs-CZ" smtClean="0"/>
              <a:t>inspiroval autory 20. století:</a:t>
            </a:r>
          </a:p>
          <a:p>
            <a:pPr lvl="1" eaLnBrk="1" hangingPunct="1"/>
            <a:endParaRPr lang="cs-CZ" altLang="cs-CZ" smtClean="0"/>
          </a:p>
          <a:p>
            <a:pPr lvl="1" eaLnBrk="1" hangingPunct="1"/>
            <a:r>
              <a:rPr lang="cs-CZ" altLang="cs-CZ" smtClean="0"/>
              <a:t>Jarmila Loukotková – </a:t>
            </a:r>
            <a:r>
              <a:rPr lang="cs-CZ" altLang="cs-CZ" i="1" smtClean="0"/>
              <a:t>Navzdory básník zpívá</a:t>
            </a:r>
          </a:p>
          <a:p>
            <a:pPr lvl="2" eaLnBrk="1" hangingPunct="1"/>
            <a:r>
              <a:rPr lang="cs-CZ" altLang="cs-CZ" smtClean="0"/>
              <a:t>životopisný román </a:t>
            </a:r>
          </a:p>
          <a:p>
            <a:pPr lvl="1" eaLnBrk="1" hangingPunct="1"/>
            <a:endParaRPr lang="cs-CZ" altLang="cs-CZ" smtClean="0"/>
          </a:p>
          <a:p>
            <a:pPr lvl="1" eaLnBrk="1" hangingPunct="1"/>
            <a:r>
              <a:rPr lang="cs-CZ" altLang="cs-CZ" smtClean="0"/>
              <a:t>Voskovec + Werich – </a:t>
            </a:r>
            <a:r>
              <a:rPr lang="cs-CZ" altLang="cs-CZ" i="1" smtClean="0"/>
              <a:t>Balada z hadrů</a:t>
            </a:r>
          </a:p>
          <a:p>
            <a:pPr lvl="2" eaLnBrk="1" hangingPunct="1"/>
            <a:r>
              <a:rPr lang="cs-CZ" altLang="cs-CZ" smtClean="0"/>
              <a:t>hra o životě tohoto básníka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z="3500" smtClean="0"/>
              <a:t>Francois Villon: </a:t>
            </a:r>
            <a:br>
              <a:rPr lang="cs-CZ" altLang="cs-CZ" sz="3500" smtClean="0"/>
            </a:br>
            <a:r>
              <a:rPr lang="cs-CZ" altLang="cs-CZ" sz="3500" smtClean="0"/>
              <a:t>Balada ze soutěže v Blois (úryvek)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719263"/>
            <a:ext cx="8229600" cy="4878387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altLang="cs-CZ" sz="2600" i="1" smtClean="0"/>
              <a:t>Já u pramene jsem a žízní hynu;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altLang="cs-CZ" sz="2600" i="1" smtClean="0"/>
              <a:t>horký jak oheň, zuby drkotám;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altLang="cs-CZ" sz="2600" i="1" smtClean="0"/>
              <a:t>dlím v cizotě, kde mám svou domovinu;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altLang="cs-CZ" sz="2600" i="1" smtClean="0"/>
              <a:t>ač blízko krbu, zimnici přec mám;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altLang="cs-CZ" sz="2600" i="1" smtClean="0"/>
              <a:t>nahý jak červ, oděn jak prelát sám;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altLang="cs-CZ" sz="2600" i="1" smtClean="0"/>
              <a:t>směji se v pláči, doufám v zoufání;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altLang="cs-CZ" sz="2600" i="1" smtClean="0"/>
              <a:t>mně lékem je, co jiné poraní;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altLang="cs-CZ" sz="2600" i="1" smtClean="0"/>
              <a:t>mně při zábavě oddech není přán;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altLang="cs-CZ" sz="2600" i="1" smtClean="0"/>
              <a:t>já sílu mám a žádný prospěch z ní,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altLang="cs-CZ" sz="2600" i="1" smtClean="0"/>
              <a:t>srdečně přijat, každým odmítán.</a:t>
            </a:r>
          </a:p>
          <a:p>
            <a:pPr algn="r"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altLang="cs-CZ" sz="1700" smtClean="0"/>
              <a:t>Villon, Francois. </a:t>
            </a:r>
            <a:r>
              <a:rPr lang="cs-CZ" altLang="cs-CZ" sz="1700" i="1" smtClean="0"/>
              <a:t>Já u pramene jsem a žízní hynu.</a:t>
            </a:r>
            <a:r>
              <a:rPr lang="cs-CZ" altLang="cs-CZ" sz="1700" smtClean="0"/>
              <a:t> Dokořán: Praha, 2009, str. 7.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z="3700" smtClean="0"/>
              <a:t>Michel de Montaigne (1533–1592)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719263"/>
            <a:ext cx="5267325" cy="4949825"/>
          </a:xfrm>
        </p:spPr>
        <p:txBody>
          <a:bodyPr/>
          <a:lstStyle/>
          <a:p>
            <a:pPr eaLnBrk="1" hangingPunct="1"/>
            <a:r>
              <a:rPr lang="en-US" altLang="cs-CZ" sz="2600" smtClean="0">
                <a:cs typeface="Arial" charset="0"/>
              </a:rPr>
              <a:t>[</a:t>
            </a:r>
            <a:r>
              <a:rPr lang="cs-CZ" altLang="cs-CZ" sz="2600" smtClean="0">
                <a:cs typeface="Arial" charset="0"/>
              </a:rPr>
              <a:t>mišel de monteň</a:t>
            </a:r>
            <a:r>
              <a:rPr lang="en-US" altLang="cs-CZ" sz="2600" smtClean="0">
                <a:cs typeface="Arial" charset="0"/>
              </a:rPr>
              <a:t>]</a:t>
            </a:r>
            <a:endParaRPr lang="cs-CZ" altLang="cs-CZ" sz="2600" smtClean="0"/>
          </a:p>
          <a:p>
            <a:pPr eaLnBrk="1" hangingPunct="1"/>
            <a:r>
              <a:rPr lang="cs-CZ" altLang="cs-CZ" sz="2600" smtClean="0"/>
              <a:t>filozof a spisovatel</a:t>
            </a:r>
          </a:p>
          <a:p>
            <a:pPr eaLnBrk="1" hangingPunct="1"/>
            <a:r>
              <a:rPr lang="cs-CZ" altLang="cs-CZ" sz="2600" smtClean="0"/>
              <a:t>zakladatel žánru eseje</a:t>
            </a:r>
          </a:p>
          <a:p>
            <a:pPr eaLnBrk="1" hangingPunct="1"/>
            <a:endParaRPr lang="cs-CZ" altLang="cs-CZ" sz="2600" smtClean="0"/>
          </a:p>
          <a:p>
            <a:pPr eaLnBrk="1" hangingPunct="1"/>
            <a:r>
              <a:rPr lang="cs-CZ" altLang="cs-CZ" sz="2600" smtClean="0"/>
              <a:t>co je to </a:t>
            </a:r>
            <a:r>
              <a:rPr lang="cs-CZ" altLang="cs-CZ" sz="2600" smtClean="0">
                <a:solidFill>
                  <a:schemeClr val="hlink"/>
                </a:solidFill>
              </a:rPr>
              <a:t>esej</a:t>
            </a:r>
            <a:r>
              <a:rPr lang="cs-CZ" altLang="cs-CZ" sz="2600" smtClean="0"/>
              <a:t>?</a:t>
            </a:r>
          </a:p>
          <a:p>
            <a:pPr eaLnBrk="1" hangingPunct="1"/>
            <a:r>
              <a:rPr lang="cs-CZ" altLang="cs-CZ" sz="2600" smtClean="0"/>
              <a:t>kratší pojednání o odborných tématech osobitým stylem, důraz na názor autora</a:t>
            </a:r>
          </a:p>
          <a:p>
            <a:pPr eaLnBrk="1" hangingPunct="1"/>
            <a:r>
              <a:rPr lang="cs-CZ" altLang="cs-CZ" sz="2600" smtClean="0"/>
              <a:t>na pomezí odborného a uměleckého stylu</a:t>
            </a:r>
          </a:p>
          <a:p>
            <a:pPr eaLnBrk="1" hangingPunct="1"/>
            <a:endParaRPr lang="cs-CZ" altLang="cs-CZ" sz="2600" smtClean="0"/>
          </a:p>
        </p:txBody>
      </p:sp>
      <p:pic>
        <p:nvPicPr>
          <p:cNvPr id="11268" name="Picture 5" descr="550px-Michel_de_Montaigne_1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5435600" y="1989138"/>
            <a:ext cx="3343275" cy="3646487"/>
          </a:xfr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Odpovědi na otázky: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  <a:p>
            <a:pPr eaLnBrk="1" hangingPunct="1"/>
            <a:r>
              <a:rPr lang="cs-CZ" altLang="cs-CZ" smtClean="0"/>
              <a:t>francouzská (villonská) balada – forma básně</a:t>
            </a:r>
          </a:p>
          <a:p>
            <a:pPr lvl="1" eaLnBrk="1" hangingPunct="1"/>
            <a:r>
              <a:rPr lang="cs-CZ" altLang="cs-CZ" smtClean="0"/>
              <a:t>tvoří ji tři delší strofy (7–12 veršů) a dozpěv (poslání; 4–6 veršů)</a:t>
            </a:r>
          </a:p>
          <a:p>
            <a:pPr lvl="1" eaLnBrk="1" hangingPunct="1"/>
            <a:r>
              <a:rPr lang="cs-CZ" altLang="cs-CZ" smtClean="0"/>
              <a:t>poslední verš ve všech strofách je stejný (funkce refrénu)</a:t>
            </a:r>
          </a:p>
          <a:p>
            <a:pPr lvl="1" eaLnBrk="1" hangingPunct="1">
              <a:buFont typeface="Wingdings" pitchFamily="2" charset="2"/>
              <a:buNone/>
            </a:pPr>
            <a:endParaRPr lang="cs-CZ" altLang="cs-CZ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Literatura: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cs-CZ" altLang="cs-CZ" sz="2400" smtClean="0"/>
          </a:p>
          <a:p>
            <a:pPr eaLnBrk="1" hangingPunct="1"/>
            <a:r>
              <a:rPr lang="cs-CZ" altLang="cs-CZ" sz="2400" smtClean="0"/>
              <a:t>Bláhová, Renata a kol. </a:t>
            </a:r>
            <a:r>
              <a:rPr lang="cs-CZ" altLang="cs-CZ" sz="2400" i="1" smtClean="0"/>
              <a:t>Literatura pro 1. ročník středních škol. Učebnice. Zkrácená verze.</a:t>
            </a:r>
            <a:r>
              <a:rPr lang="cs-CZ" altLang="cs-CZ" sz="2400" smtClean="0"/>
              <a:t> Didaktis: Brno, 2011.</a:t>
            </a:r>
          </a:p>
          <a:p>
            <a:pPr eaLnBrk="1" hangingPunct="1"/>
            <a:r>
              <a:rPr lang="cs-CZ" altLang="cs-CZ" sz="2400" smtClean="0"/>
              <a:t>Horáková, Michaela – Kysučan, Lubor. </a:t>
            </a:r>
            <a:r>
              <a:rPr lang="cs-CZ" altLang="cs-CZ" sz="2400" i="1" smtClean="0"/>
              <a:t>Literatura I. Výklad, interpretace, literární teorie.</a:t>
            </a:r>
            <a:r>
              <a:rPr lang="cs-CZ" altLang="cs-CZ" sz="2400" smtClean="0"/>
              <a:t> Scientia: Praha, 1997.</a:t>
            </a:r>
          </a:p>
          <a:p>
            <a:pPr eaLnBrk="1" hangingPunct="1"/>
            <a:r>
              <a:rPr lang="cs-CZ" altLang="cs-CZ" sz="2400" smtClean="0"/>
              <a:t>Hánová, Eva a kol. </a:t>
            </a:r>
            <a:r>
              <a:rPr lang="cs-CZ" altLang="cs-CZ" sz="2400" i="1" smtClean="0"/>
              <a:t>Odmaturuj z literatury.</a:t>
            </a:r>
            <a:r>
              <a:rPr lang="cs-CZ" altLang="cs-CZ" sz="2400" smtClean="0"/>
              <a:t> Didaktis: Brno, 2002.</a:t>
            </a:r>
          </a:p>
          <a:p>
            <a:pPr eaLnBrk="1" hangingPunct="1"/>
            <a:r>
              <a:rPr lang="cs-CZ" altLang="cs-CZ" sz="2400" smtClean="0"/>
              <a:t>Villon, Francois. </a:t>
            </a:r>
            <a:r>
              <a:rPr lang="cs-CZ" altLang="cs-CZ" sz="2400" i="1" smtClean="0"/>
              <a:t>Já u pramene jsem a žízní hynu.</a:t>
            </a:r>
            <a:r>
              <a:rPr lang="cs-CZ" altLang="cs-CZ" sz="2400" smtClean="0"/>
              <a:t> Dokořán: Praha, 2009.</a:t>
            </a:r>
            <a:endParaRPr lang="cs-CZ" altLang="cs-CZ" sz="2400" smtClean="0">
              <a:solidFill>
                <a:schemeClr val="accent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Zdroje obrázků: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altLang="cs-CZ" sz="2800" smtClean="0"/>
              <a:t>Francois Villon, Public Domain, </a:t>
            </a:r>
            <a:r>
              <a:rPr lang="cs-CZ" altLang="cs-CZ" sz="2800" smtClean="0">
                <a:hlinkClick r:id="rId2"/>
              </a:rPr>
              <a:t>http://commons.wikimedia.org/wiki/File:Francois_Villon.jpg?uselang=cs</a:t>
            </a:r>
            <a:endParaRPr lang="cs-CZ" altLang="cs-CZ" sz="2800" smtClean="0"/>
          </a:p>
          <a:p>
            <a:pPr eaLnBrk="1" hangingPunct="1"/>
            <a:r>
              <a:rPr lang="cs-CZ" altLang="cs-CZ" sz="2800" smtClean="0"/>
              <a:t>Michel de Montaigne, Public Domain, </a:t>
            </a:r>
            <a:r>
              <a:rPr lang="cs-CZ" altLang="cs-CZ" sz="2800" smtClean="0">
                <a:hlinkClick r:id="rId3"/>
              </a:rPr>
              <a:t>http://commons.wikimedia.org/wiki/File:Michel_de_Montaigne_1.jpg?uselang=cs</a:t>
            </a:r>
            <a:endParaRPr lang="cs-CZ" altLang="cs-CZ" sz="2800" smtClean="0"/>
          </a:p>
          <a:p>
            <a:pPr eaLnBrk="1" hangingPunct="1">
              <a:buFont typeface="Wingdings" pitchFamily="2" charset="2"/>
              <a:buNone/>
            </a:pPr>
            <a:endParaRPr lang="cs-CZ" altLang="cs-CZ" sz="2800" smtClean="0"/>
          </a:p>
          <a:p>
            <a:pPr eaLnBrk="1" hangingPunct="1">
              <a:buFont typeface="Wingdings" pitchFamily="2" charset="2"/>
              <a:buNone/>
            </a:pPr>
            <a:endParaRPr lang="cs-CZ" altLang="cs-CZ" sz="28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íť">
  <a:themeElements>
    <a:clrScheme name="Síť 10">
      <a:dk1>
        <a:srgbClr val="000000"/>
      </a:dk1>
      <a:lt1>
        <a:srgbClr val="FFFFFF"/>
      </a:lt1>
      <a:dk2>
        <a:srgbClr val="330066"/>
      </a:dk2>
      <a:lt2>
        <a:srgbClr val="808080"/>
      </a:lt2>
      <a:accent1>
        <a:srgbClr val="CCCC00"/>
      </a:accent1>
      <a:accent2>
        <a:srgbClr val="669999"/>
      </a:accent2>
      <a:accent3>
        <a:srgbClr val="FFFFFF"/>
      </a:accent3>
      <a:accent4>
        <a:srgbClr val="000000"/>
      </a:accent4>
      <a:accent5>
        <a:srgbClr val="E2E2AA"/>
      </a:accent5>
      <a:accent6>
        <a:srgbClr val="5C8A8A"/>
      </a:accent6>
      <a:hlink>
        <a:srgbClr val="7E9CE8"/>
      </a:hlink>
      <a:folHlink>
        <a:srgbClr val="D8D8EC"/>
      </a:folHlink>
    </a:clrScheme>
    <a:fontScheme name="Síť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Síť 1">
        <a:dk1>
          <a:srgbClr val="4F747B"/>
        </a:dk1>
        <a:lt1>
          <a:srgbClr val="FFFFFF"/>
        </a:lt1>
        <a:dk2>
          <a:srgbClr val="000000"/>
        </a:dk2>
        <a:lt2>
          <a:srgbClr val="C0C0C0"/>
        </a:lt2>
        <a:accent1>
          <a:srgbClr val="859868"/>
        </a:accent1>
        <a:accent2>
          <a:srgbClr val="5F5F5F"/>
        </a:accent2>
        <a:accent3>
          <a:srgbClr val="AAAAAA"/>
        </a:accent3>
        <a:accent4>
          <a:srgbClr val="DADADA"/>
        </a:accent4>
        <a:accent5>
          <a:srgbClr val="C2CAB9"/>
        </a:accent5>
        <a:accent6>
          <a:srgbClr val="555555"/>
        </a:accent6>
        <a:hlink>
          <a:srgbClr val="5F5F5F"/>
        </a:hlink>
        <a:folHlink>
          <a:srgbClr val="BA121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2">
        <a:dk1>
          <a:srgbClr val="3C0000"/>
        </a:dk1>
        <a:lt1>
          <a:srgbClr val="FFFFFF"/>
        </a:lt1>
        <a:dk2>
          <a:srgbClr val="4D0B0B"/>
        </a:dk2>
        <a:lt2>
          <a:srgbClr val="FFFFFF"/>
        </a:lt2>
        <a:accent1>
          <a:srgbClr val="666633"/>
        </a:accent1>
        <a:accent2>
          <a:srgbClr val="CC3300"/>
        </a:accent2>
        <a:accent3>
          <a:srgbClr val="B2AAAA"/>
        </a:accent3>
        <a:accent4>
          <a:srgbClr val="DADADA"/>
        </a:accent4>
        <a:accent5>
          <a:srgbClr val="B8B8AD"/>
        </a:accent5>
        <a:accent6>
          <a:srgbClr val="B92D00"/>
        </a:accent6>
        <a:hlink>
          <a:srgbClr val="CC9900"/>
        </a:hlink>
        <a:folHlink>
          <a:srgbClr val="CCCC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3">
        <a:dk1>
          <a:srgbClr val="666699"/>
        </a:dk1>
        <a:lt1>
          <a:srgbClr val="FFFFFF"/>
        </a:lt1>
        <a:dk2>
          <a:srgbClr val="15192B"/>
        </a:dk2>
        <a:lt2>
          <a:srgbClr val="CCCCFF"/>
        </a:lt2>
        <a:accent1>
          <a:srgbClr val="4F893D"/>
        </a:accent1>
        <a:accent2>
          <a:srgbClr val="666699"/>
        </a:accent2>
        <a:accent3>
          <a:srgbClr val="AAABAC"/>
        </a:accent3>
        <a:accent4>
          <a:srgbClr val="DADADA"/>
        </a:accent4>
        <a:accent5>
          <a:srgbClr val="B2C4AF"/>
        </a:accent5>
        <a:accent6>
          <a:srgbClr val="5C5C8A"/>
        </a:accent6>
        <a:hlink>
          <a:srgbClr val="CC9900"/>
        </a:hlink>
        <a:folHlink>
          <a:srgbClr val="4837C7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4">
        <a:dk1>
          <a:srgbClr val="666699"/>
        </a:dk1>
        <a:lt1>
          <a:srgbClr val="FFFFFF"/>
        </a:lt1>
        <a:dk2>
          <a:srgbClr val="86001A"/>
        </a:dk2>
        <a:lt2>
          <a:srgbClr val="CCCC66"/>
        </a:lt2>
        <a:accent1>
          <a:srgbClr val="FF3300"/>
        </a:accent1>
        <a:accent2>
          <a:srgbClr val="FF6600"/>
        </a:accent2>
        <a:accent3>
          <a:srgbClr val="C3AAAB"/>
        </a:accent3>
        <a:accent4>
          <a:srgbClr val="DADADA"/>
        </a:accent4>
        <a:accent5>
          <a:srgbClr val="FFADAA"/>
        </a:accent5>
        <a:accent6>
          <a:srgbClr val="E75C00"/>
        </a:accent6>
        <a:hlink>
          <a:srgbClr val="CC9900"/>
        </a:hlink>
        <a:folHlink>
          <a:srgbClr val="FF00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5">
        <a:dk1>
          <a:srgbClr val="666699"/>
        </a:dk1>
        <a:lt1>
          <a:srgbClr val="FFFFFF"/>
        </a:lt1>
        <a:dk2>
          <a:srgbClr val="000054"/>
        </a:dk2>
        <a:lt2>
          <a:srgbClr val="FFFFFF"/>
        </a:lt2>
        <a:accent1>
          <a:srgbClr val="3333FF"/>
        </a:accent1>
        <a:accent2>
          <a:srgbClr val="006699"/>
        </a:accent2>
        <a:accent3>
          <a:srgbClr val="AAAAB3"/>
        </a:accent3>
        <a:accent4>
          <a:srgbClr val="DADADA"/>
        </a:accent4>
        <a:accent5>
          <a:srgbClr val="ADADFF"/>
        </a:accent5>
        <a:accent6>
          <a:srgbClr val="005C8A"/>
        </a:accent6>
        <a:hlink>
          <a:srgbClr val="669900"/>
        </a:hlink>
        <a:folHlink>
          <a:srgbClr val="0000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6">
        <a:dk1>
          <a:srgbClr val="808080"/>
        </a:dk1>
        <a:lt1>
          <a:srgbClr val="FFFFFF"/>
        </a:lt1>
        <a:dk2>
          <a:srgbClr val="30054B"/>
        </a:dk2>
        <a:lt2>
          <a:srgbClr val="FFFFFF"/>
        </a:lt2>
        <a:accent1>
          <a:srgbClr val="797B9B"/>
        </a:accent1>
        <a:accent2>
          <a:srgbClr val="6B4FB1"/>
        </a:accent2>
        <a:accent3>
          <a:srgbClr val="ADAAB1"/>
        </a:accent3>
        <a:accent4>
          <a:srgbClr val="DADADA"/>
        </a:accent4>
        <a:accent5>
          <a:srgbClr val="BEBFCB"/>
        </a:accent5>
        <a:accent6>
          <a:srgbClr val="6047A0"/>
        </a:accent6>
        <a:hlink>
          <a:srgbClr val="7AACCE"/>
        </a:hlink>
        <a:folHlink>
          <a:srgbClr val="D8D8E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7">
        <a:dk1>
          <a:srgbClr val="808080"/>
        </a:dk1>
        <a:lt1>
          <a:srgbClr val="FFFFCC"/>
        </a:lt1>
        <a:dk2>
          <a:srgbClr val="29527B"/>
        </a:dk2>
        <a:lt2>
          <a:srgbClr val="FFFFFF"/>
        </a:lt2>
        <a:accent1>
          <a:srgbClr val="CCCC00"/>
        </a:accent1>
        <a:accent2>
          <a:srgbClr val="669999"/>
        </a:accent2>
        <a:accent3>
          <a:srgbClr val="ACB3BF"/>
        </a:accent3>
        <a:accent4>
          <a:srgbClr val="DADAAE"/>
        </a:accent4>
        <a:accent5>
          <a:srgbClr val="E2E2AA"/>
        </a:accent5>
        <a:accent6>
          <a:srgbClr val="5C8A8A"/>
        </a:accent6>
        <a:hlink>
          <a:srgbClr val="D8D8EC"/>
        </a:hlink>
        <a:folHlink>
          <a:srgbClr val="B2B2B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8">
        <a:dk1>
          <a:srgbClr val="666699"/>
        </a:dk1>
        <a:lt1>
          <a:srgbClr val="FFFFFF"/>
        </a:lt1>
        <a:dk2>
          <a:srgbClr val="476949"/>
        </a:dk2>
        <a:lt2>
          <a:srgbClr val="FFFFFF"/>
        </a:lt2>
        <a:accent1>
          <a:srgbClr val="CC6600"/>
        </a:accent1>
        <a:accent2>
          <a:srgbClr val="CC9900"/>
        </a:accent2>
        <a:accent3>
          <a:srgbClr val="B1B9B1"/>
        </a:accent3>
        <a:accent4>
          <a:srgbClr val="DADADA"/>
        </a:accent4>
        <a:accent5>
          <a:srgbClr val="E2B8AA"/>
        </a:accent5>
        <a:accent6>
          <a:srgbClr val="B98A00"/>
        </a:accent6>
        <a:hlink>
          <a:srgbClr val="669900"/>
        </a:hlink>
        <a:folHlink>
          <a:srgbClr val="A452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9">
        <a:dk1>
          <a:srgbClr val="000000"/>
        </a:dk1>
        <a:lt1>
          <a:srgbClr val="FFFFFF"/>
        </a:lt1>
        <a:dk2>
          <a:srgbClr val="7C1302"/>
        </a:dk2>
        <a:lt2>
          <a:srgbClr val="CC9900"/>
        </a:lt2>
        <a:accent1>
          <a:srgbClr val="CC9900"/>
        </a:accent1>
        <a:accent2>
          <a:srgbClr val="CC3300"/>
        </a:accent2>
        <a:accent3>
          <a:srgbClr val="FFFFFF"/>
        </a:accent3>
        <a:accent4>
          <a:srgbClr val="000000"/>
        </a:accent4>
        <a:accent5>
          <a:srgbClr val="E2CAAA"/>
        </a:accent5>
        <a:accent6>
          <a:srgbClr val="B92D00"/>
        </a:accent6>
        <a:hlink>
          <a:srgbClr val="808080"/>
        </a:hlink>
        <a:folHlink>
          <a:srgbClr val="CC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íť 10">
        <a:dk1>
          <a:srgbClr val="000000"/>
        </a:dk1>
        <a:lt1>
          <a:srgbClr val="FFFFFF"/>
        </a:lt1>
        <a:dk2>
          <a:srgbClr val="330066"/>
        </a:dk2>
        <a:lt2>
          <a:srgbClr val="808080"/>
        </a:lt2>
        <a:accent1>
          <a:srgbClr val="CCCC00"/>
        </a:accent1>
        <a:accent2>
          <a:srgbClr val="669999"/>
        </a:accent2>
        <a:accent3>
          <a:srgbClr val="FFFFFF"/>
        </a:accent3>
        <a:accent4>
          <a:srgbClr val="000000"/>
        </a:accent4>
        <a:accent5>
          <a:srgbClr val="E2E2AA"/>
        </a:accent5>
        <a:accent6>
          <a:srgbClr val="5C8A8A"/>
        </a:accent6>
        <a:hlink>
          <a:srgbClr val="7E9CE8"/>
        </a:hlink>
        <a:folHlink>
          <a:srgbClr val="D8D8EC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Network</Template>
  <TotalTime>336</TotalTime>
  <Words>507</Words>
  <Application>Microsoft Office PowerPoint</Application>
  <PresentationFormat>Předvádění na obrazovce (4:3)</PresentationFormat>
  <Paragraphs>89</Paragraphs>
  <Slides>12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7" baseType="lpstr">
      <vt:lpstr>Arial</vt:lpstr>
      <vt:lpstr>Wingdings</vt:lpstr>
      <vt:lpstr>Calibri</vt:lpstr>
      <vt:lpstr>Times New Roman</vt:lpstr>
      <vt:lpstr>Síť</vt:lpstr>
      <vt:lpstr>Snímek 1</vt:lpstr>
      <vt:lpstr>Renesance ve Francii</vt:lpstr>
      <vt:lpstr>Renesance ve Francii</vt:lpstr>
      <vt:lpstr>Francois Villon (?1431–?1463)</vt:lpstr>
      <vt:lpstr>Francois Villon (?1431–?1463)</vt:lpstr>
      <vt:lpstr>Francois Villon – dílo</vt:lpstr>
      <vt:lpstr>Francois Villon - inspirace</vt:lpstr>
      <vt:lpstr>Francois Villon:  Balada ze soutěže v Blois (úryvek)</vt:lpstr>
      <vt:lpstr>Michel de Montaigne (1533–1592)</vt:lpstr>
      <vt:lpstr>Odpovědi na otázky:</vt:lpstr>
      <vt:lpstr>Literatura:</vt:lpstr>
      <vt:lpstr>Zdroje obrázků:</vt:lpstr>
    </vt:vector>
  </TitlesOfParts>
  <Company>GOPAS, a.s.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Evropská renesance</dc:title>
  <dc:creator>Administrator</dc:creator>
  <cp:lastModifiedBy>Dum</cp:lastModifiedBy>
  <cp:revision>32</cp:revision>
  <dcterms:created xsi:type="dcterms:W3CDTF">2013-03-19T17:30:00Z</dcterms:created>
  <dcterms:modified xsi:type="dcterms:W3CDTF">2014-10-22T21:40:35Z</dcterms:modified>
</cp:coreProperties>
</file>