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56" r:id="rId2"/>
    <p:sldId id="269" r:id="rId3"/>
    <p:sldId id="257" r:id="rId4"/>
    <p:sldId id="258" r:id="rId5"/>
    <p:sldId id="259" r:id="rId6"/>
    <p:sldId id="262" r:id="rId7"/>
    <p:sldId id="260" r:id="rId8"/>
    <p:sldId id="263" r:id="rId9"/>
    <p:sldId id="261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2D317C-C115-4406-9CB2-4FF1271AB95F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3904AF-0B5C-4BD9-8F5F-D13BC33CE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3904AF-0B5C-4BD9-8F5F-D13BC33CE9F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6D59D45-8000-4424-967C-FF54EC257B0E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93D6D7C-C1FE-433C-A165-6B8F8E10E5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D59D45-8000-4424-967C-FF54EC257B0E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3D6D7C-C1FE-433C-A165-6B8F8E10E5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6D59D45-8000-4424-967C-FF54EC257B0E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693D6D7C-C1FE-433C-A165-6B8F8E10E5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D59D45-8000-4424-967C-FF54EC257B0E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3D6D7C-C1FE-433C-A165-6B8F8E10E5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D59D45-8000-4424-967C-FF54EC257B0E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3D6D7C-C1FE-433C-A165-6B8F8E10E5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D59D45-8000-4424-967C-FF54EC257B0E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3D6D7C-C1FE-433C-A165-6B8F8E10E5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6D59D45-8000-4424-967C-FF54EC257B0E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3D6D7C-C1FE-433C-A165-6B8F8E10E5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D59D45-8000-4424-967C-FF54EC257B0E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3D6D7C-C1FE-433C-A165-6B8F8E10E5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D59D45-8000-4424-967C-FF54EC257B0E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3D6D7C-C1FE-433C-A165-6B8F8E10E5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D59D45-8000-4424-967C-FF54EC257B0E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3D6D7C-C1FE-433C-A165-6B8F8E10E5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6D59D45-8000-4424-967C-FF54EC257B0E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93D6D7C-C1FE-433C-A165-6B8F8E10E5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6D59D45-8000-4424-967C-FF54EC257B0E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93D6D7C-C1FE-433C-A165-6B8F8E10E5C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Office_Word_97-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771800" y="2780928"/>
            <a:ext cx="6372200" cy="1628752"/>
          </a:xfrm>
        </p:spPr>
        <p:txBody>
          <a:bodyPr>
            <a:normAutofit/>
          </a:bodyPr>
          <a:lstStyle/>
          <a:p>
            <a:pPr algn="l"/>
            <a:r>
              <a:rPr lang="cs-CZ" sz="6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Stříhání dětí </a:t>
            </a:r>
            <a:endParaRPr lang="cs-CZ" sz="6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43808" y="4581128"/>
            <a:ext cx="5697420" cy="1329296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Stříhání malých a velkých dětí.</a:t>
            </a:r>
          </a:p>
          <a:p>
            <a:pPr algn="l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Technika stříhání dětských vlasů.</a:t>
            </a:r>
          </a:p>
          <a:p>
            <a:pPr algn="l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Bezpečnost práce a ochrana zdraví.</a:t>
            </a:r>
          </a:p>
          <a:p>
            <a:pPr algn="l"/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algn="l"/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88640"/>
            <a:ext cx="6081712" cy="14874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292080" y="1844824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EU-3-3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1873250" y="0"/>
          <a:ext cx="5397500" cy="6858000"/>
        </p:xfrm>
        <a:graphic>
          <a:graphicData uri="http://schemas.openxmlformats.org/presentationml/2006/ole">
            <p:oleObj spid="_x0000_s2050" name="Document" r:id="rId3" imgW="5850076" imgH="7432107" progId="Word.Document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7599040" cy="648072"/>
          </a:xfrm>
        </p:spPr>
        <p:txBody>
          <a:bodyPr>
            <a:noAutofit/>
          </a:bodyPr>
          <a:lstStyle/>
          <a:p>
            <a:pPr algn="ctr"/>
            <a:r>
              <a:rPr lang="cs-CZ" sz="4800" u="sng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Stříhání malých dětí </a:t>
            </a:r>
            <a:endParaRPr lang="cs-CZ" sz="4800" u="sng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 descr="PA28008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967581"/>
            <a:ext cx="7239000" cy="54292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7992888" cy="68018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3200" dirty="0" smtClean="0">
                <a:latin typeface="Trebuchet MS" pitchFamily="34" charset="0"/>
                <a:cs typeface="Times New Roman" pitchFamily="18" charset="0"/>
              </a:rPr>
              <a:t>  </a:t>
            </a:r>
            <a:r>
              <a:rPr lang="cs-CZ" sz="3400" dirty="0" smtClean="0">
                <a:latin typeface="Trebuchet MS" pitchFamily="34" charset="0"/>
                <a:cs typeface="Times New Roman" pitchFamily="18" charset="0"/>
              </a:rPr>
              <a:t>vyžaduje velkou opatrnost, zručnost </a:t>
            </a:r>
          </a:p>
          <a:p>
            <a:pPr>
              <a:buClr>
                <a:schemeClr val="accent1"/>
              </a:buClr>
            </a:pPr>
            <a:r>
              <a:rPr lang="cs-CZ" sz="3400" dirty="0" smtClean="0">
                <a:latin typeface="Trebuchet MS" pitchFamily="34" charset="0"/>
                <a:cs typeface="Times New Roman" pitchFamily="18" charset="0"/>
              </a:rPr>
              <a:t>   a trpělivost</a:t>
            </a:r>
          </a:p>
          <a:p>
            <a:pPr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3400" dirty="0" smtClean="0">
                <a:latin typeface="Trebuchet MS" pitchFamily="34" charset="0"/>
                <a:cs typeface="Times New Roman" pitchFamily="18" charset="0"/>
              </a:rPr>
              <a:t>  hlavně menší děti </a:t>
            </a:r>
          </a:p>
          <a:p>
            <a:pPr>
              <a:buClr>
                <a:schemeClr val="accent1"/>
              </a:buClr>
            </a:pPr>
            <a:r>
              <a:rPr lang="cs-CZ" sz="3400" dirty="0" smtClean="0">
                <a:latin typeface="Trebuchet MS" pitchFamily="34" charset="0"/>
                <a:cs typeface="Times New Roman" pitchFamily="18" charset="0"/>
              </a:rPr>
              <a:t>   neumějí sedět </a:t>
            </a:r>
          </a:p>
          <a:p>
            <a:pPr>
              <a:buClr>
                <a:schemeClr val="accent1"/>
              </a:buClr>
            </a:pPr>
            <a:r>
              <a:rPr lang="cs-CZ" sz="3400" dirty="0" smtClean="0">
                <a:latin typeface="Trebuchet MS" pitchFamily="34" charset="0"/>
                <a:cs typeface="Times New Roman" pitchFamily="18" charset="0"/>
              </a:rPr>
              <a:t>   v klidu a hýbou se</a:t>
            </a:r>
          </a:p>
          <a:p>
            <a:pPr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3400" dirty="0" smtClean="0">
                <a:latin typeface="Trebuchet MS" pitchFamily="34" charset="0"/>
                <a:cs typeface="Times New Roman" pitchFamily="18" charset="0"/>
              </a:rPr>
              <a:t> pracovník by měl </a:t>
            </a:r>
          </a:p>
          <a:p>
            <a:pPr>
              <a:buClr>
                <a:schemeClr val="accent1"/>
              </a:buClr>
            </a:pPr>
            <a:r>
              <a:rPr lang="cs-CZ" sz="3400" dirty="0" smtClean="0">
                <a:latin typeface="Trebuchet MS" pitchFamily="34" charset="0"/>
                <a:cs typeface="Times New Roman" pitchFamily="18" charset="0"/>
              </a:rPr>
              <a:t>   mít zkušenosti</a:t>
            </a:r>
          </a:p>
          <a:p>
            <a:pPr>
              <a:buClr>
                <a:schemeClr val="accent1"/>
              </a:buClr>
            </a:pPr>
            <a:r>
              <a:rPr lang="cs-CZ" sz="3400" dirty="0" smtClean="0">
                <a:latin typeface="Trebuchet MS" pitchFamily="34" charset="0"/>
                <a:cs typeface="Times New Roman" pitchFamily="18" charset="0"/>
              </a:rPr>
              <a:t>  a měl by být zručný</a:t>
            </a:r>
          </a:p>
          <a:p>
            <a:pPr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3400" dirty="0" smtClean="0">
                <a:latin typeface="Trebuchet MS" pitchFamily="34" charset="0"/>
                <a:cs typeface="Times New Roman" pitchFamily="18" charset="0"/>
              </a:rPr>
              <a:t>  věnujeme velkou pozornost </a:t>
            </a:r>
          </a:p>
          <a:p>
            <a:pPr>
              <a:buClr>
                <a:schemeClr val="accent1"/>
              </a:buClr>
            </a:pPr>
            <a:r>
              <a:rPr lang="cs-CZ" sz="3400" dirty="0" smtClean="0">
                <a:latin typeface="Trebuchet MS" pitchFamily="34" charset="0"/>
                <a:cs typeface="Times New Roman" pitchFamily="18" charset="0"/>
              </a:rPr>
              <a:t>   bezpečnosti, aby nedošlo ke zranění</a:t>
            </a:r>
          </a:p>
          <a:p>
            <a:pPr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3400" dirty="0" smtClean="0">
                <a:latin typeface="Trebuchet MS" pitchFamily="34" charset="0"/>
                <a:cs typeface="Times New Roman" pitchFamily="18" charset="0"/>
              </a:rPr>
              <a:t>  důležité jsou také hygienické </a:t>
            </a:r>
          </a:p>
          <a:p>
            <a:pPr>
              <a:buClr>
                <a:schemeClr val="accent1"/>
              </a:buClr>
            </a:pPr>
            <a:r>
              <a:rPr lang="cs-CZ" sz="3400" dirty="0" smtClean="0">
                <a:latin typeface="Trebuchet MS" pitchFamily="34" charset="0"/>
                <a:cs typeface="Times New Roman" pitchFamily="18" charset="0"/>
              </a:rPr>
              <a:t>   předpisy</a:t>
            </a:r>
          </a:p>
          <a:p>
            <a:pPr>
              <a:buClr>
                <a:schemeClr val="accent1">
                  <a:lumMod val="50000"/>
                </a:schemeClr>
              </a:buClr>
              <a:buFont typeface="Wingdings" pitchFamily="2" charset="2"/>
              <a:buChar char="q"/>
            </a:pPr>
            <a:endParaRPr lang="cs-CZ" sz="2800" dirty="0">
              <a:latin typeface="Trebuchet MS" pitchFamily="34" charset="0"/>
              <a:cs typeface="Times New Roman" pitchFamily="18" charset="0"/>
            </a:endParaRPr>
          </a:p>
        </p:txBody>
      </p:sp>
      <p:pic>
        <p:nvPicPr>
          <p:cNvPr id="3" name="Obrázek 2" descr="PA28008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27984" y="1052736"/>
            <a:ext cx="4512502" cy="33843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0"/>
            <a:ext cx="8100392" cy="908720"/>
          </a:xfrm>
        </p:spPr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Vybavení provozovny</a:t>
            </a:r>
            <a:endParaRPr lang="cs-CZ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908720"/>
            <a:ext cx="8172400" cy="59492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případě, že počítáme s tím, že děti budou našimi stálými zákazníky, musíme tomu provozovnu přizpůsobit</a:t>
            </a:r>
          </a:p>
          <a:p>
            <a:r>
              <a:rPr lang="cs-CZ" sz="3400" dirty="0" smtClean="0"/>
              <a:t>  Malý dětský koutek s hračkami</a:t>
            </a:r>
          </a:p>
          <a:p>
            <a:r>
              <a:rPr lang="cs-CZ" sz="3400" dirty="0" smtClean="0"/>
              <a:t>  Barevné obrázky na stěnách</a:t>
            </a:r>
          </a:p>
          <a:p>
            <a:r>
              <a:rPr lang="cs-CZ" sz="3400" dirty="0" smtClean="0"/>
              <a:t>  Dětská nastavitelná židle (může být  </a:t>
            </a:r>
          </a:p>
          <a:p>
            <a:pPr>
              <a:buNone/>
            </a:pPr>
            <a:r>
              <a:rPr lang="cs-CZ" sz="3400" dirty="0" smtClean="0"/>
              <a:t>    tvar auta)</a:t>
            </a:r>
          </a:p>
          <a:p>
            <a:r>
              <a:rPr lang="cs-CZ" sz="3400" dirty="0" smtClean="0"/>
              <a:t>  Plášť na stříhání s dětským motivem</a:t>
            </a:r>
          </a:p>
          <a:p>
            <a:r>
              <a:rPr lang="cs-CZ" sz="3400" dirty="0" smtClean="0"/>
              <a:t>  Sladké odměny (lízátka, bonbony, </a:t>
            </a:r>
          </a:p>
          <a:p>
            <a:pPr>
              <a:buNone/>
            </a:pPr>
            <a:r>
              <a:rPr lang="cs-CZ" sz="3400" dirty="0" smtClean="0"/>
              <a:t>    žvýkačky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44279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716016" y="1268760"/>
            <a:ext cx="338437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K dostání je velké množství dětských pláštěnek s pohádkovými motivy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7696200" cy="836712"/>
          </a:xfrm>
        </p:spPr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Technika práce</a:t>
            </a:r>
            <a:endParaRPr lang="cs-CZ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36712"/>
            <a:ext cx="8244408" cy="602128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200" i="1" dirty="0" smtClean="0"/>
              <a:t>U nejmenších dětí používáme při stříhání tyto techniky:</a:t>
            </a:r>
            <a:r>
              <a:rPr lang="cs-CZ" sz="3200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přes prsty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do dlaně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přes hřeben 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krajkování </a:t>
            </a:r>
          </a:p>
          <a:p>
            <a:pPr>
              <a:buNone/>
            </a:pPr>
            <a:r>
              <a:rPr lang="cs-CZ" sz="3200" dirty="0" smtClean="0"/>
              <a:t>Především vlasy zkracujeme. Později můžeme použít i stroje a klouzavý střih. Na jemných dětských vlasech je vidět hlavně tupá technika, což můžeme potlačit krajkováním. </a:t>
            </a:r>
            <a:endParaRPr lang="cs-CZ" sz="3200" dirty="0"/>
          </a:p>
        </p:txBody>
      </p:sp>
      <p:pic>
        <p:nvPicPr>
          <p:cNvPr id="4" name="Obrázek 3" descr="PA25000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1960" y="1484784"/>
            <a:ext cx="3391925" cy="25439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lh5.ggpht.com/-F392svmL_e8/SwwpbVInxAI/AAAAAAAAH0o/4HYnuoat1yc/s512/IMG_4359.JPG"/>
          <p:cNvPicPr/>
          <p:nvPr/>
        </p:nvPicPr>
        <p:blipFill>
          <a:blip r:embed="rId2" cstate="print"/>
          <a:srcRect l="28003" t="31858" r="23293" b="32744"/>
          <a:stretch>
            <a:fillRect/>
          </a:stretch>
        </p:blipFill>
        <p:spPr bwMode="auto">
          <a:xfrm>
            <a:off x="0" y="0"/>
            <a:ext cx="2627784" cy="2636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http://lh6.ggpht.com/-3r-63ieVsm8/R88OxFNO2sI/AAAAAAAAAP0/AGAF1cw8280/s720/emicka%2520031.jpg"/>
          <p:cNvPicPr/>
          <p:nvPr/>
        </p:nvPicPr>
        <p:blipFill>
          <a:blip r:embed="rId3" cstate="print"/>
          <a:srcRect l="41599" t="7198" r="20395" b="40167"/>
          <a:stretch>
            <a:fillRect/>
          </a:stretch>
        </p:blipFill>
        <p:spPr bwMode="auto">
          <a:xfrm>
            <a:off x="2915816" y="0"/>
            <a:ext cx="2664296" cy="2708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http://lh4.ggpht.com/-ydsKhUtsgOU/UHbBW5TeecI/AAAAAAAARw4/JrwUu-GyBEg/s512/dsc_6428.jpg"/>
          <p:cNvPicPr/>
          <p:nvPr/>
        </p:nvPicPr>
        <p:blipFill>
          <a:blip r:embed="rId4" cstate="print"/>
          <a:srcRect l="7881" t="3009" r="11818" b="40708"/>
          <a:stretch>
            <a:fillRect/>
          </a:stretch>
        </p:blipFill>
        <p:spPr bwMode="auto">
          <a:xfrm>
            <a:off x="5580112" y="0"/>
            <a:ext cx="2952328" cy="2708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Users\Radka\Desktop\obrázky dum\Stříhání vlasů\PB130009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2636912"/>
            <a:ext cx="4160011" cy="3120008"/>
          </a:xfrm>
          <a:prstGeom prst="rect">
            <a:avLst/>
          </a:prstGeom>
          <a:noFill/>
        </p:spPr>
      </p:pic>
      <p:pic>
        <p:nvPicPr>
          <p:cNvPr id="1027" name="Picture 3" descr="C:\Users\Radka\Desktop\obrázky dum\Stříhání vlasů\PB130005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27984" y="2708920"/>
            <a:ext cx="4104456" cy="3078342"/>
          </a:xfrm>
          <a:prstGeom prst="rect">
            <a:avLst/>
          </a:prstGeom>
          <a:noFill/>
        </p:spPr>
      </p:pic>
      <p:pic>
        <p:nvPicPr>
          <p:cNvPr id="1028" name="Picture 4" descr="C:\Users\Radka\Desktop\obrázky dum\Stříhání vlasů\PA280082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47864" y="4118653"/>
            <a:ext cx="2054510" cy="27393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100392" cy="764704"/>
          </a:xfrm>
        </p:spPr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malých dětí není vhodné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36712"/>
            <a:ext cx="8100392" cy="6021288"/>
          </a:xfrm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sz="3600" dirty="0" smtClean="0"/>
              <a:t>stříhat vlasy dohola (ochrana hlavy)</a:t>
            </a:r>
          </a:p>
          <a:p>
            <a:pPr>
              <a:buFontTx/>
              <a:buChar char="-"/>
            </a:pPr>
            <a:r>
              <a:rPr lang="cs-CZ" sz="3600" dirty="0" smtClean="0"/>
              <a:t>používat hlučný strojek</a:t>
            </a:r>
          </a:p>
          <a:p>
            <a:pPr>
              <a:buFontTx/>
              <a:buChar char="-"/>
            </a:pPr>
            <a:r>
              <a:rPr lang="cs-CZ" sz="3600" dirty="0" smtClean="0"/>
              <a:t>používat břitvu </a:t>
            </a:r>
          </a:p>
          <a:p>
            <a:pPr>
              <a:buFontTx/>
              <a:buChar char="-"/>
            </a:pPr>
            <a:r>
              <a:rPr lang="cs-CZ" sz="3600" dirty="0" smtClean="0"/>
              <a:t>stříhat násilím, </a:t>
            </a:r>
          </a:p>
          <a:p>
            <a:pPr>
              <a:buNone/>
            </a:pPr>
            <a:r>
              <a:rPr lang="cs-CZ" sz="3600" dirty="0" smtClean="0"/>
              <a:t>  když se dítě brání </a:t>
            </a:r>
          </a:p>
          <a:p>
            <a:pPr>
              <a:buNone/>
            </a:pPr>
            <a:r>
              <a:rPr lang="cs-CZ" sz="3600" dirty="0" smtClean="0"/>
              <a:t>  (nebezpečí úrazu)</a:t>
            </a:r>
          </a:p>
          <a:p>
            <a:pPr>
              <a:buFontTx/>
              <a:buChar char="-"/>
            </a:pPr>
            <a:r>
              <a:rPr lang="cs-CZ" sz="3600" dirty="0" smtClean="0"/>
              <a:t>kropit vlasy vodou</a:t>
            </a:r>
          </a:p>
          <a:p>
            <a:pPr>
              <a:buFontTx/>
              <a:buChar char="-"/>
            </a:pPr>
            <a:r>
              <a:rPr lang="cs-CZ" sz="3600" dirty="0" smtClean="0"/>
              <a:t>mít bílé oblečení </a:t>
            </a:r>
          </a:p>
          <a:p>
            <a:pPr>
              <a:buNone/>
            </a:pPr>
            <a:r>
              <a:rPr lang="cs-CZ" sz="3600" dirty="0" smtClean="0"/>
              <a:t>  a připomínat lékaře </a:t>
            </a:r>
          </a:p>
          <a:p>
            <a:pPr>
              <a:buNone/>
            </a:pPr>
            <a:r>
              <a:rPr lang="cs-CZ" sz="3600" dirty="0" smtClean="0"/>
              <a:t>  (dítě se bojí)</a:t>
            </a:r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6" name="Obrázek 5" descr="C:\Users\Radka\Desktop\obrázky dum\hřebeny\Untitled-TrueColor-21.jpg"/>
          <p:cNvPicPr/>
          <p:nvPr/>
        </p:nvPicPr>
        <p:blipFill>
          <a:blip r:embed="rId2" cstate="print"/>
          <a:srcRect l="25961" r="4238"/>
          <a:stretch>
            <a:fillRect/>
          </a:stretch>
        </p:blipFill>
        <p:spPr bwMode="auto">
          <a:xfrm>
            <a:off x="5292080" y="1484784"/>
            <a:ext cx="2592288" cy="482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u="sng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Stříhání velkých dětí </a:t>
            </a:r>
            <a:endParaRPr lang="cs-CZ" sz="4800" u="sng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 descr="PA28003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45608" y="1609725"/>
            <a:ext cx="6462184" cy="484663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Nd9GcRjY78SpYzYUduJD045EhDVtHYiuh9M3kCHdcWQo1va8eyleHnO"/>
          <p:cNvPicPr>
            <a:picLocks noChangeAspect="1" noChangeArrowheads="1"/>
          </p:cNvPicPr>
          <p:nvPr/>
        </p:nvPicPr>
        <p:blipFill>
          <a:blip r:embed="rId2" cstate="print"/>
          <a:srcRect r="19412" b="19469"/>
          <a:stretch>
            <a:fillRect/>
          </a:stretch>
        </p:blipFill>
        <p:spPr bwMode="auto">
          <a:xfrm>
            <a:off x="4740513" y="3933057"/>
            <a:ext cx="4403487" cy="29249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79512" y="188640"/>
            <a:ext cx="8208912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dirty="0" smtClean="0"/>
              <a:t>Větší chlapci a dívky vyžadují módní účesy s kompletní službou (mytí  vlasů, foukaná, vlasová kosmetika)</a:t>
            </a:r>
          </a:p>
          <a:p>
            <a:r>
              <a:rPr lang="cs-CZ" sz="3400" dirty="0" smtClean="0"/>
              <a:t>Musíme respektovat přání rodičů i </a:t>
            </a:r>
            <a:r>
              <a:rPr lang="cs-CZ" sz="3400" dirty="0" smtClean="0"/>
              <a:t>dětí</a:t>
            </a:r>
            <a:endParaRPr lang="cs-CZ" sz="3400" dirty="0" smtClean="0"/>
          </a:p>
          <a:p>
            <a:r>
              <a:rPr lang="cs-CZ" sz="3400" dirty="0" smtClean="0"/>
              <a:t>(větší děti mají svůj názor na úpravu vlasů</a:t>
            </a:r>
            <a:r>
              <a:rPr lang="cs-CZ" sz="3400" dirty="0" smtClean="0"/>
              <a:t>). Je </a:t>
            </a:r>
            <a:r>
              <a:rPr lang="cs-CZ" sz="3400" dirty="0" smtClean="0"/>
              <a:t>třeba je seznámit se současnou módou.</a:t>
            </a:r>
          </a:p>
          <a:p>
            <a:endParaRPr lang="cs-CZ" sz="3400" dirty="0"/>
          </a:p>
        </p:txBody>
      </p:sp>
      <p:pic>
        <p:nvPicPr>
          <p:cNvPr id="1027" name="il_fi" descr="2-06022009"/>
          <p:cNvPicPr>
            <a:picLocks noChangeAspect="1" noChangeArrowheads="1"/>
          </p:cNvPicPr>
          <p:nvPr/>
        </p:nvPicPr>
        <p:blipFill>
          <a:blip r:embed="rId3" cstate="print"/>
          <a:srcRect t="9947" b="28534"/>
          <a:stretch>
            <a:fillRect/>
          </a:stretch>
        </p:blipFill>
        <p:spPr bwMode="auto">
          <a:xfrm>
            <a:off x="0" y="3873500"/>
            <a:ext cx="3632200" cy="298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_r_05"/>
          <p:cNvPicPr>
            <a:picLocks noChangeAspect="1" noChangeArrowheads="1"/>
          </p:cNvPicPr>
          <p:nvPr/>
        </p:nvPicPr>
        <p:blipFill>
          <a:blip r:embed="rId2" cstate="print"/>
          <a:srcRect t="7222" r="10236" b="21111"/>
          <a:stretch>
            <a:fillRect/>
          </a:stretch>
        </p:blipFill>
        <p:spPr bwMode="auto">
          <a:xfrm>
            <a:off x="0" y="0"/>
            <a:ext cx="2699792" cy="30550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il_fi" descr="sluzby"/>
          <p:cNvPicPr>
            <a:picLocks noChangeAspect="1" noChangeArrowheads="1"/>
          </p:cNvPicPr>
          <p:nvPr/>
        </p:nvPicPr>
        <p:blipFill>
          <a:blip r:embed="rId3" cstate="print"/>
          <a:srcRect l="9360" r="7390" b="29207"/>
          <a:stretch>
            <a:fillRect/>
          </a:stretch>
        </p:blipFill>
        <p:spPr bwMode="auto">
          <a:xfrm>
            <a:off x="6479704" y="3342390"/>
            <a:ext cx="2664296" cy="3515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915816" y="0"/>
            <a:ext cx="5400600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dirty="0" smtClean="0"/>
              <a:t>Děvčata se chtějí podobat dospělým ženám, chlapci mužům.</a:t>
            </a:r>
          </a:p>
          <a:p>
            <a:r>
              <a:rPr lang="cs-CZ" sz="3400" dirty="0" smtClean="0"/>
              <a:t>I přesto musíme přihlížet k věku dítěte a nedělat ho </a:t>
            </a:r>
            <a:r>
              <a:rPr lang="cs-CZ" sz="3400" dirty="0" smtClean="0"/>
              <a:t>starším, </a:t>
            </a:r>
            <a:r>
              <a:rPr lang="cs-CZ" sz="3400" dirty="0" smtClean="0"/>
              <a:t>než je.</a:t>
            </a:r>
            <a:endParaRPr lang="cs-CZ" sz="3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3356992"/>
            <a:ext cx="6264696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dirty="0" smtClean="0"/>
              <a:t>Dbáme na to, aby jim nepřekážely vlasy při hře a učení. Také nečešeme nic nákladného, spíš </a:t>
            </a:r>
            <a:r>
              <a:rPr lang="cs-CZ" sz="3400" dirty="0" smtClean="0"/>
              <a:t>střihy jednoduché a </a:t>
            </a:r>
            <a:r>
              <a:rPr lang="cs-CZ" sz="3400" dirty="0" smtClean="0"/>
              <a:t>snadno upravitelné.</a:t>
            </a:r>
            <a:endParaRPr lang="cs-CZ" sz="3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948264" y="5229200"/>
            <a:ext cx="1296144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img_120_m"/>
          <p:cNvPicPr>
            <a:picLocks noChangeAspect="1" noChangeArrowheads="1"/>
          </p:cNvPicPr>
          <p:nvPr/>
        </p:nvPicPr>
        <p:blipFill>
          <a:blip r:embed="rId2" cstate="print"/>
          <a:srcRect t="28334" r="7086"/>
          <a:stretch>
            <a:fillRect/>
          </a:stretch>
        </p:blipFill>
        <p:spPr bwMode="auto">
          <a:xfrm>
            <a:off x="0" y="-1"/>
            <a:ext cx="2915816" cy="31876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il_fi" descr="ucesy-J7-2012-244"/>
          <p:cNvPicPr>
            <a:picLocks noChangeAspect="1" noChangeArrowheads="1"/>
          </p:cNvPicPr>
          <p:nvPr/>
        </p:nvPicPr>
        <p:blipFill>
          <a:blip r:embed="rId3" cstate="print"/>
          <a:srcRect l="7634" r="7634" b="28883"/>
          <a:stretch>
            <a:fillRect/>
          </a:stretch>
        </p:blipFill>
        <p:spPr bwMode="auto">
          <a:xfrm>
            <a:off x="6324600" y="3543300"/>
            <a:ext cx="2819400" cy="3314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aoblený obdélník 3"/>
          <p:cNvSpPr/>
          <p:nvPr/>
        </p:nvSpPr>
        <p:spPr>
          <a:xfrm>
            <a:off x="6588224" y="5013176"/>
            <a:ext cx="129614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0"/>
            <a:ext cx="5256584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dirty="0" smtClean="0"/>
              <a:t>Čím starší děti jsou, tím se zvyšují jejich nároky na úpravu vlasů.</a:t>
            </a:r>
          </a:p>
          <a:p>
            <a:r>
              <a:rPr lang="cs-CZ" sz="3400" dirty="0" smtClean="0"/>
              <a:t>U dětí nejsou vhodné chemické úkony. Provádíme je spíš  u dospívajících dětí.</a:t>
            </a:r>
          </a:p>
          <a:p>
            <a:endParaRPr lang="cs-CZ" sz="3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3645024"/>
            <a:ext cx="6372200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dirty="0" smtClean="0"/>
              <a:t>I tak je musíme seznámit s možnými následky a neúspěchy.</a:t>
            </a:r>
          </a:p>
          <a:p>
            <a:r>
              <a:rPr lang="cs-CZ" sz="3400" dirty="0" smtClean="0"/>
              <a:t>Technika stříhání je podobná jako u střihů pro dospělé. Hlavně dívky seznamujeme </a:t>
            </a:r>
            <a:r>
              <a:rPr lang="cs-CZ" sz="3400" smtClean="0"/>
              <a:t>s tím, </a:t>
            </a:r>
            <a:r>
              <a:rPr lang="cs-CZ" sz="3400" dirty="0" smtClean="0"/>
              <a:t>jak o vlasy pečovat. </a:t>
            </a:r>
            <a:endParaRPr lang="cs-CZ" sz="3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Fotografie pocházejí ze </a:t>
            </a:r>
            <a:r>
              <a:rPr lang="cs-CZ" smtClean="0"/>
              <a:t>soukromého archivu autora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445</TotalTime>
  <Words>403</Words>
  <Application>Microsoft Office PowerPoint</Application>
  <PresentationFormat>Předvádění na obrazovce (4:3)</PresentationFormat>
  <Paragraphs>63</Paragraphs>
  <Slides>14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Bohatý</vt:lpstr>
      <vt:lpstr>Document</vt:lpstr>
      <vt:lpstr>Stříhání dětí </vt:lpstr>
      <vt:lpstr>Snímek 2</vt:lpstr>
      <vt:lpstr>Stříhání malých dětí </vt:lpstr>
      <vt:lpstr>Snímek 4</vt:lpstr>
      <vt:lpstr>Vybavení provozovny</vt:lpstr>
      <vt:lpstr>Snímek 6</vt:lpstr>
      <vt:lpstr>Technika práce</vt:lpstr>
      <vt:lpstr>Snímek 8</vt:lpstr>
      <vt:lpstr>U malých dětí není vhodné:</vt:lpstr>
      <vt:lpstr>Stříhání velkých dětí 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Stříhání dětí</dc:title>
  <dc:creator>Radka</dc:creator>
  <cp:lastModifiedBy>Radka</cp:lastModifiedBy>
  <cp:revision>29</cp:revision>
  <dcterms:created xsi:type="dcterms:W3CDTF">2012-10-30T11:06:36Z</dcterms:created>
  <dcterms:modified xsi:type="dcterms:W3CDTF">2014-10-13T10:57:37Z</dcterms:modified>
</cp:coreProperties>
</file>