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5" r:id="rId2"/>
    <p:sldId id="276" r:id="rId3"/>
    <p:sldId id="256" r:id="rId4"/>
    <p:sldId id="258" r:id="rId5"/>
    <p:sldId id="257" r:id="rId6"/>
    <p:sldId id="259" r:id="rId7"/>
    <p:sldId id="260" r:id="rId8"/>
    <p:sldId id="261" r:id="rId9"/>
    <p:sldId id="266" r:id="rId10"/>
    <p:sldId id="267" r:id="rId11"/>
    <p:sldId id="268" r:id="rId12"/>
    <p:sldId id="269" r:id="rId13"/>
    <p:sldId id="264" r:id="rId14"/>
    <p:sldId id="270" r:id="rId15"/>
    <p:sldId id="265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99" d="100"/>
          <a:sy n="99" d="100"/>
        </p:scale>
        <p:origin x="-25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910A6D1-0585-4A7E-9EA1-6B2BDECAABD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A693059-1C9C-4114-A1D9-BBBBB4B6D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00E9870-3120-4D08-963F-18779EF4C3B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6F8CE7D-6054-439F-AA77-E05887149C8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6C1E898-A73B-4FA4-AB49-3E93E7FF794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EDE46E4-C2F9-4204-A315-56D3AC53013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E92D5BC-E79C-4DA6-AF46-2DE24CFE132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108F464-B187-444D-9BB8-4F44710B7EE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9D3401-29A6-4B7B-A2E4-F51B6FF09D29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5920AAE-E9ED-4577-B559-AD29966A7E49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CA29F70-6016-4969-B462-C23B197F5037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A6A85BD-7BB7-42EF-8730-AF1F1E308D16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C35B1-4BC9-4C7E-8DCD-05D7A6455F7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7069C3F-E154-42D8-82C2-0C96F33B04FD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F55E8FC-8262-48FC-B34E-83A7316FD9B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489B44E-AE5D-43F2-881B-178A415A19C0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858436D-C071-490A-9159-7C736C96DB98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811B3-9563-4957-AD25-D7328C626E5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6F5F9-1CF4-4553-94CB-6C9445174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F1BE4-B87E-4716-BEDC-A122B5B9C28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16F55-BB90-437E-8FC7-5C499D0DB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266EE-2E1A-4532-B252-94D94757FD7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93249-D321-4ACC-9452-23D824501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1C025-E8F6-442B-AFDC-1C9B330F028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6B770-CB42-4899-A5BF-F60EB865E9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68FA6-2F63-46BE-BDB3-C63D978C27E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2F583-0C73-4811-ADE7-F126843AC2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EA353-64FF-409C-AD76-6AB3F3A0EA1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AD12F-EC00-4909-95AE-19F4863543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6E7D8-08F0-4923-B69F-FE433B52B4F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0297C-5996-4C41-A85F-A3DE302C0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FC7BEB-227F-45DB-9C0C-3554133EB69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FB71B-A27C-4A5A-BF4C-6752AD076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14C2B-0F54-4007-BF63-DB193DA57E1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A95-EFC8-4AA7-B321-047D658C37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D72D9-868F-4795-A819-05B641E15CF7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519D8-FFEE-4D8D-A356-138252AD8A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94BE2-5B36-41F7-B526-4E2F040D073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DAF1D6-1E36-4BAB-81AC-26D15BF5D1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A5BA7A-F524-4CDC-B142-875F470DA06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CCD0FA-958F-4BD0-9831-89923B0A2B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a/Tulip_agenensis_ZE.jpg?uselang=c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8/88/Viscum-album-fruits.JPG?uselang=cs" TargetMode="External"/><Relationship Id="rId4" Type="http://schemas.openxmlformats.org/officeDocument/2006/relationships/hyperlink" Target="http://upload.wikimedia.org/wikipedia/commons/9/91/Taxodium_distichum_exposed_knee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298450"/>
            <a:ext cx="8572500" cy="626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250825" y="260350"/>
            <a:ext cx="8569325" cy="6264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kern="0">
              <a:solidFill>
                <a:srgbClr val="000000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150" y="450850"/>
            <a:ext cx="8572500" cy="626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50825" y="260350"/>
            <a:ext cx="8569325" cy="6264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kern="0">
              <a:solidFill>
                <a:srgbClr val="0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VY_32_Inovace_GR06_Fia01_01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Kořen - morfologie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4963" y="4581525"/>
            <a:ext cx="519928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582613" y="115888"/>
            <a:ext cx="8569325" cy="6264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kern="0">
              <a:solidFill>
                <a:srgbClr val="0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836613"/>
          <a:ext cx="7777162" cy="914568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3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34" marB="45734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Kořen (radix) - morfologie. Určená do hodin biologie nebo laboratorních cvičení z biologie. Prezentace je ukončena opakováním.</a:t>
                      </a:r>
                    </a:p>
                  </a:txBody>
                  <a:tcPr marL="91444" marR="91444" marT="45734" marB="45734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06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34" marB="45734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34" marB="45734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KOŘEN (radix)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Morfologie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KOŘEN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obvykle podzemní část rostliny rostoucí pozitivně geotropicky</a:t>
            </a:r>
          </a:p>
          <a:p>
            <a:pPr eaLnBrk="1" hangingPunct="1"/>
            <a:r>
              <a:rPr lang="cs-CZ" b="1" smtClean="0"/>
              <a:t>bez</a:t>
            </a:r>
            <a:r>
              <a:rPr lang="cs-CZ" smtClean="0"/>
              <a:t> listů, průduchů, kutikuly</a:t>
            </a:r>
          </a:p>
          <a:p>
            <a:pPr eaLnBrk="1" hangingPunct="1"/>
            <a:r>
              <a:rPr lang="cs-CZ" smtClean="0"/>
              <a:t>většinou bez chloroplastů</a:t>
            </a:r>
          </a:p>
          <a:p>
            <a:pPr eaLnBrk="1" hangingPunct="1"/>
            <a:r>
              <a:rPr lang="cs-CZ" smtClean="0"/>
              <a:t>první orgán, který se objevuje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po vyklíčení semene</a:t>
            </a:r>
          </a:p>
          <a:p>
            <a:pPr eaLnBrk="1" hangingPunct="1"/>
            <a:endParaRPr lang="cs-CZ" smtClean="0"/>
          </a:p>
        </p:txBody>
      </p:sp>
      <p:pic>
        <p:nvPicPr>
          <p:cNvPr id="5124" name="Obrázek 3" descr="P112083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88038" y="2544763"/>
            <a:ext cx="2932112" cy="390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FUNKCE KOŘENE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upevnění rostliny v substrátu</a:t>
            </a:r>
          </a:p>
          <a:p>
            <a:pPr eaLnBrk="1" hangingPunct="1"/>
            <a:r>
              <a:rPr lang="cs-CZ" smtClean="0"/>
              <a:t>příjem látek z okolí</a:t>
            </a:r>
          </a:p>
          <a:p>
            <a:pPr eaLnBrk="1" hangingPunct="1"/>
            <a:r>
              <a:rPr lang="cs-CZ" smtClean="0"/>
              <a:t>uchování zásobních látek</a:t>
            </a:r>
          </a:p>
          <a:p>
            <a:pPr eaLnBrk="1" hangingPunct="1"/>
            <a:r>
              <a:rPr lang="cs-CZ" smtClean="0"/>
              <a:t>vegetativní rozmnožování</a:t>
            </a:r>
          </a:p>
          <a:p>
            <a:pPr eaLnBrk="1" hangingPunct="1"/>
            <a:r>
              <a:rPr lang="cs-CZ" smtClean="0"/>
              <a:t>může zprostředkovávat vztah symbiózy nebo parazitismu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KOŘENY</a:t>
            </a:r>
          </a:p>
        </p:txBody>
      </p:sp>
      <p:sp>
        <p:nvSpPr>
          <p:cNvPr id="7171" name="Zástupný symbol pro text 3"/>
          <p:cNvSpPr>
            <a:spLocks noGrp="1"/>
          </p:cNvSpPr>
          <p:nvPr>
            <p:ph type="body" idx="1"/>
          </p:nvPr>
        </p:nvSpPr>
        <p:spPr>
          <a:xfrm>
            <a:off x="387350" y="1989138"/>
            <a:ext cx="4040188" cy="639762"/>
          </a:xfrm>
        </p:spPr>
        <p:txBody>
          <a:bodyPr/>
          <a:lstStyle/>
          <a:p>
            <a:pPr eaLnBrk="1" hangingPunct="1"/>
            <a:r>
              <a:rPr lang="cs-CZ" smtClean="0"/>
              <a:t> JEDNODĚLOŽNÝCH R.</a:t>
            </a:r>
          </a:p>
        </p:txBody>
      </p:sp>
      <p:sp>
        <p:nvSpPr>
          <p:cNvPr id="7172" name="Zástupný symbol pro obsah 4"/>
          <p:cNvSpPr>
            <a:spLocks noGrp="1"/>
          </p:cNvSpPr>
          <p:nvPr>
            <p:ph sz="half" idx="2"/>
          </p:nvPr>
        </p:nvSpPr>
        <p:spPr>
          <a:xfrm>
            <a:off x="468313" y="2636838"/>
            <a:ext cx="4040187" cy="3951287"/>
          </a:xfrm>
        </p:spPr>
        <p:txBody>
          <a:bodyPr/>
          <a:lstStyle/>
          <a:p>
            <a:pPr eaLnBrk="1" hangingPunct="1"/>
            <a:r>
              <a:rPr lang="cs-CZ" smtClean="0"/>
              <a:t>po vyklíčení vzniká hlavní kořen, který záhy zaniká a je nahrazen kořeny náhradními (</a:t>
            </a:r>
            <a:r>
              <a:rPr lang="cs-CZ" b="1" smtClean="0"/>
              <a:t>adventivními</a:t>
            </a:r>
            <a:r>
              <a:rPr lang="cs-CZ" smtClean="0"/>
              <a:t>, svazčitými)</a:t>
            </a:r>
          </a:p>
          <a:p>
            <a:pPr eaLnBrk="1" hangingPunct="1"/>
            <a:r>
              <a:rPr lang="cs-CZ" b="1" smtClean="0"/>
              <a:t>HOMORHIZIE</a:t>
            </a:r>
            <a:r>
              <a:rPr lang="cs-CZ" smtClean="0"/>
              <a:t> = svazek rovnocenných kořenů</a:t>
            </a:r>
          </a:p>
        </p:txBody>
      </p:sp>
      <p:sp>
        <p:nvSpPr>
          <p:cNvPr id="7173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706938" y="1989138"/>
            <a:ext cx="4041775" cy="639762"/>
          </a:xfrm>
        </p:spPr>
        <p:txBody>
          <a:bodyPr/>
          <a:lstStyle/>
          <a:p>
            <a:pPr eaLnBrk="1" hangingPunct="1"/>
            <a:r>
              <a:rPr lang="cs-CZ" smtClean="0"/>
              <a:t>DVOUDĚLOŽNÝCH R.</a:t>
            </a:r>
          </a:p>
        </p:txBody>
      </p:sp>
      <p:sp>
        <p:nvSpPr>
          <p:cNvPr id="7174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6463" y="2636838"/>
            <a:ext cx="4041775" cy="3951287"/>
          </a:xfrm>
        </p:spPr>
        <p:txBody>
          <a:bodyPr/>
          <a:lstStyle/>
          <a:p>
            <a:pPr eaLnBrk="1" hangingPunct="1"/>
            <a:r>
              <a:rPr lang="cs-CZ" smtClean="0"/>
              <a:t>po vyklíčení vzniká hlavní kořen, který dále roste a větví se</a:t>
            </a:r>
          </a:p>
          <a:p>
            <a:pPr eaLnBrk="1" hangingPunct="1"/>
            <a:endParaRPr lang="cs-CZ" sz="1400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ALLORHIZIE</a:t>
            </a:r>
            <a:r>
              <a:rPr lang="cs-CZ" smtClean="0"/>
              <a:t> = soustava kořenů, kde je rozlišen hlavní kořen a kořeny postranní</a:t>
            </a:r>
          </a:p>
        </p:txBody>
      </p:sp>
      <p:sp>
        <p:nvSpPr>
          <p:cNvPr id="7175" name="TextovéPole 7"/>
          <p:cNvSpPr txBox="1">
            <a:spLocks noChangeArrowheads="1"/>
          </p:cNvSpPr>
          <p:nvPr/>
        </p:nvSpPr>
        <p:spPr bwMode="auto">
          <a:xfrm>
            <a:off x="3851275" y="2060575"/>
            <a:ext cx="5032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X</a:t>
            </a:r>
          </a:p>
        </p:txBody>
      </p:sp>
      <p:pic>
        <p:nvPicPr>
          <p:cNvPr id="7176" name="Obrázek 7" descr="P1120218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07950"/>
            <a:ext cx="2700337" cy="202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Obrázek 10" descr="P1120365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11900" y="115888"/>
            <a:ext cx="2687638" cy="2017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5" descr="klíčící fazol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476250"/>
            <a:ext cx="3236913" cy="248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TVARY HLAVNÍCH KOŘ</a:t>
            </a:r>
            <a:r>
              <a:rPr lang="cs-CZ" smtClean="0">
                <a:solidFill>
                  <a:schemeClr val="bg1"/>
                </a:solidFill>
              </a:rPr>
              <a:t>ENŮ</a:t>
            </a:r>
          </a:p>
        </p:txBody>
      </p:sp>
      <p:sp>
        <p:nvSpPr>
          <p:cNvPr id="8196" name="Zástupný symbol pro obsah 2"/>
          <p:cNvSpPr>
            <a:spLocks noGrp="1"/>
          </p:cNvSpPr>
          <p:nvPr>
            <p:ph idx="1"/>
          </p:nvPr>
        </p:nvSpPr>
        <p:spPr>
          <a:xfrm>
            <a:off x="446088" y="1600200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niťovitý – u klíčních rostlin</a:t>
            </a:r>
          </a:p>
          <a:p>
            <a:pPr eaLnBrk="1" hangingPunct="1"/>
            <a:r>
              <a:rPr lang="cs-CZ" smtClean="0"/>
              <a:t>kůlový - borovice</a:t>
            </a:r>
          </a:p>
          <a:p>
            <a:pPr eaLnBrk="1" hangingPunct="1"/>
            <a:r>
              <a:rPr lang="cs-CZ" smtClean="0"/>
              <a:t>válcovitý - křen</a:t>
            </a:r>
          </a:p>
        </p:txBody>
      </p:sp>
      <p:pic>
        <p:nvPicPr>
          <p:cNvPr id="8197" name="Obrázek 4" descr="P1110788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3" y="3303588"/>
            <a:ext cx="3527425" cy="264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Obrázek 5" descr="P1120326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088" y="3644900"/>
            <a:ext cx="3203575" cy="240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eaLnBrk="1" hangingPunct="1"/>
            <a:r>
              <a:rPr lang="cs-CZ" smtClean="0"/>
              <a:t>vřetenovitý - mrkev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řepovitý - řepa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srdcovitý - buk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hlíznatý - jiřiny</a:t>
            </a:r>
          </a:p>
          <a:p>
            <a:pPr eaLnBrk="1" hangingPunct="1"/>
            <a:endParaRPr lang="cs-CZ" smtClean="0"/>
          </a:p>
        </p:txBody>
      </p:sp>
      <p:pic>
        <p:nvPicPr>
          <p:cNvPr id="9220" name="Obrázek 3" descr="P112031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9700" y="250825"/>
            <a:ext cx="2376488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4" descr="P1120317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275" y="2133600"/>
            <a:ext cx="2376488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Obrázek 5" descr="P1120483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475" y="4076700"/>
            <a:ext cx="1762125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Obrázek 6" descr="P1130657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125" y="3622675"/>
            <a:ext cx="2087563" cy="278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METAMORFÓZY KOŘENŮ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23850" y="908050"/>
            <a:ext cx="8496300" cy="5400675"/>
          </a:xfrm>
        </p:spPr>
        <p:txBody>
          <a:bodyPr/>
          <a:lstStyle/>
          <a:p>
            <a:pPr eaLnBrk="1" hangingPunct="1"/>
            <a:r>
              <a:rPr lang="cs-CZ" sz="2800" b="1" smtClean="0"/>
              <a:t>vzdušné kořeny </a:t>
            </a:r>
            <a:r>
              <a:rPr lang="cs-CZ" sz="2800" smtClean="0"/>
              <a:t>–</a:t>
            </a:r>
            <a:r>
              <a:rPr lang="cs-CZ" sz="2800" b="1" smtClean="0"/>
              <a:t> </a:t>
            </a:r>
            <a:r>
              <a:rPr lang="cs-CZ" sz="2800" smtClean="0"/>
              <a:t>příjem vzdušné vlhkosti, účast na fotosyntéze (orchideje, monstera, filodendron)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z="2800" b="1" smtClean="0"/>
              <a:t>příčepivé kořeny </a:t>
            </a:r>
            <a:r>
              <a:rPr lang="cs-CZ" sz="2800" smtClean="0"/>
              <a:t>–</a:t>
            </a:r>
            <a:r>
              <a:rPr lang="cs-CZ" sz="2800" b="1" smtClean="0"/>
              <a:t> </a:t>
            </a:r>
            <a:r>
              <a:rPr lang="cs-CZ" sz="2800" smtClean="0"/>
              <a:t>u popínavých rostlin, vnikají do nerovností podkladu  (břečťan, loubinec)</a:t>
            </a:r>
          </a:p>
          <a:p>
            <a:pPr eaLnBrk="1" hangingPunct="1"/>
            <a:endParaRPr lang="cs-CZ" smtClean="0"/>
          </a:p>
        </p:txBody>
      </p:sp>
      <p:pic>
        <p:nvPicPr>
          <p:cNvPr id="10244" name="Obrázek 3" descr="P112034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4618038"/>
            <a:ext cx="2449513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Obrázek 4" descr="příčepivý kořen břečťanu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1000" y="4508500"/>
            <a:ext cx="1579563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Obrázek 5" descr="příčepivé kořeny loubinec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51388" y="4603750"/>
            <a:ext cx="2484437" cy="184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Obrázek 6" descr="příčepivé kořeny loubinec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1725" y="4292600"/>
            <a:ext cx="1512888" cy="227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Obrázek 7" descr="P1120785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088" y="1844675"/>
            <a:ext cx="233997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Obrázek 8" descr="P1120873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63938" y="1844675"/>
            <a:ext cx="2328862" cy="174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METAMORFÓZY KOŘENŮ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323850" y="981075"/>
            <a:ext cx="6769100" cy="4741863"/>
          </a:xfrm>
        </p:spPr>
        <p:txBody>
          <a:bodyPr/>
          <a:lstStyle/>
          <a:p>
            <a:pPr eaLnBrk="1" hangingPunct="1"/>
            <a:r>
              <a:rPr lang="cs-CZ" b="1" smtClean="0"/>
              <a:t>stahovací kořeny </a:t>
            </a:r>
            <a:r>
              <a:rPr lang="cs-CZ" smtClean="0"/>
              <a:t>– během růstu se zkracují a vtahují cibule hlouběji do půdy (tulipán, ladoňka, česnek, lilie)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lvl="1" eaLnBrk="1" hangingPunct="1"/>
            <a:endParaRPr lang="cs-CZ" sz="1800" smtClean="0"/>
          </a:p>
          <a:p>
            <a:pPr lvl="1" eaLnBrk="1" hangingPunct="1">
              <a:buFont typeface="Arial" charset="0"/>
              <a:buNone/>
            </a:pPr>
            <a:r>
              <a:rPr lang="cs-CZ" sz="1800" smtClean="0"/>
              <a:t>	obr. 1</a:t>
            </a:r>
          </a:p>
          <a:p>
            <a:pPr eaLnBrk="1" hangingPunct="1"/>
            <a:r>
              <a:rPr lang="cs-CZ" b="1" smtClean="0"/>
              <a:t>chůdovité kořeny</a:t>
            </a:r>
            <a:r>
              <a:rPr lang="cs-CZ" smtClean="0"/>
              <a:t> – zvyšují stabilitu rostliny (bažinné rostliny, kukuřice)</a:t>
            </a:r>
          </a:p>
          <a:p>
            <a:pPr eaLnBrk="1" hangingPunct="1"/>
            <a:endParaRPr lang="cs-CZ" smtClean="0"/>
          </a:p>
        </p:txBody>
      </p:sp>
      <p:pic>
        <p:nvPicPr>
          <p:cNvPr id="11268" name="Obrázek 3" descr="P112039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488" y="4005263"/>
            <a:ext cx="1979612" cy="2640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Obrázek 4" descr="P1120458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488" y="1052513"/>
            <a:ext cx="1978025" cy="263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Obrázek 5" descr="P1120882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1663" y="2506663"/>
            <a:ext cx="128587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8" descr="File:Tulip agenensis Z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6013" y="2543175"/>
            <a:ext cx="1403350" cy="146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METAMORFÓZY KOŘENŮ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107950" y="1196975"/>
            <a:ext cx="7993063" cy="4525963"/>
          </a:xfrm>
        </p:spPr>
        <p:txBody>
          <a:bodyPr/>
          <a:lstStyle/>
          <a:p>
            <a:pPr eaLnBrk="1" hangingPunct="1"/>
            <a:r>
              <a:rPr lang="cs-CZ" b="1" smtClean="0"/>
              <a:t>sloupovité kořeny</a:t>
            </a:r>
            <a:r>
              <a:rPr lang="cs-CZ" smtClean="0"/>
              <a:t> – spouští se z větví některých stromů, zakořeňují v půdě</a:t>
            </a:r>
            <a:r>
              <a:rPr lang="cs-CZ" b="1" smtClean="0"/>
              <a:t> </a:t>
            </a:r>
            <a:r>
              <a:rPr lang="cs-CZ" smtClean="0"/>
              <a:t>a tvoří podpůrné struktury (některé </a:t>
            </a:r>
            <a:r>
              <a:rPr lang="cs-CZ" i="1" smtClean="0"/>
              <a:t>Fíkovníky)</a:t>
            </a:r>
          </a:p>
          <a:p>
            <a:pPr eaLnBrk="1" hangingPunct="1"/>
            <a:r>
              <a:rPr lang="cs-CZ" b="1" smtClean="0"/>
              <a:t>dýchací kořeny </a:t>
            </a:r>
            <a:r>
              <a:rPr lang="cs-CZ" smtClean="0"/>
              <a:t>(</a:t>
            </a:r>
            <a:r>
              <a:rPr lang="cs-CZ" b="1" smtClean="0"/>
              <a:t>pneumatofory</a:t>
            </a:r>
            <a:r>
              <a:rPr lang="cs-CZ" smtClean="0"/>
              <a:t>)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u některých dřevin v zaplavovaných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oblastech vyčnívají nad hladinu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(tisovec)</a:t>
            </a:r>
          </a:p>
          <a:p>
            <a:pPr eaLnBrk="1" hangingPunct="1"/>
            <a:endParaRPr lang="cs-CZ" smtClean="0"/>
          </a:p>
        </p:txBody>
      </p:sp>
      <p:pic>
        <p:nvPicPr>
          <p:cNvPr id="12292" name="Picture 5" descr="File:Taxodium distichum exposed kne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125" y="3068638"/>
            <a:ext cx="2447925" cy="326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6588125" y="6308725"/>
            <a:ext cx="1223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METAMORFÓZY KOŘENŮ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79388" y="981075"/>
            <a:ext cx="8229600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smtClean="0"/>
              <a:t>savé kořeny</a:t>
            </a:r>
            <a:r>
              <a:rPr lang="cs-CZ" smtClean="0"/>
              <a:t> (</a:t>
            </a:r>
            <a:r>
              <a:rPr lang="cs-CZ" b="1" smtClean="0"/>
              <a:t>haustoria</a:t>
            </a:r>
            <a:r>
              <a:rPr lang="cs-CZ" smtClean="0"/>
              <a:t>) – pronikají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mtClean="0"/>
              <a:t>	do těla hostitelské rostliny a napojují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mtClean="0"/>
              <a:t>	 se na její cévní svazky (jmelí, kokotice)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z="1100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							</a:t>
            </a:r>
            <a:r>
              <a:rPr lang="cs-CZ" sz="2400" smtClean="0"/>
              <a:t>obr. 3 </a:t>
            </a:r>
          </a:p>
          <a:p>
            <a:pPr eaLnBrk="1" hangingPunct="1">
              <a:spcBef>
                <a:spcPct val="0"/>
              </a:spcBef>
            </a:pPr>
            <a:r>
              <a:rPr lang="cs-CZ" b="1" smtClean="0"/>
              <a:t>symbiotické kořeny  </a:t>
            </a:r>
            <a:r>
              <a:rPr lang="cs-CZ" smtClean="0"/>
              <a:t>- rostliny žijí v symbióze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mtClean="0"/>
              <a:t>	s bakteriemi (hlízkovité bakterie  na kořenech bobovitých rostlin) nebo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mtClean="0"/>
              <a:t>	 s houbovými vlákny </a:t>
            </a:r>
          </a:p>
          <a:p>
            <a:pPr eaLnBrk="1" hangingPunct="1">
              <a:spcBef>
                <a:spcPct val="0"/>
              </a:spcBef>
              <a:buFont typeface="Arial" charset="0"/>
              <a:buNone/>
            </a:pPr>
            <a:r>
              <a:rPr lang="cs-CZ" smtClean="0"/>
              <a:t>	(</a:t>
            </a:r>
            <a:r>
              <a:rPr lang="cs-CZ" b="1" smtClean="0"/>
              <a:t>mykorrhiza</a:t>
            </a:r>
            <a:r>
              <a:rPr lang="cs-CZ" smtClean="0"/>
              <a:t>)</a:t>
            </a:r>
            <a:endParaRPr lang="cs-CZ" b="1" smtClean="0"/>
          </a:p>
          <a:p>
            <a:pPr eaLnBrk="1" hangingPunct="1"/>
            <a:endParaRPr lang="cs-CZ" smtClean="0"/>
          </a:p>
        </p:txBody>
      </p:sp>
      <p:pic>
        <p:nvPicPr>
          <p:cNvPr id="13316" name="Obrázek 4" descr="hlízkovité bakterie na hrach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4941888"/>
            <a:ext cx="30511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6" descr="File:Viscum-album-fruit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19925" y="908050"/>
            <a:ext cx="1836738" cy="254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VÝZNAM A VYUŽITÍ KOŘENŮ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kořenová zelenina (mrkev, petržel,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pastinák, celer, křen, červená řepa,…)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potravinářský průmysl – cukrová řepa</a:t>
            </a:r>
          </a:p>
          <a:p>
            <a:pPr eaLnBrk="1" hangingPunct="1"/>
            <a:r>
              <a:rPr lang="cs-CZ" smtClean="0"/>
              <a:t>lékařství – kostival lékařský, libeček</a:t>
            </a:r>
          </a:p>
        </p:txBody>
      </p:sp>
      <p:pic>
        <p:nvPicPr>
          <p:cNvPr id="14340" name="Obrázek 3" descr="P112037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1725" y="1628775"/>
            <a:ext cx="1347788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4" descr="P112031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2852738"/>
            <a:ext cx="1439862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Obrázek 5" descr="P112033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2852738"/>
            <a:ext cx="1439863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Obrázek 6" descr="P1120327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275" y="2852738"/>
            <a:ext cx="144145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Obrázek 7" descr="P1120318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14988" y="2852738"/>
            <a:ext cx="1441450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OPAKOVÁNÍ</a:t>
            </a:r>
            <a:br>
              <a:rPr lang="cs-CZ" smtClean="0"/>
            </a:br>
            <a:r>
              <a:rPr lang="cs-CZ" smtClean="0"/>
              <a:t>1) vyberte správnou možnost</a:t>
            </a:r>
          </a:p>
        </p:txBody>
      </p:sp>
      <p:pic>
        <p:nvPicPr>
          <p:cNvPr id="15363" name="Zástupný symbol pro obsah 3" descr="P112032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1773238"/>
            <a:ext cx="4038600" cy="3028950"/>
          </a:xfrm>
        </p:spPr>
      </p:pic>
      <p:sp>
        <p:nvSpPr>
          <p:cNvPr id="15364" name="Zástupný symbol pro obsah 4"/>
          <p:cNvSpPr>
            <a:spLocks noGrp="1"/>
          </p:cNvSpPr>
          <p:nvPr>
            <p:ph sz="half" idx="2"/>
          </p:nvPr>
        </p:nvSpPr>
        <p:spPr>
          <a:xfrm>
            <a:off x="395288" y="4941888"/>
            <a:ext cx="8353425" cy="952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rostlina patří mezi jednoděložné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protože…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19700" y="4941888"/>
            <a:ext cx="3097213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latin typeface="+mj-lt"/>
              </a:rPr>
              <a:t>x </a:t>
            </a:r>
            <a:r>
              <a:rPr lang="cs-CZ" sz="2800" dirty="0">
                <a:latin typeface="+mn-lt"/>
              </a:rPr>
              <a:t>dvouděložné,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08175" y="5445125"/>
            <a:ext cx="7056438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latin typeface="+mn-lt"/>
              </a:rPr>
              <a:t>nemá vyvinutý hlavní kořen, ale svazek rovnocenných kořenů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2) vyberte správnou možnost </a:t>
            </a:r>
          </a:p>
        </p:txBody>
      </p:sp>
      <p:sp>
        <p:nvSpPr>
          <p:cNvPr id="16387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Rostlina na obrázku (smetanka lékařská) patří mezi dvouděložné, protože …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Jedná se o ALLORHIZII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</a:t>
            </a:r>
          </a:p>
        </p:txBody>
      </p:sp>
      <p:pic>
        <p:nvPicPr>
          <p:cNvPr id="16388" name="Zástupný symbol pro obsah 7" descr="P1120335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69863" y="2133600"/>
            <a:ext cx="4325937" cy="3243263"/>
          </a:xfrm>
        </p:spPr>
      </p:pic>
      <p:sp>
        <p:nvSpPr>
          <p:cNvPr id="9" name="TextovéPole 8"/>
          <p:cNvSpPr txBox="1"/>
          <p:nvPr/>
        </p:nvSpPr>
        <p:spPr>
          <a:xfrm>
            <a:off x="5003800" y="3338513"/>
            <a:ext cx="3529013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latin typeface="+mn-lt"/>
              </a:rPr>
              <a:t>je patrný hlavní kořen.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64163" y="4365625"/>
            <a:ext cx="2592387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X  </a:t>
            </a:r>
            <a:r>
              <a:rPr lang="cs-CZ" sz="2800" dirty="0">
                <a:latin typeface="+mn-lt"/>
              </a:rPr>
              <a:t>HOMORHIZII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3) </a:t>
            </a:r>
            <a:r>
              <a:rPr lang="cs-CZ" sz="3200" dirty="0" smtClean="0"/>
              <a:t>správně přiřaďte rostlinu k metamorfóze kořene, která se u ní vyskytuje</a:t>
            </a:r>
            <a:endParaRPr lang="cs-CZ" sz="3200" dirty="0">
              <a:latin typeface="+mn-lt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sz="half" idx="1"/>
          </p:nvPr>
        </p:nvSpPr>
        <p:spPr>
          <a:xfrm>
            <a:off x="395288" y="1700213"/>
            <a:ext cx="29591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orchidea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hrách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česnek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jmelí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břečťan</a:t>
            </a:r>
          </a:p>
        </p:txBody>
      </p:sp>
      <p:sp>
        <p:nvSpPr>
          <p:cNvPr id="17412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538" y="1700213"/>
            <a:ext cx="4038600" cy="4525962"/>
          </a:xfrm>
        </p:spPr>
        <p:txBody>
          <a:bodyPr/>
          <a:lstStyle/>
          <a:p>
            <a:pPr eaLnBrk="1" hangingPunct="1"/>
            <a:r>
              <a:rPr lang="cs-CZ" smtClean="0"/>
              <a:t>haustoria 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stahovací kořeny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vzdušné kořeny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příčepivé kořeny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symbiotické kořeny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908175" y="1989138"/>
            <a:ext cx="2592388" cy="197485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403350" y="2997200"/>
            <a:ext cx="3097213" cy="30241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1547813" y="2997200"/>
            <a:ext cx="2952750" cy="1079500"/>
          </a:xfrm>
          <a:prstGeom prst="straightConnector1">
            <a:avLst/>
          </a:prstGeom>
          <a:ln w="317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1403350" y="1989138"/>
            <a:ext cx="3097213" cy="3095625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1692275" y="5084763"/>
            <a:ext cx="2808288" cy="1008062"/>
          </a:xfrm>
          <a:prstGeom prst="straightConnector1">
            <a:avLst/>
          </a:prstGeom>
          <a:ln w="317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4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r>
              <a:rPr lang="cs-CZ" smtClean="0"/>
              <a:t>Zdroje obrázků</a:t>
            </a:r>
          </a:p>
        </p:txBody>
      </p:sp>
      <p:sp>
        <p:nvSpPr>
          <p:cNvPr id="16387" name="Zástupný symbol pro obsah 5"/>
          <p:cNvSpPr>
            <a:spLocks noGrp="1"/>
          </p:cNvSpPr>
          <p:nvPr>
            <p:ph idx="1"/>
          </p:nvPr>
        </p:nvSpPr>
        <p:spPr>
          <a:xfrm>
            <a:off x="395288" y="1052513"/>
            <a:ext cx="8229600" cy="504031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1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EVENOR, </a:t>
            </a:r>
            <a:r>
              <a:rPr lang="cs-CZ" sz="1600" dirty="0" err="1" smtClean="0"/>
              <a:t>Zachi</a:t>
            </a:r>
            <a:r>
              <a:rPr lang="cs-CZ" sz="1600" dirty="0" smtClean="0"/>
              <a:t>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http://upload.wikimedia.org/wikipedia/commons/1/1a/Tulip_agenensis_ZE.jpg?uselang=cs</a:t>
            </a: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2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RIVERBANKS OUTDOOR STORE.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http://upload.wikimedia.org/wikipedia/commons/9/91/Taxodium_distichum_exposed_knees.jpg?uselang=cs</a:t>
            </a: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3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STEN.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5"/>
              </a:rPr>
              <a:t>http://upload.wikimedia.org/wikipedia/commons/8/88/Viscum-album-fruits.JPG?uselang=cs</a:t>
            </a: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Ostatní fotografie jsou vlastním dílem autorky výukového materiálu.</a:t>
            </a:r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1101</TotalTime>
  <Words>557</Words>
  <Application>Microsoft Office PowerPoint</Application>
  <PresentationFormat>Předvádění na obrazovce (4:3)</PresentationFormat>
  <Paragraphs>160</Paragraphs>
  <Slides>17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KOŘEN (radix)</vt:lpstr>
      <vt:lpstr>KOŘEN</vt:lpstr>
      <vt:lpstr>FUNKCE KOŘENE</vt:lpstr>
      <vt:lpstr>KOŘENY</vt:lpstr>
      <vt:lpstr>TVARY HLAVNÍCH KOŘENŮ</vt:lpstr>
      <vt:lpstr>Snímek 8</vt:lpstr>
      <vt:lpstr>METAMORFÓZY KOŘENŮ</vt:lpstr>
      <vt:lpstr>METAMORFÓZY KOŘENŮ</vt:lpstr>
      <vt:lpstr>METAMORFÓZY KOŘENŮ</vt:lpstr>
      <vt:lpstr>METAMORFÓZY KOŘENŮ</vt:lpstr>
      <vt:lpstr>VÝZNAM A VYUŽITÍ KOŘENŮ</vt:lpstr>
      <vt:lpstr>OPAKOVÁNÍ 1) vyberte správnou možnost</vt:lpstr>
      <vt:lpstr>2) vyberte správnou možnost </vt:lpstr>
      <vt:lpstr>3) správně přiřaďte rostlinu k metamorfóze kořene, která se u ní vyskytuje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KOŘEN</dc:title>
  <dc:creator>tomfi</dc:creator>
  <cp:lastModifiedBy>Dum</cp:lastModifiedBy>
  <cp:revision>82</cp:revision>
  <dcterms:created xsi:type="dcterms:W3CDTF">2013-08-27T20:39:34Z</dcterms:created>
  <dcterms:modified xsi:type="dcterms:W3CDTF">2014-10-23T09:58:29Z</dcterms:modified>
</cp:coreProperties>
</file>