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9" r:id="rId2"/>
    <p:sldId id="270" r:id="rId3"/>
    <p:sldId id="256" r:id="rId4"/>
    <p:sldId id="262" r:id="rId5"/>
    <p:sldId id="257" r:id="rId6"/>
    <p:sldId id="265" r:id="rId7"/>
    <p:sldId id="260" r:id="rId8"/>
    <p:sldId id="261" r:id="rId9"/>
    <p:sldId id="263" r:id="rId10"/>
    <p:sldId id="268" r:id="rId11"/>
    <p:sldId id="264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587C10D-E57C-4019-9104-B406C1E6BCA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1B9FE88-7497-4E9C-8E18-E85E85775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7DA00C3-45B9-44A3-B8A1-B863BE86A12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DD0E03-CE47-4089-A12D-012E5FA462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6990156-DB80-441E-9BEE-3D5B75D8213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597B81-921F-4A67-A7D9-D83295AC1050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4A7397A-E6DB-4809-9026-B337A77D101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74544A-EC28-4BF7-9813-ED9F0C3EC0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7C81F9-750C-41BF-89AA-4AD669CCA23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85ACE9-523E-4B55-A658-3D8C0297B277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DD2385-23BA-4A02-9B87-1FF3FA819DD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D0F20-86CD-4657-AAFE-45FB94F609F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75090-0607-495E-9FFE-757BECC98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3B024-DC8D-4124-B8A2-11EEF64CD95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3B03E-5C15-4C95-AF07-8BBBC2BA2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AD9F-E747-4D8B-838F-36A7E579B8B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FB55D-FFCA-4C8B-AC7C-D9F16BFD5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B3FA6-4B84-4496-9F4C-E35AECA6C2E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4F6AA-2FCC-4DFD-A31D-030AE9416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663CA-57BE-411E-882D-21943D2C94E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43DB2-ECC6-4E11-8260-8AF7453C9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4ACC7-5148-41BD-80E7-C054C4C42C9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4632D-3CF2-41AE-BD09-0961E8EC7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8389F-7493-45B6-B942-72E6FBD89D3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7E309-0FFE-46D2-88F2-1F45875C6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F6935-4D53-44EF-AA7C-AD193FF2AA4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5A629-C222-4FD3-85EF-401CC3770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80A65-0EF1-4887-B024-4A56F1783E5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23F15-1AD7-4A18-BA42-E7074AC94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21C06-817F-4E93-A7E6-44AF947AF50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99FA6-EC3E-4E5B-A79B-32E59A074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5FD8C-8845-4E3E-AF78-02D10813D88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E9D48-D4F8-4868-A589-72CD0E203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B5D8CA-74B0-43A2-A0BE-4354BA8F898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AD1B9E-8C07-4C94-8348-0095FF87A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10" Type="http://schemas.openxmlformats.org/officeDocument/2006/relationships/image" Target="../media/image16.png"/><Relationship Id="rId4" Type="http://schemas.openxmlformats.org/officeDocument/2006/relationships/image" Target="../media/image12.jpe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7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4.png"/><Relationship Id="rId10" Type="http://schemas.openxmlformats.org/officeDocument/2006/relationships/image" Target="../media/image4.png"/><Relationship Id="rId4" Type="http://schemas.openxmlformats.org/officeDocument/2006/relationships/image" Target="../media/image18.jpe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4.png"/><Relationship Id="rId4" Type="http://schemas.openxmlformats.org/officeDocument/2006/relationships/image" Target="../media/image20.jpeg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4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8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29.jpeg"/><Relationship Id="rId9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VY_32_Inovace_GR06_Fia01_07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diagram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271293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28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3" marB="45723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květní diagram. Určená do hodin biologie nebo laboratorních cvičení z biologie. Prezentace je ukončena opakováním.</a:t>
                      </a:r>
                    </a:p>
                  </a:txBody>
                  <a:tcPr marL="91444" marR="91444" marT="45723" marB="45723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3" marB="45723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3" marB="45723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KVĚTNÍ DIAGRAM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KVĚTNÍ DIAGRAM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68313" y="2924175"/>
            <a:ext cx="8229600" cy="2986088"/>
          </a:xfrm>
        </p:spPr>
        <p:txBody>
          <a:bodyPr/>
          <a:lstStyle/>
          <a:p>
            <a:pPr eaLnBrk="1" hangingPunct="1"/>
            <a:r>
              <a:rPr lang="cs-CZ" smtClean="0"/>
              <a:t>nákres pohledu do květu, který charakterizuje počet, srůstání a uspořádání květních částí</a:t>
            </a:r>
          </a:p>
          <a:p>
            <a:pPr eaLnBrk="1" hangingPunct="1"/>
            <a:r>
              <a:rPr lang="cs-CZ" smtClean="0"/>
              <a:t>soubor symbolů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endParaRPr lang="cs-CZ" sz="4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SYMBOLY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		LISTEN			KALICH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OKVĚTÍ			KORUNA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CHYBĚJÍCÍ LÍSTEK OKVĚTÍ, KORUNY NEBO 	KALICHU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08075"/>
            <a:ext cx="6762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2924175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4663" y="1000125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538" y="2976563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6888" y="4868863"/>
            <a:ext cx="6191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SYMBOLY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827088" y="1557338"/>
            <a:ext cx="7777162" cy="4525962"/>
          </a:xfrm>
        </p:spPr>
        <p:txBody>
          <a:bodyPr/>
          <a:lstStyle/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TYČINKA				SVRCHNÍ SEMENÍK</a:t>
            </a:r>
          </a:p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CHYBĚJÍCÍ TYČINKA		SPODNÍ SEMENÍK</a:t>
            </a:r>
          </a:p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POLOHA PRÝTU</a:t>
            </a:r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1844675"/>
            <a:ext cx="6016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3430588"/>
            <a:ext cx="752475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1773238"/>
            <a:ext cx="9525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3284538"/>
            <a:ext cx="95250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213" y="5118100"/>
            <a:ext cx="561975" cy="54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983341">
            <a:off x="5526088" y="4564063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7045353">
            <a:off x="7199313" y="4637088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575606">
            <a:off x="6470650" y="1944688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44508">
            <a:off x="5056188" y="2887663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RŮŽE ŠÍPKOVÁ</a:t>
            </a:r>
          </a:p>
        </p:txBody>
      </p:sp>
      <p:pic>
        <p:nvPicPr>
          <p:cNvPr id="8199" name="Zástupný symbol pro obsah 3" descr="P1110683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23850" y="1790700"/>
            <a:ext cx="2952750" cy="2214563"/>
          </a:xfrm>
        </p:spPr>
      </p:pic>
      <p:pic>
        <p:nvPicPr>
          <p:cNvPr id="8200" name="Obrázek 4" descr="volné korunní lístky růž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279900"/>
            <a:ext cx="2952750" cy="224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1" name="TextovéPole 5"/>
          <p:cNvSpPr txBox="1">
            <a:spLocks noChangeArrowheads="1"/>
          </p:cNvSpPr>
          <p:nvPr/>
        </p:nvSpPr>
        <p:spPr bwMode="auto">
          <a:xfrm>
            <a:off x="611188" y="1196975"/>
            <a:ext cx="7921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	květní vzorec		* K5 C5 A∞ </a:t>
            </a:r>
            <a:r>
              <a:rPr lang="cs-CZ" sz="3600" u="sng">
                <a:latin typeface="Calibri" pitchFamily="34" charset="0"/>
              </a:rPr>
              <a:t>G ∞</a:t>
            </a:r>
            <a:endParaRPr lang="cs-CZ" sz="3600">
              <a:latin typeface="Calibri" pitchFamily="34" charset="0"/>
            </a:endParaRPr>
          </a:p>
        </p:txBody>
      </p:sp>
      <p:pic>
        <p:nvPicPr>
          <p:cNvPr id="820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7900" y="1125538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831087">
            <a:off x="4560888" y="383540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433337">
            <a:off x="5253038" y="176530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5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7385901">
            <a:off x="7483476" y="1768475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5131368">
            <a:off x="6259513" y="535940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7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9624982">
            <a:off x="8253413" y="3983038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8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084579">
            <a:off x="7835900" y="3101975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9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3663" y="4005263"/>
            <a:ext cx="444500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814284">
            <a:off x="5508625" y="3559175"/>
            <a:ext cx="358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521638">
            <a:off x="5851525" y="3103563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628038">
            <a:off x="6527801" y="2870200"/>
            <a:ext cx="3746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7579996">
            <a:off x="7173119" y="3036094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975966">
            <a:off x="5635625" y="4184650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5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3248316">
            <a:off x="5995194" y="47601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814284">
            <a:off x="6067425" y="3679825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7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2541070">
            <a:off x="6211888" y="4327525"/>
            <a:ext cx="3603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92875" y="4983163"/>
            <a:ext cx="5175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9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6826917">
            <a:off x="6787356" y="43283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2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6645514">
            <a:off x="6571456" y="34647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2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9155212">
            <a:off x="7004050" y="3824288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2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9451370">
            <a:off x="7537450" y="3694113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2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10424594">
            <a:off x="7580313" y="4327525"/>
            <a:ext cx="3603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2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7126414">
            <a:off x="7147719" y="47601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0"/>
          <p:cNvSpPr>
            <a:spLocks noChangeArrowheads="1"/>
          </p:cNvSpPr>
          <p:nvPr/>
        </p:nvSpPr>
        <p:spPr bwMode="auto">
          <a:xfrm>
            <a:off x="827088" y="1125538"/>
            <a:ext cx="7273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květní vzorec		* K5 C5 A∞ </a:t>
            </a:r>
            <a:r>
              <a:rPr lang="cs-CZ" sz="3600" u="sng">
                <a:latin typeface="Calibri" pitchFamily="34" charset="0"/>
              </a:rPr>
              <a:t>G 5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9219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IBIŠEK SYRSKÝ</a:t>
            </a:r>
          </a:p>
        </p:txBody>
      </p:sp>
      <p:pic>
        <p:nvPicPr>
          <p:cNvPr id="9220" name="Zástupný symbol pro obsah 7" descr="P112064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1916113"/>
            <a:ext cx="3024188" cy="2268537"/>
          </a:xfrm>
        </p:spPr>
      </p:pic>
      <p:pic>
        <p:nvPicPr>
          <p:cNvPr id="9221" name="Obrázek 8" descr="P112063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4292600"/>
            <a:ext cx="3048000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81463" y="1125538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2983341">
            <a:off x="5526088" y="4564063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7045353">
            <a:off x="7199313" y="4637088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5575606">
            <a:off x="6470650" y="1944688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844508">
            <a:off x="5056188" y="2887663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084579">
            <a:off x="7835900" y="3101975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814284">
            <a:off x="5508625" y="3559175"/>
            <a:ext cx="358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521638">
            <a:off x="5851525" y="3103563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5628038">
            <a:off x="6527801" y="2870200"/>
            <a:ext cx="3746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7579996">
            <a:off x="7173119" y="3036094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975966">
            <a:off x="5635625" y="4184650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3248316">
            <a:off x="5995194" y="47601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814284">
            <a:off x="6067425" y="3679825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2541070">
            <a:off x="6211888" y="4327525"/>
            <a:ext cx="3603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92875" y="4983163"/>
            <a:ext cx="5175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7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6826917">
            <a:off x="6787356" y="43283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6645514">
            <a:off x="6571456" y="34647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9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9155212">
            <a:off x="7004050" y="3824288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9451370">
            <a:off x="7537450" y="3694113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10424594">
            <a:off x="7580313" y="4327525"/>
            <a:ext cx="3603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7126414">
            <a:off x="7147719" y="47601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3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3663" y="3933825"/>
            <a:ext cx="4778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4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3433337">
            <a:off x="5253038" y="176530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5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7881029">
            <a:off x="7585076" y="1843087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6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-9407014">
            <a:off x="8207375" y="419735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7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-995022">
            <a:off x="4470400" y="3978275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8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-5705969">
            <a:off x="6405563" y="5297487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6"/>
          <p:cNvSpPr>
            <a:spLocks noChangeArrowheads="1"/>
          </p:cNvSpPr>
          <p:nvPr/>
        </p:nvSpPr>
        <p:spPr bwMode="auto">
          <a:xfrm>
            <a:off x="827088" y="1412875"/>
            <a:ext cx="79168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květní vzorec		* [ P 3+3  A 3+3] </a:t>
            </a:r>
            <a:r>
              <a:rPr lang="cs-CZ" sz="3600" u="sng">
                <a:latin typeface="Calibri" pitchFamily="34" charset="0"/>
              </a:rPr>
              <a:t>G 3</a:t>
            </a:r>
            <a:endParaRPr lang="cs-CZ" sz="3600">
              <a:latin typeface="Calibri" pitchFamily="34" charset="0"/>
            </a:endParaRPr>
          </a:p>
        </p:txBody>
      </p:sp>
      <p:pic>
        <p:nvPicPr>
          <p:cNvPr id="1024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7470618">
            <a:off x="6884988" y="4327525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314881">
            <a:off x="5011738" y="3384550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ŘEBČÍK</a:t>
            </a:r>
          </a:p>
        </p:txBody>
      </p:sp>
      <p:pic>
        <p:nvPicPr>
          <p:cNvPr id="10246" name="Zástupný symbol pro obsah 3" descr="P113018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23850" y="2276475"/>
            <a:ext cx="3816350" cy="3562350"/>
          </a:xfrm>
        </p:spPr>
      </p:pic>
      <p:pic>
        <p:nvPicPr>
          <p:cNvPr id="1024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1322388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5113" y="3213100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3558751">
            <a:off x="5457825" y="4722813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331956">
            <a:off x="5373688" y="1879600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7036246">
            <a:off x="6762750" y="2165350"/>
            <a:ext cx="6667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293055">
            <a:off x="5313363" y="3946525"/>
            <a:ext cx="3429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3568830">
            <a:off x="5715795" y="5260181"/>
            <a:ext cx="3603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7311764">
            <a:off x="6938963" y="4827588"/>
            <a:ext cx="3603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7237760">
            <a:off x="6885782" y="2955131"/>
            <a:ext cx="3603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85113" y="3860800"/>
            <a:ext cx="358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7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238879">
            <a:off x="5642769" y="2604294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8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25" y="4059238"/>
            <a:ext cx="336550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547813" y="1484313"/>
          <a:ext cx="6264276" cy="472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32138"/>
                <a:gridCol w="3132138"/>
              </a:tblGrid>
              <a:tr h="313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OKVĚTÍ</a:t>
                      </a:r>
                    </a:p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13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KORUNA</a:t>
                      </a:r>
                    </a:p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13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KALICH</a:t>
                      </a:r>
                    </a:p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13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TYČINKA	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4788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marL="0" marR="0" lvl="1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CHYBĚJÍCÍ TYČINKA</a:t>
                      </a:r>
                    </a:p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13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SVRCHNÍ SEMENÍK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130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SPODNÍ SEMENÍK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29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OPAKOVÁNÍ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smtClean="0"/>
              <a:t>1) správně přiřaďte k symbolu jeho význam</a:t>
            </a:r>
          </a:p>
        </p:txBody>
      </p:sp>
      <p:pic>
        <p:nvPicPr>
          <p:cNvPr id="1129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3988" y="3795713"/>
            <a:ext cx="515937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4437063"/>
            <a:ext cx="360363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5013325"/>
            <a:ext cx="431800" cy="45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6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775" y="5688013"/>
            <a:ext cx="382588" cy="40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7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8538" y="1557338"/>
            <a:ext cx="1439862" cy="54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8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8538" y="2349500"/>
            <a:ext cx="1439862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9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8538" y="2997200"/>
            <a:ext cx="14398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4716016" y="1484784"/>
            <a:ext cx="3096344" cy="72008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2204864"/>
            <a:ext cx="3096344" cy="648072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2852936"/>
            <a:ext cx="3096344" cy="72008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3573016"/>
            <a:ext cx="3096344" cy="648072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4221088"/>
            <a:ext cx="3096344" cy="72008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4941168"/>
            <a:ext cx="3096344" cy="648072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16016" y="5589240"/>
            <a:ext cx="3096344" cy="648072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2) Vytvořte květní diagram květu muškátu</a:t>
            </a:r>
          </a:p>
        </p:txBody>
      </p:sp>
      <p:pic>
        <p:nvPicPr>
          <p:cNvPr id="12291" name="Zástupný symbol pro obsah 4" descr="P113040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6874" r="8237" b="16637"/>
          <a:stretch>
            <a:fillRect/>
          </a:stretch>
        </p:blipFill>
        <p:spPr>
          <a:xfrm>
            <a:off x="468313" y="1196975"/>
            <a:ext cx="2781300" cy="3168650"/>
          </a:xfrm>
        </p:spPr>
      </p:pic>
      <p:pic>
        <p:nvPicPr>
          <p:cNvPr id="12292" name="Obrázek 5" descr="P1130402.JPG"/>
          <p:cNvPicPr>
            <a:picLocks noChangeAspect="1"/>
          </p:cNvPicPr>
          <p:nvPr/>
        </p:nvPicPr>
        <p:blipFill>
          <a:blip r:embed="rId4" cstate="print"/>
          <a:srcRect l="22438" t="8002" r="24013" b="25850"/>
          <a:stretch>
            <a:fillRect/>
          </a:stretch>
        </p:blipFill>
        <p:spPr bwMode="auto">
          <a:xfrm>
            <a:off x="466725" y="4437063"/>
            <a:ext cx="2376488" cy="220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3492500" y="908050"/>
            <a:ext cx="525621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Při bližším zkoumání květu zjišťujeme, že je tvořen  souměrně podle čísla 5. Obsahuje 10 volných tyčinek, 5 srostlých pestíků, 5 korunních lístků a 5 kališních lístků. </a:t>
            </a:r>
          </a:p>
        </p:txBody>
      </p:sp>
      <p:pic>
        <p:nvPicPr>
          <p:cNvPr id="30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2983341">
            <a:off x="4789488" y="4708525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7045353">
            <a:off x="6462713" y="4781550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575606">
            <a:off x="5749925" y="2089150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844508">
            <a:off x="4337050" y="3032125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084579">
            <a:off x="7099300" y="3246438"/>
            <a:ext cx="4953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814284">
            <a:off x="4627563" y="3967163"/>
            <a:ext cx="358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37739">
            <a:off x="4843463" y="3411538"/>
            <a:ext cx="3603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5628038">
            <a:off x="5519738" y="3014662"/>
            <a:ext cx="3746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6687537">
            <a:off x="6107112" y="3076576"/>
            <a:ext cx="360363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541626">
            <a:off x="4997450" y="4837113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3248316">
            <a:off x="5355432" y="5196681"/>
            <a:ext cx="3603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979675">
            <a:off x="6070600" y="5235575"/>
            <a:ext cx="5175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9451370">
            <a:off x="6800850" y="3549650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0424594">
            <a:off x="6843713" y="4095750"/>
            <a:ext cx="3603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7492082">
            <a:off x="6649244" y="4976019"/>
            <a:ext cx="360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07063" y="4078288"/>
            <a:ext cx="4778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3433337">
            <a:off x="4532313" y="1908175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7881029">
            <a:off x="6848476" y="198755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9407014">
            <a:off x="7470775" y="4341813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995022">
            <a:off x="3733800" y="4122738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5705969">
            <a:off x="5668963" y="5441950"/>
            <a:ext cx="6096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 txBox="1">
            <a:spLocks/>
          </p:cNvSpPr>
          <p:nvPr/>
        </p:nvSpPr>
        <p:spPr bwMode="auto">
          <a:xfrm>
            <a:off x="457200" y="476250"/>
            <a:ext cx="82296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Zdroje obrázků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1557338"/>
            <a:ext cx="8569325" cy="4352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Všechny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545</TotalTime>
  <Words>227</Words>
  <Application>Microsoft Office PowerPoint</Application>
  <PresentationFormat>Předvádění na obrazovce (4:3)</PresentationFormat>
  <Paragraphs>79</Paragraphs>
  <Slides>12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Snímek 1</vt:lpstr>
      <vt:lpstr>Snímek 2</vt:lpstr>
      <vt:lpstr>KVĚTNÍ DIAGRAM</vt:lpstr>
      <vt:lpstr>KVĚTNÍ DIAGRAM</vt:lpstr>
      <vt:lpstr>SYMBOLY</vt:lpstr>
      <vt:lpstr>SYMBOLY</vt:lpstr>
      <vt:lpstr>RŮŽE ŠÍPKOVÁ</vt:lpstr>
      <vt:lpstr>IBIŠEK SYRSKÝ</vt:lpstr>
      <vt:lpstr>ŘEBČÍK</vt:lpstr>
      <vt:lpstr>OPAKOVÁNÍ 1) správně přiřaďte k symbolu jeho význam</vt:lpstr>
      <vt:lpstr>2) Vytvořte květní diagram květu muškátu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KVĚTNÍ VZOREC</dc:title>
  <dc:creator>tomfi</dc:creator>
  <cp:lastModifiedBy>Dum</cp:lastModifiedBy>
  <cp:revision>51</cp:revision>
  <dcterms:created xsi:type="dcterms:W3CDTF">2013-09-23T19:49:12Z</dcterms:created>
  <dcterms:modified xsi:type="dcterms:W3CDTF">2014-10-23T09:33:12Z</dcterms:modified>
</cp:coreProperties>
</file>