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9" r:id="rId2"/>
    <p:sldId id="270" r:id="rId3"/>
    <p:sldId id="256" r:id="rId4"/>
    <p:sldId id="262" r:id="rId5"/>
    <p:sldId id="257" r:id="rId6"/>
    <p:sldId id="258" r:id="rId7"/>
    <p:sldId id="259" r:id="rId8"/>
    <p:sldId id="260" r:id="rId9"/>
    <p:sldId id="261" r:id="rId10"/>
    <p:sldId id="263" r:id="rId11"/>
    <p:sldId id="267" r:id="rId12"/>
    <p:sldId id="268" r:id="rId13"/>
    <p:sldId id="27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15" autoAdjust="0"/>
    <p:restoredTop sz="94660"/>
  </p:normalViewPr>
  <p:slideViewPr>
    <p:cSldViewPr>
      <p:cViewPr varScale="1">
        <p:scale>
          <a:sx n="99" d="100"/>
          <a:sy n="99" d="100"/>
        </p:scale>
        <p:origin x="-24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2E7DDF8-3072-4943-AAF7-D17BDFF14DAE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E8DF9CC1-A312-4E8F-AB71-10FBAC8EF3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871D643-94EC-4E5B-BE21-E8FF4DC9D37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33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74AB5E9-36D9-4B97-B830-E0E7EC38F00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010B8D8-3B69-4A87-9469-2BE3B0DDFB9F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09FF11E-7FF2-443C-9115-B1F78575909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1B71349-038B-44BD-A156-9D740A047EB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B10B5A-9BD2-4025-B81C-06ACF820CC98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AFC0D7-A89F-4248-9862-466C46046D0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7600EFB5-A160-4BBF-956A-61B46AAB0949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595E0A28-A0E9-47C4-86D7-362A6B03180F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6C313263-5404-4E4B-A714-1C9DDFF2AD34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6B03AE-5B06-4C61-8721-729658850EE6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94FB1A-EEC0-4081-AC71-027F32F63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086E4D-747F-4307-97E2-5AD989C0B21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EB6B23-684E-4777-AFDB-517FA9C1DC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6FE8E6-9FF9-4C34-93E9-52F2FC5D9A1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C2EA96-41E7-4127-837F-5BDFEEE3BD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0CDB73-4537-4EF1-B1FE-9544B4E2D14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693B5-771B-4F54-A0FE-5DF8164F9F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EDB7E-824F-4AB9-A68D-040C3556B084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4D802A-DF6E-44BC-9A59-A79EEDD914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E25B70-1AF0-4A34-9D93-1739253D3553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226FF-3BBF-4DA0-976E-C16F5B3D02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63F80-B208-4B6F-A525-A2B91A4165E9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8C085-A188-412A-B00C-456D49FBA2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04E3E-E6E1-4AF6-8255-986B2677E002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018CF8-8F35-46A2-98BB-A8D646056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B2A8B-9D3C-4CC8-BE39-C139E74D2E11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DE3B05-5B95-40B4-B173-93BA5A11FE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0F5A1-3AEE-4502-9620-947034FA88AC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726EA9-0C40-4F65-B8CD-70962F8CE5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DBF93-91CD-46B6-87A4-979177D400B8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26D94D-76EF-48D2-87F5-13D4726E9B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B7D99F-1440-40E0-857A-B46C866C68B0}" type="datetimeFigureOut">
              <a:rPr lang="cs-CZ"/>
              <a:pPr>
                <a:defRPr/>
              </a:pPr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4D48F2-32D2-47CE-AAB8-6242B9BF7C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19138" y="549275"/>
          <a:ext cx="7856537" cy="3816348"/>
        </p:xfrm>
        <a:graphic>
          <a:graphicData uri="http://schemas.openxmlformats.org/drawingml/2006/table">
            <a:tbl>
              <a:tblPr firstRow="1" bandRow="1"/>
              <a:tblGrid>
                <a:gridCol w="2268514"/>
                <a:gridCol w="5588023"/>
              </a:tblGrid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školy: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Gymnázium, Roudnice nad Labem, Havlíčkova 175, příspěvková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</a:rPr>
                        <a:t> organizace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Název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Moderní škola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Registrační číslo projektu: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CZ.1.07/1.5.00/34.1034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Šablona: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III/2 Inovace a zkvalitnění výuky prostřednictvím ICT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VY_32_Inovace_GR06_Fia01_08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Vytvořeno: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Srpen 2013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Mgr. Lada Fialová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a příroda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Biologie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Sada: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Botanika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Název vzdělávacího materiálu: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Květní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vzorec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20000"/>
                      </a:srgbClr>
                    </a:solidFill>
                  </a:tcPr>
                </a:tc>
              </a:tr>
              <a:tr h="31802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1. ročník čtyřletého gymnázia</a:t>
                      </a:r>
                      <a:endParaRPr lang="cs-CZ" sz="1200" dirty="0">
                        <a:solidFill>
                          <a:schemeClr val="tx1"/>
                        </a:solidFill>
                      </a:endParaRPr>
                    </a:p>
                  </a:txBody>
                  <a:tcPr marL="91430" marR="91430" marT="45719" marB="45719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  <p:pic>
        <p:nvPicPr>
          <p:cNvPr id="2091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4963" y="4581525"/>
            <a:ext cx="5199285" cy="143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188" y="836613"/>
          <a:ext cx="7777162" cy="914412"/>
        </p:xfrm>
        <a:graphic>
          <a:graphicData uri="http://schemas.openxmlformats.org/drawingml/2006/table">
            <a:tbl>
              <a:tblPr firstRow="1" bandRow="1"/>
              <a:tblGrid>
                <a:gridCol w="1584237"/>
                <a:gridCol w="6192925"/>
              </a:tblGrid>
              <a:tr h="45720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Anotace: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b="1" kern="1200">
                          <a:solidFill>
                            <a:schemeClr val="lt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Výkladová prezentace na téma květní vzorec . Určená do hodin biologie nebo laboratorních cvičení z biologie. Prezentace je ukončena opakováním.</a:t>
                      </a: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12700" cmpd="sng">
                      <a:solidFill>
                        <a:srgbClr val="FFFFFF"/>
                      </a:solidFill>
                    </a:lnT>
                    <a:lnB w="381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/>
                    </a:solidFill>
                  </a:tcPr>
                </a:tc>
              </a:tr>
              <a:tr h="45719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Metodika: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dk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cs-CZ" sz="1200" b="0" dirty="0" smtClean="0">
                          <a:solidFill>
                            <a:schemeClr val="tx1"/>
                          </a:solidFill>
                        </a:rPr>
                        <a:t>Prezentaci ovládá učitel klikáním myši nebo šipkou vpravo (popř. vlevo). Při opakování žáci odpovídají ústně a po kliknutí myší se objevují správné odpovědi.</a:t>
                      </a:r>
                      <a:endParaRPr lang="cs-CZ" sz="1200" b="0" dirty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22" marB="45722">
                    <a:lnL w="12700" cmpd="sng">
                      <a:solidFill>
                        <a:srgbClr val="FFFFFF"/>
                      </a:solidFill>
                    </a:lnL>
                    <a:lnR w="12700" cmpd="sng">
                      <a:solidFill>
                        <a:srgbClr val="FFFFFF"/>
                      </a:solidFill>
                    </a:lnR>
                    <a:lnT w="38100" cmpd="sng">
                      <a:solidFill>
                        <a:srgbClr val="FFFFFF"/>
                      </a:solidFill>
                    </a:lnT>
                    <a:lnB w="12700" cmpd="sng">
                      <a:solidFill>
                        <a:srgbClr val="FFFFFF"/>
                      </a:solidFill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BBE0E3">
                        <a:tint val="4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KVĚTNÍ VZOREC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KVĚTNÍ VZOREC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zápis, který charakterizuje počet, srůstání, uspořádání květních částí</a:t>
            </a:r>
          </a:p>
          <a:p>
            <a:pPr eaLnBrk="1" hangingPunct="1"/>
            <a:r>
              <a:rPr lang="cs-CZ" smtClean="0"/>
              <a:t>soubor značek a čísel</a:t>
            </a:r>
          </a:p>
          <a:p>
            <a:pPr eaLnBrk="1" hangingPunct="1"/>
            <a:endParaRPr lang="cs-CZ" smtClean="0"/>
          </a:p>
          <a:p>
            <a:pPr eaLnBrk="1" hangingPunct="1">
              <a:buFont typeface="Arial" charset="0"/>
              <a:buNone/>
            </a:pPr>
            <a:r>
              <a:rPr lang="cs-CZ" smtClean="0"/>
              <a:t>	květní část		počet  1 – 10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					vyšší počet		</a:t>
            </a:r>
            <a:r>
              <a:rPr lang="cs-CZ" sz="4400" smtClean="0"/>
              <a:t>∞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 flipH="1">
            <a:off x="1979613" y="3213100"/>
            <a:ext cx="720725" cy="7207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3995738" y="3213100"/>
            <a:ext cx="792162" cy="72072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550" y="5661025"/>
            <a:ext cx="576263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4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42988" y="2349500"/>
            <a:ext cx="43497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395288" y="1400175"/>
          <a:ext cx="8353425" cy="4910138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670685"/>
                <a:gridCol w="2076646"/>
                <a:gridCol w="789444"/>
                <a:gridCol w="1296221"/>
                <a:gridCol w="2520429"/>
              </a:tblGrid>
              <a:tr h="8230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OBOUPOHLAVNÝ KVĚT</a:t>
                      </a:r>
                      <a:endParaRPr lang="cs-CZ" sz="1800" b="1" dirty="0"/>
                    </a:p>
                  </a:txBody>
                  <a:tcPr marL="91445" marR="91445" marT="45726" marB="45726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P</a:t>
                      </a:r>
                      <a:endParaRPr lang="cs-CZ" sz="4800" b="1" dirty="0"/>
                    </a:p>
                  </a:txBody>
                  <a:tcPr marL="91445" marR="91445" marT="45726" marB="45726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OKVĚTÍ</a:t>
                      </a:r>
                    </a:p>
                    <a:p>
                      <a:r>
                        <a:rPr lang="cs-CZ" sz="1800" b="1" u="sng" dirty="0" smtClean="0"/>
                        <a:t>P</a:t>
                      </a:r>
                      <a:r>
                        <a:rPr lang="cs-CZ" sz="1800" b="1" dirty="0" smtClean="0"/>
                        <a:t>ERIGON</a:t>
                      </a:r>
                      <a:endParaRPr lang="cs-CZ" sz="1800" b="1" dirty="0"/>
                    </a:p>
                  </a:txBody>
                  <a:tcPr marL="91445" marR="91445" marT="45726" marB="45726">
                    <a:lnB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230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SAMIČÍ KVĚT</a:t>
                      </a:r>
                      <a:endParaRPr lang="cs-CZ" sz="1800" b="1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K</a:t>
                      </a:r>
                      <a:endParaRPr lang="cs-CZ" sz="4800" b="1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KALICH</a:t>
                      </a:r>
                    </a:p>
                    <a:p>
                      <a:r>
                        <a:rPr lang="cs-CZ" sz="1800" b="1" u="sng" dirty="0" smtClean="0"/>
                        <a:t>C</a:t>
                      </a:r>
                      <a:r>
                        <a:rPr lang="cs-CZ" sz="1800" b="1" dirty="0" smtClean="0"/>
                        <a:t>ALIX</a:t>
                      </a:r>
                      <a:endParaRPr lang="cs-CZ" sz="1800" b="1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8230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SAMČÍ KVĚT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C</a:t>
                      </a:r>
                      <a:endParaRPr lang="cs-CZ" sz="4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KORUNA</a:t>
                      </a:r>
                    </a:p>
                    <a:p>
                      <a:r>
                        <a:rPr lang="cs-CZ" sz="1800" b="1" u="sng" dirty="0" smtClean="0"/>
                        <a:t>C</a:t>
                      </a:r>
                      <a:r>
                        <a:rPr lang="cs-CZ" sz="1800" b="1" dirty="0" smtClean="0"/>
                        <a:t>OROLLA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</a:tr>
              <a:tr h="823064">
                <a:tc>
                  <a:txBody>
                    <a:bodyPr/>
                    <a:lstStyle/>
                    <a:p>
                      <a:pPr algn="ctr"/>
                      <a:r>
                        <a:rPr lang="cs-CZ" sz="4400" dirty="0" smtClean="0"/>
                        <a:t>*</a:t>
                      </a:r>
                      <a:endParaRPr lang="cs-CZ" sz="4400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PRAVIDELNÝ KVĚT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A</a:t>
                      </a:r>
                      <a:endParaRPr lang="cs-CZ" sz="4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SOUBOR TYČINEK</a:t>
                      </a:r>
                    </a:p>
                    <a:p>
                      <a:r>
                        <a:rPr lang="cs-CZ" sz="1800" b="1" u="sng" dirty="0" smtClean="0"/>
                        <a:t>A</a:t>
                      </a:r>
                      <a:r>
                        <a:rPr lang="cs-CZ" sz="1800" b="1" dirty="0" smtClean="0"/>
                        <a:t>NDROECEUM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</a:tr>
              <a:tr h="823064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SOUMĚRNÝ KVĚT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800" b="1" dirty="0" smtClean="0"/>
                        <a:t>G</a:t>
                      </a:r>
                      <a:endParaRPr lang="cs-CZ" sz="4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/>
                        <a:t>SOUBOR PLODOLISTŮ</a:t>
                      </a:r>
                    </a:p>
                    <a:p>
                      <a:r>
                        <a:rPr lang="cs-CZ" sz="1800" b="1" u="sng" dirty="0" smtClean="0"/>
                        <a:t>G</a:t>
                      </a:r>
                      <a:r>
                        <a:rPr lang="cs-CZ" sz="1800" b="1" dirty="0" smtClean="0"/>
                        <a:t>YNAECEUM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</a:tr>
              <a:tr h="794818"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DVOUSTRANNĚ SOUMĚRNÝ KVĚT</a:t>
                      </a:r>
                      <a:endParaRPr lang="cs-CZ" sz="1800" b="1" dirty="0"/>
                    </a:p>
                  </a:txBody>
                  <a:tcPr marL="91445" marR="91445" marT="45726" marB="45726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L="91445" marR="91445" marT="45726" marB="45726">
                    <a:lnL w="12700" cap="flat" cmpd="sng" algn="ctr">
                      <a:solidFill>
                        <a:schemeClr val="accent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bg1">
                        <a:alpha val="2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20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ZNAČKY</a:t>
            </a:r>
          </a:p>
        </p:txBody>
      </p:sp>
      <p:pic>
        <p:nvPicPr>
          <p:cNvPr id="6207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/>
          <a:srcRect/>
          <a:stretch>
            <a:fillRect/>
          </a:stretch>
        </p:blipFill>
        <p:spPr>
          <a:xfrm>
            <a:off x="1042988" y="1484313"/>
            <a:ext cx="419100" cy="666750"/>
          </a:xfrm>
          <a:noFill/>
        </p:spPr>
      </p:pic>
      <p:pic>
        <p:nvPicPr>
          <p:cNvPr id="6208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550" y="3151188"/>
            <a:ext cx="65722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09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2988" y="4826000"/>
            <a:ext cx="381000" cy="61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POŘADÍ ZAPISOVANÝCH ÚDAJŮ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1403350" y="1700213"/>
            <a:ext cx="6264275" cy="452596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mtClean="0"/>
              <a:t>pohlavnost	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souměrnost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kalich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koruna 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soubor tyčinek</a:t>
            </a:r>
          </a:p>
          <a:p>
            <a:pPr eaLnBrk="1" hangingPunct="1">
              <a:buFont typeface="Arial" charset="0"/>
              <a:buNone/>
            </a:pPr>
            <a:r>
              <a:rPr lang="cs-CZ" smtClean="0"/>
              <a:t>soubor pestíků	</a:t>
            </a:r>
          </a:p>
        </p:txBody>
      </p:sp>
      <p:sp>
        <p:nvSpPr>
          <p:cNvPr id="7" name="Pravá složená závorka 6"/>
          <p:cNvSpPr/>
          <p:nvPr/>
        </p:nvSpPr>
        <p:spPr>
          <a:xfrm>
            <a:off x="2916238" y="3068638"/>
            <a:ext cx="431800" cy="792162"/>
          </a:xfrm>
          <a:prstGeom prst="rightBrac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173" name="TextovéPole 7"/>
          <p:cNvSpPr txBox="1">
            <a:spLocks noChangeArrowheads="1"/>
          </p:cNvSpPr>
          <p:nvPr/>
        </p:nvSpPr>
        <p:spPr bwMode="auto">
          <a:xfrm>
            <a:off x="3492500" y="3203575"/>
            <a:ext cx="4175125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nebo okvětí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468313" y="125413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DALŠÍ SYMBOLY VE VZORCI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5113337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+</a:t>
            </a:r>
            <a:r>
              <a:rPr lang="cs-CZ" dirty="0" smtClean="0"/>
              <a:t> 		počty květních částí se udávají v kruzích,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např. 3+3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( )	</a:t>
            </a:r>
            <a:r>
              <a:rPr lang="cs-CZ" dirty="0" smtClean="0"/>
              <a:t>srůst orgánů v jednom kruhu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např. C(5) zn. 5 srostlých korunních lístků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[ ]</a:t>
            </a:r>
            <a:r>
              <a:rPr lang="cs-CZ" dirty="0" smtClean="0"/>
              <a:t>	srůst květních částí z různých kruhů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	např. [C5 A5] zn. 5 tyčinek je přirostlých k 5 	volným korunním lístkům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RŮŽE ŠÍPKOVÁ</a:t>
            </a:r>
          </a:p>
        </p:txBody>
      </p:sp>
      <p:pic>
        <p:nvPicPr>
          <p:cNvPr id="9219" name="Zástupný symbol pro obsah 3" descr="P1110683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1268413"/>
            <a:ext cx="3263900" cy="2447925"/>
          </a:xfrm>
        </p:spPr>
      </p:pic>
      <p:pic>
        <p:nvPicPr>
          <p:cNvPr id="9220" name="Obrázek 4" descr="volné korunní lístky růže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850" y="4006850"/>
            <a:ext cx="3311525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5"/>
          <p:cNvSpPr txBox="1">
            <a:spLocks noChangeArrowheads="1"/>
          </p:cNvSpPr>
          <p:nvPr/>
        </p:nvSpPr>
        <p:spPr bwMode="auto">
          <a:xfrm>
            <a:off x="3995738" y="1196975"/>
            <a:ext cx="4537075" cy="452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	</a:t>
            </a:r>
          </a:p>
          <a:p>
            <a:r>
              <a:rPr lang="cs-CZ" sz="3600">
                <a:latin typeface="Calibri" pitchFamily="34" charset="0"/>
              </a:rPr>
              <a:t>     * K5 C5 A∞ </a:t>
            </a:r>
            <a:r>
              <a:rPr lang="cs-CZ" sz="3600" u="sng">
                <a:latin typeface="Calibri" pitchFamily="34" charset="0"/>
              </a:rPr>
              <a:t>G ∞</a:t>
            </a:r>
          </a:p>
          <a:p>
            <a:endParaRPr lang="cs-CZ" sz="3600" u="sng">
              <a:latin typeface="Calibri" pitchFamily="34" charset="0"/>
            </a:endParaRPr>
          </a:p>
          <a:p>
            <a:endParaRPr lang="cs-CZ" sz="3600" u="sng">
              <a:latin typeface="Calibri" pitchFamily="34" charset="0"/>
            </a:endParaRPr>
          </a:p>
          <a:p>
            <a:r>
              <a:rPr lang="cs-CZ" sz="3600">
                <a:latin typeface="Calibri" pitchFamily="34" charset="0"/>
              </a:rPr>
              <a:t>	svrchní semeník</a:t>
            </a:r>
          </a:p>
          <a:p>
            <a:endParaRPr lang="cs-CZ" sz="3600">
              <a:latin typeface="Calibri" pitchFamily="34" charset="0"/>
            </a:endParaRPr>
          </a:p>
          <a:p>
            <a:endParaRPr lang="cs-CZ" sz="3600">
              <a:latin typeface="Calibri" pitchFamily="34" charset="0"/>
            </a:endParaRPr>
          </a:p>
          <a:p>
            <a:endParaRPr lang="cs-CZ" sz="3600">
              <a:latin typeface="Calibri" pitchFamily="34" charset="0"/>
            </a:endParaRPr>
          </a:p>
        </p:txBody>
      </p:sp>
      <p:pic>
        <p:nvPicPr>
          <p:cNvPr id="922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0200" y="1700213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9" name="Přímá spojovací šipka 8"/>
          <p:cNvCxnSpPr/>
          <p:nvPr/>
        </p:nvCxnSpPr>
        <p:spPr>
          <a:xfrm flipH="1">
            <a:off x="6372225" y="2349500"/>
            <a:ext cx="792163" cy="107950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457200" y="44450"/>
            <a:ext cx="8229600" cy="1143000"/>
          </a:xfrm>
        </p:spPr>
        <p:txBody>
          <a:bodyPr/>
          <a:lstStyle/>
          <a:p>
            <a:pPr eaLnBrk="1" hangingPunct="1"/>
            <a:r>
              <a:rPr lang="cs-CZ" smtClean="0"/>
              <a:t>IBIŠEK SYRSKÝ</a:t>
            </a:r>
          </a:p>
        </p:txBody>
      </p:sp>
      <p:pic>
        <p:nvPicPr>
          <p:cNvPr id="10243" name="Zástupný symbol pro obsah 7" descr="P112064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68313" y="1239838"/>
            <a:ext cx="3494087" cy="2620962"/>
          </a:xfrm>
        </p:spPr>
      </p:pic>
      <p:pic>
        <p:nvPicPr>
          <p:cNvPr id="10244" name="Obrázek 8" descr="P1120632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4059238"/>
            <a:ext cx="3479800" cy="2609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0200" y="1700213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Obdélník 10"/>
          <p:cNvSpPr>
            <a:spLocks noChangeArrowheads="1"/>
          </p:cNvSpPr>
          <p:nvPr/>
        </p:nvSpPr>
        <p:spPr bwMode="auto">
          <a:xfrm>
            <a:off x="4643438" y="1700213"/>
            <a:ext cx="331311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* K5 C5 A∞ </a:t>
            </a:r>
            <a:r>
              <a:rPr lang="cs-CZ" sz="3600" u="sng">
                <a:latin typeface="Calibri" pitchFamily="34" charset="0"/>
              </a:rPr>
              <a:t>G 5</a:t>
            </a:r>
            <a:endParaRPr lang="cs-CZ" sz="3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ŘEBČÍK</a:t>
            </a:r>
          </a:p>
        </p:txBody>
      </p:sp>
      <p:pic>
        <p:nvPicPr>
          <p:cNvPr id="11267" name="Zástupný symbol pro obsah 3" descr="P1130189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323850" y="2276475"/>
            <a:ext cx="3816350" cy="3562350"/>
          </a:xfrm>
        </p:spPr>
      </p:pic>
      <p:pic>
        <p:nvPicPr>
          <p:cNvPr id="11268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56100" y="2492375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9" name="Obdélník 6"/>
          <p:cNvSpPr>
            <a:spLocks noChangeArrowheads="1"/>
          </p:cNvSpPr>
          <p:nvPr/>
        </p:nvSpPr>
        <p:spPr bwMode="auto">
          <a:xfrm>
            <a:off x="4859338" y="2565400"/>
            <a:ext cx="39576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* [ P 3+3  A 3+3] </a:t>
            </a:r>
            <a:r>
              <a:rPr lang="cs-CZ" sz="3600" u="sng">
                <a:latin typeface="Calibri" pitchFamily="34" charset="0"/>
              </a:rPr>
              <a:t>G 3</a:t>
            </a:r>
            <a:endParaRPr lang="cs-CZ" sz="36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835150" y="1484313"/>
          <a:ext cx="5184775" cy="478525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08150"/>
                <a:gridCol w="4176625"/>
              </a:tblGrid>
              <a:tr h="639995"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OBOUPOHLAVNÝ</a:t>
                      </a:r>
                      <a:r>
                        <a:rPr lang="cs-CZ" sz="2000" b="1" u="none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KVĚT</a:t>
                      </a:r>
                      <a:endParaRPr lang="cs-CZ" sz="2000" b="1" u="none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639995"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SAMČÍ KVĚT</a:t>
                      </a:r>
                      <a:endParaRPr lang="cs-CZ" sz="2000" b="1" u="none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639995">
                <a:tc>
                  <a:txBody>
                    <a:bodyPr/>
                    <a:lstStyle/>
                    <a:p>
                      <a:endParaRPr lang="cs-CZ" sz="1800" dirty="0" smtClean="0"/>
                    </a:p>
                    <a:p>
                      <a:endParaRPr lang="cs-CZ" sz="1800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SOUMĚRNÝ KVĚT</a:t>
                      </a:r>
                      <a:endParaRPr lang="cs-CZ" sz="2000" b="1" u="none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579043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*</a:t>
                      </a:r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PRAVIDELNÝ KVĚT</a:t>
                      </a:r>
                      <a:endParaRPr lang="cs-CZ" sz="2000" b="1" u="none" dirty="0">
                        <a:solidFill>
                          <a:schemeClr val="accent2">
                            <a:lumMod val="75000"/>
                          </a:schemeClr>
                        </a:solidFill>
                      </a:endParaRP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45713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G</a:t>
                      </a:r>
                      <a:endParaRPr lang="cs-CZ" sz="2400" b="1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SOUBOR PLODOLISTŮ (GYNAECEUM)</a:t>
                      </a: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45713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SOUBOR TYČINEK (ANDROECEUM)</a:t>
                      </a: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45713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C</a:t>
                      </a:r>
                      <a:endParaRPr lang="cs-CZ" sz="2400" b="1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KORUNA (COROLLA)</a:t>
                      </a: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45713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P</a:t>
                      </a:r>
                      <a:endParaRPr lang="cs-CZ" sz="2400" b="1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OKVĚTÍ (PERIGON)</a:t>
                      </a: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  <a:tr h="45713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/>
                        <a:t>K</a:t>
                      </a:r>
                      <a:endParaRPr lang="cs-CZ" sz="2400" b="1" dirty="0"/>
                    </a:p>
                  </a:txBody>
                  <a:tcPr marL="91443" marR="91443" marT="45714" marB="45714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u="none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KALICH (CALIX)</a:t>
                      </a:r>
                    </a:p>
                  </a:txBody>
                  <a:tcPr marL="91443" marR="91443" marT="45714" marB="45714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232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OPAKOVÁNÍ</a:t>
            </a:r>
            <a:r>
              <a:rPr lang="cs-CZ" smtClean="0"/>
              <a:t/>
            </a:r>
            <a:br>
              <a:rPr lang="cs-CZ" smtClean="0"/>
            </a:br>
            <a:r>
              <a:rPr lang="cs-CZ" sz="2800" smtClean="0"/>
              <a:t>1) správně přiřaďte ke značce její význam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843808" y="1484784"/>
            <a:ext cx="4176464" cy="648072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pic>
        <p:nvPicPr>
          <p:cNvPr id="123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2238375" y="1628775"/>
            <a:ext cx="246063" cy="388938"/>
          </a:xfrm>
          <a:noFill/>
        </p:spPr>
      </p:pic>
      <p:pic>
        <p:nvPicPr>
          <p:cNvPr id="12327" name="Picture 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513" y="2349500"/>
            <a:ext cx="360362" cy="349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328" name="Picture 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513" y="2924175"/>
            <a:ext cx="222250" cy="36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Obdélník 24"/>
          <p:cNvSpPr/>
          <p:nvPr/>
        </p:nvSpPr>
        <p:spPr>
          <a:xfrm>
            <a:off x="2843808" y="2132856"/>
            <a:ext cx="4176464" cy="648072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843808" y="2780928"/>
            <a:ext cx="4176464" cy="648072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43808" y="3429000"/>
            <a:ext cx="4176464" cy="576064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2843808" y="4005064"/>
            <a:ext cx="4176464" cy="432048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2843808" y="4437112"/>
            <a:ext cx="4176464" cy="50405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843808" y="4869160"/>
            <a:ext cx="4176464" cy="50405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43808" y="5373216"/>
            <a:ext cx="4176464" cy="50405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2843808" y="5805264"/>
            <a:ext cx="4176464" cy="504056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/>
          <a:lstStyle/>
          <a:p>
            <a:pPr eaLnBrk="1" hangingPunct="1"/>
            <a:r>
              <a:rPr lang="cs-CZ" sz="3600" smtClean="0"/>
              <a:t>2) Vytvořte květní vzorec květu muškátu</a:t>
            </a:r>
          </a:p>
        </p:txBody>
      </p:sp>
      <p:pic>
        <p:nvPicPr>
          <p:cNvPr id="13315" name="Zástupný symbol pro obsah 4" descr="P113040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rcRect l="36874" r="8237" b="16637"/>
          <a:stretch>
            <a:fillRect/>
          </a:stretch>
        </p:blipFill>
        <p:spPr>
          <a:xfrm>
            <a:off x="468313" y="1196975"/>
            <a:ext cx="2781300" cy="3168650"/>
          </a:xfrm>
        </p:spPr>
      </p:pic>
      <p:pic>
        <p:nvPicPr>
          <p:cNvPr id="13316" name="Obrázek 5" descr="P1130402.JPG"/>
          <p:cNvPicPr>
            <a:picLocks noChangeAspect="1"/>
          </p:cNvPicPr>
          <p:nvPr/>
        </p:nvPicPr>
        <p:blipFill>
          <a:blip r:embed="rId4" cstate="print"/>
          <a:srcRect l="22438" t="8002" r="24013" b="25850"/>
          <a:stretch>
            <a:fillRect/>
          </a:stretch>
        </p:blipFill>
        <p:spPr bwMode="auto">
          <a:xfrm>
            <a:off x="466725" y="4437063"/>
            <a:ext cx="2376488" cy="2201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6"/>
          <p:cNvSpPr txBox="1">
            <a:spLocks noChangeArrowheads="1"/>
          </p:cNvSpPr>
          <p:nvPr/>
        </p:nvSpPr>
        <p:spPr bwMode="auto">
          <a:xfrm>
            <a:off x="3492500" y="908050"/>
            <a:ext cx="5256213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Při bližším zkoumání květu zjišťujeme, že je tvořen  souměrně podle čísla 5. Obsahuje 10 volných tyčinek, 5 srostlých pestíků, 5 korunních lístků a 5 kališních lístků. </a:t>
            </a:r>
          </a:p>
        </p:txBody>
      </p:sp>
      <p:sp>
        <p:nvSpPr>
          <p:cNvPr id="13318" name="Obdélník 10"/>
          <p:cNvSpPr>
            <a:spLocks noChangeArrowheads="1"/>
          </p:cNvSpPr>
          <p:nvPr/>
        </p:nvSpPr>
        <p:spPr bwMode="auto">
          <a:xfrm>
            <a:off x="4572000" y="2636838"/>
            <a:ext cx="38163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* K5 C5 A10 G (5)</a:t>
            </a:r>
          </a:p>
        </p:txBody>
      </p:sp>
      <p:pic>
        <p:nvPicPr>
          <p:cNvPr id="1331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40200" y="2636838"/>
            <a:ext cx="41910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42" name="Přímá spojovací čára 41"/>
          <p:cNvCxnSpPr/>
          <p:nvPr/>
        </p:nvCxnSpPr>
        <p:spPr>
          <a:xfrm>
            <a:off x="7019925" y="2708275"/>
            <a:ext cx="792163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6948488" y="2420938"/>
            <a:ext cx="1008062" cy="100806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6084888" y="2420938"/>
            <a:ext cx="1079500" cy="1008062"/>
          </a:xfrm>
          <a:prstGeom prst="rect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508625" y="2420938"/>
            <a:ext cx="1008063" cy="1008062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003800" y="2420938"/>
            <a:ext cx="1008063" cy="1008062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4572000" y="2420938"/>
            <a:ext cx="1008063" cy="1008062"/>
          </a:xfrm>
          <a:prstGeom prst="rect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8" name="Obdélník 57"/>
          <p:cNvSpPr/>
          <p:nvPr/>
        </p:nvSpPr>
        <p:spPr>
          <a:xfrm rot="16200000">
            <a:off x="3887788" y="2600325"/>
            <a:ext cx="1008062" cy="649288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5" grpId="0" animBg="1"/>
      <p:bldP spid="46" grpId="0" animBg="1"/>
      <p:bldP spid="56" grpId="0" animBg="1"/>
      <p:bldP spid="57" grpId="0" animBg="1"/>
      <p:bldP spid="5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 txBox="1">
            <a:spLocks/>
          </p:cNvSpPr>
          <p:nvPr/>
        </p:nvSpPr>
        <p:spPr bwMode="auto">
          <a:xfrm>
            <a:off x="457200" y="476250"/>
            <a:ext cx="822960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/>
            <a:r>
              <a:rPr lang="cs-CZ" sz="4400">
                <a:latin typeface="Calibri" pitchFamily="34" charset="0"/>
              </a:rPr>
              <a:t>Zdroje obrázků</a:t>
            </a: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50825" y="1557338"/>
            <a:ext cx="8569325" cy="4352925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charset="0"/>
              <a:buNone/>
              <a:defRPr/>
            </a:pPr>
            <a:r>
              <a:rPr lang="cs-CZ" sz="1600" dirty="0" smtClean="0"/>
              <a:t>Všechny fotografie jsou vlastním dílem autorky výukového materiálu.</a:t>
            </a:r>
          </a:p>
          <a:p>
            <a:pPr>
              <a:buFont typeface="Arial" charset="0"/>
              <a:buNone/>
              <a:defRPr/>
            </a:pPr>
            <a:endParaRPr lang="cs-CZ" sz="20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291</TotalTime>
  <Words>313</Words>
  <Application>Microsoft Office PowerPoint</Application>
  <PresentationFormat>Předvádění na obrazovce (4:3)</PresentationFormat>
  <Paragraphs>117</Paragraphs>
  <Slides>13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Arial</vt:lpstr>
      <vt:lpstr>Calibri</vt:lpstr>
      <vt:lpstr>Motiv sady Office</vt:lpstr>
      <vt:lpstr>Snímek 1</vt:lpstr>
      <vt:lpstr>Snímek 2</vt:lpstr>
      <vt:lpstr>KVĚTNÍ VZOREC</vt:lpstr>
      <vt:lpstr>KVĚTNÍ VZOREC</vt:lpstr>
      <vt:lpstr>ZNAČKY</vt:lpstr>
      <vt:lpstr>POŘADÍ ZAPISOVANÝCH ÚDAJŮ</vt:lpstr>
      <vt:lpstr>DALŠÍ SYMBOLY VE VZORCI</vt:lpstr>
      <vt:lpstr>RŮŽE ŠÍPKOVÁ</vt:lpstr>
      <vt:lpstr>IBIŠEK SYRSKÝ</vt:lpstr>
      <vt:lpstr>ŘEBČÍK</vt:lpstr>
      <vt:lpstr>OPAKOVÁNÍ 1) správně přiřaďte ke značce její význam</vt:lpstr>
      <vt:lpstr>2) Vytvořte květní vzorec květu muškátu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KVĚTNÍ VZOREC</dc:title>
  <dc:creator>tomfi</dc:creator>
  <cp:lastModifiedBy>Dum</cp:lastModifiedBy>
  <cp:revision>22</cp:revision>
  <dcterms:created xsi:type="dcterms:W3CDTF">2013-09-23T19:49:12Z</dcterms:created>
  <dcterms:modified xsi:type="dcterms:W3CDTF">2014-10-23T09:35:08Z</dcterms:modified>
</cp:coreProperties>
</file>