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313" r:id="rId2"/>
    <p:sldId id="314" r:id="rId3"/>
    <p:sldId id="256" r:id="rId4"/>
    <p:sldId id="258" r:id="rId5"/>
    <p:sldId id="257" r:id="rId6"/>
    <p:sldId id="285" r:id="rId7"/>
    <p:sldId id="296" r:id="rId8"/>
    <p:sldId id="306" r:id="rId9"/>
    <p:sldId id="307" r:id="rId10"/>
    <p:sldId id="299" r:id="rId11"/>
    <p:sldId id="300" r:id="rId12"/>
    <p:sldId id="309" r:id="rId13"/>
    <p:sldId id="31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>
        <p:scale>
          <a:sx n="66" d="100"/>
          <a:sy n="66" d="100"/>
        </p:scale>
        <p:origin x="-1218" y="-8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4DC974D-0847-4E2D-8DA7-64532FAF7831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80A3478-D0F4-4A79-8567-AB001BC162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F1974F7-3370-44CF-B4BE-45AEFEE1B45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7A7DEA9-5FE2-4A17-BA72-028D50F4282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0C26C2-32E9-4016-822D-55CF2CD37C1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DE325C2-3892-45B2-AB23-BB6DF3CF552F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F8C2EAA-8286-4D3A-BE07-5C62B0BA7974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5473CD6-1C0B-428F-81E1-B89569E00FC5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A4FDDE3-3F0B-4328-8F39-C95E733EB1C8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6898121-FB60-4898-BFAD-2312F0811F6A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B64B906-0E47-4CFB-ACA5-555EF9147B34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2C48FB0-2DE3-436C-B0F9-BD6BA7288C9C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570826B-CA48-4C14-8C19-053034C19911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294BF1-3F43-4B6E-9C53-D3DFB7D77422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F926B-9A22-4253-BB5A-7A0CFA6E43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DD7B97-024A-47D0-8D4E-B5BE0AEAAF6F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BDA78-5964-4432-BDA9-68DD48A000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266AC2-1DFE-49AF-B179-B05569CB9BBA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FE1ED2-6339-44E6-A5A7-04D9C091E5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C4CE3B-754E-47C2-93C8-3190F0DCFA18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65F8A-A55B-46ED-ABE1-0163B06C92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7A7FD-0119-4316-B277-C6843E9769A0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995E61-9A5F-4228-859F-429D75DE53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122686-EA32-49E4-887C-630A5760C3BD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23785B-03DD-4D7F-8DD8-2F273299C9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C69AD0-1287-4B32-843A-BC74A82C7B93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748DD8-AA44-44A6-8C01-C0AA36544F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5CDA90-32DB-4F9A-914C-2FC61897D481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CE14E0-CCF1-424E-87FB-7B11476979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5C670B-2502-462B-B6D3-700EDA23D43A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15853-F689-482C-B2B6-E2357B125E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64B07B-FD27-4471-A3D1-D46A35120203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A60963-230C-46B8-AE93-3221712BE1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9ACDC9-687E-4C75-9C5E-9BF1A36F2669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29041-2468-4F94-A72E-45FF0AA1F6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E00FCA7-E09C-4C4C-9593-CBE0DCEA61AC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978C38E-C6F7-4185-B270-874EFFDA67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b/Drosera_rotundifolia_leaf.jp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19138" y="549275"/>
          <a:ext cx="7856537" cy="3816348"/>
        </p:xfrm>
        <a:graphic>
          <a:graphicData uri="http://schemas.openxmlformats.org/drawingml/2006/table">
            <a:tbl>
              <a:tblPr firstRow="1" bandRow="1"/>
              <a:tblGrid>
                <a:gridCol w="2268514"/>
                <a:gridCol w="5588023"/>
              </a:tblGrid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Gymnázium, Roudnice nad Labem, Havlíčkova 175, příspěvková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</a:rPr>
                        <a:t> organizace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Moderní škola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Registrační číslo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CZ.1.07/1.5.00/34.1034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Šablona: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III/2 Inovace a zkvalitnění výuky prostřednictvím ICT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VY_32_Inovace_GR06_Fia01_09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Vytvořeno: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Srpen 2013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Mgr. Lada Fialová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</a:rPr>
                        <a:t> a příroda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Biologie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Sada: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Botanika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Název vzdělávacího materiálu: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List – morfologie I.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1. ročník čtyřletého gymnázia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2091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4963" y="4581525"/>
            <a:ext cx="5343301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188" y="836613"/>
          <a:ext cx="7777162" cy="914404"/>
        </p:xfrm>
        <a:graphic>
          <a:graphicData uri="http://schemas.openxmlformats.org/drawingml/2006/table">
            <a:tbl>
              <a:tblPr firstRow="1" bandRow="1"/>
              <a:tblGrid>
                <a:gridCol w="1584237"/>
                <a:gridCol w="6192925"/>
              </a:tblGrid>
              <a:tr h="457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Anotace: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/>
                        <a:t>Výkladová prezentace na téma </a:t>
                      </a:r>
                      <a:r>
                        <a:rPr lang="cs-CZ" sz="1200" b="0" baseline="0" dirty="0" smtClean="0"/>
                        <a:t> morfologie listů</a:t>
                      </a:r>
                      <a:r>
                        <a:rPr lang="cs-CZ" sz="1200" b="0" dirty="0" smtClean="0"/>
                        <a:t>.</a:t>
                      </a:r>
                      <a:r>
                        <a:rPr lang="cs-CZ" sz="1200" b="0" baseline="0" dirty="0" smtClean="0"/>
                        <a:t> Určená do hodin biologie nebo laboratorních cvičení z biologie. Prezentace je ukončena opakováním.</a:t>
                      </a:r>
                      <a:endParaRPr lang="cs-CZ" sz="1200" b="0" dirty="0" smtClean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45719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Metodika: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Prezentaci ovládá učitel klikáním myši nebo šipkou vpravo (popř. vlevo). Při opakování žáci odpovídají ústně a po kliknutí myší se objevují správné odpovědi.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LIST (fylom)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MORFOLOGIE I.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LIST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519113" y="1495425"/>
            <a:ext cx="8229600" cy="4525963"/>
          </a:xfrm>
        </p:spPr>
        <p:txBody>
          <a:bodyPr/>
          <a:lstStyle/>
          <a:p>
            <a:pPr eaLnBrk="1" hangingPunct="1"/>
            <a:r>
              <a:rPr lang="cs-CZ" smtClean="0"/>
              <a:t>vegetativní část rostliny</a:t>
            </a:r>
          </a:p>
          <a:p>
            <a:pPr eaLnBrk="1" hangingPunct="1"/>
            <a:r>
              <a:rPr lang="cs-CZ" smtClean="0"/>
              <a:t>krytý pokožkou s průduchy a kutikulou</a:t>
            </a:r>
          </a:p>
          <a:p>
            <a:pPr eaLnBrk="1" hangingPunct="1"/>
            <a:r>
              <a:rPr lang="cs-CZ" smtClean="0"/>
              <a:t>zpravidla plochý</a:t>
            </a:r>
          </a:p>
          <a:p>
            <a:pPr eaLnBrk="1" hangingPunct="1"/>
            <a:r>
              <a:rPr lang="cs-CZ" smtClean="0"/>
              <a:t>s ukončeným růstem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FUNKCE LISTU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průduchy v listech zajišťují výměnu plynů mezi rostlinou a vnějším prostředím a k odpařování vody (transpirace)</a:t>
            </a:r>
            <a:endParaRPr lang="cs-CZ" sz="2400" smtClean="0"/>
          </a:p>
          <a:p>
            <a:pPr eaLnBrk="1" hangingPunct="1"/>
            <a:r>
              <a:rPr lang="cs-CZ" smtClean="0"/>
              <a:t>podílí se na fotosyntéze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r>
              <a:rPr lang="cs-CZ" smtClean="0"/>
              <a:t>ČÁSTI LISTU</a:t>
            </a:r>
          </a:p>
        </p:txBody>
      </p:sp>
      <p:pic>
        <p:nvPicPr>
          <p:cNvPr id="7171" name="Zástupný symbol pro obsah 3" descr="P1120342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50825" y="1143000"/>
            <a:ext cx="3241675" cy="2430463"/>
          </a:xfrm>
        </p:spPr>
      </p:pic>
      <p:pic>
        <p:nvPicPr>
          <p:cNvPr id="7172" name="Obrázek 4" descr="P1120319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825" y="3933825"/>
            <a:ext cx="3265488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3779838" y="1619250"/>
            <a:ext cx="5040312" cy="39703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latin typeface="+mn-lt"/>
              </a:rPr>
              <a:t>čepel – plochá, rozšířená část s 	fotosyntetickou  funkcí</a:t>
            </a:r>
          </a:p>
          <a:p>
            <a:pPr>
              <a:defRPr/>
            </a:pPr>
            <a:r>
              <a:rPr lang="cs-CZ" sz="2800" dirty="0">
                <a:latin typeface="+mn-lt"/>
              </a:rPr>
              <a:t>řapík – většinou stopkovitá 	část listu, vyrůstá na 	stonku a přechází v čepel</a:t>
            </a:r>
          </a:p>
          <a:p>
            <a:pPr>
              <a:defRPr/>
            </a:pPr>
            <a:r>
              <a:rPr lang="cs-CZ" sz="2800" dirty="0">
                <a:latin typeface="+mn-lt"/>
              </a:rPr>
              <a:t>žilnatina (nervatura) - uspořádání 	vodivého pletiva v čepeli; 	zajišťuje rozvod živin a 	zpevňuje list</a:t>
            </a:r>
          </a:p>
        </p:txBody>
      </p:sp>
      <p:cxnSp>
        <p:nvCxnSpPr>
          <p:cNvPr id="8" name="Přímá spojovací šipka 7"/>
          <p:cNvCxnSpPr/>
          <p:nvPr/>
        </p:nvCxnSpPr>
        <p:spPr>
          <a:xfrm flipH="1">
            <a:off x="2771775" y="1989138"/>
            <a:ext cx="1079500" cy="215900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>
            <a:off x="2195513" y="1989138"/>
            <a:ext cx="1655762" cy="2519362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>
            <a:off x="2051050" y="2781300"/>
            <a:ext cx="1728788" cy="142875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3059113" y="2781300"/>
            <a:ext cx="720725" cy="1871663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 flipV="1">
            <a:off x="2555875" y="2205038"/>
            <a:ext cx="1223963" cy="180022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>
            <a:off x="2484438" y="3933825"/>
            <a:ext cx="1295400" cy="165576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METAMORFÓZY LISTU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970338" cy="4525963"/>
          </a:xfrm>
        </p:spPr>
        <p:txBody>
          <a:bodyPr/>
          <a:lstStyle/>
          <a:p>
            <a:r>
              <a:rPr lang="cs-CZ" b="1" smtClean="0"/>
              <a:t>dělohy</a:t>
            </a:r>
            <a:r>
              <a:rPr lang="cs-CZ" smtClean="0"/>
              <a:t> – první listy klíční rostliny; obvykle mají jiný tvar</a:t>
            </a:r>
          </a:p>
          <a:p>
            <a:r>
              <a:rPr lang="cs-CZ" b="1" smtClean="0"/>
              <a:t>šupiny</a:t>
            </a:r>
            <a:r>
              <a:rPr lang="cs-CZ" smtClean="0"/>
              <a:t> – drobné útvary bez listových čepelí; ochranná fce pupenů, oddenků </a:t>
            </a:r>
          </a:p>
        </p:txBody>
      </p:sp>
      <p:pic>
        <p:nvPicPr>
          <p:cNvPr id="8196" name="Obrázek 3" descr="P112083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80175" y="3644900"/>
            <a:ext cx="2124075" cy="2833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Obrázek 4" descr="P1120835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638" y="1196975"/>
            <a:ext cx="2089150" cy="278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53975"/>
            <a:ext cx="8229600" cy="1143000"/>
          </a:xfrm>
        </p:spPr>
        <p:txBody>
          <a:bodyPr/>
          <a:lstStyle/>
          <a:p>
            <a:r>
              <a:rPr lang="cs-CZ" smtClean="0"/>
              <a:t>METAMORFÓZY LISTU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250825" y="836613"/>
            <a:ext cx="5184775" cy="5400675"/>
          </a:xfrm>
        </p:spPr>
        <p:txBody>
          <a:bodyPr/>
          <a:lstStyle/>
          <a:p>
            <a:r>
              <a:rPr lang="cs-CZ" smtClean="0"/>
              <a:t>listen</a:t>
            </a:r>
          </a:p>
          <a:p>
            <a:pPr lvl="1">
              <a:buFont typeface="Wingdings" pitchFamily="2" charset="2"/>
              <a:buChar char="Ø"/>
            </a:pPr>
            <a:r>
              <a:rPr lang="cs-CZ" smtClean="0"/>
              <a:t> </a:t>
            </a:r>
            <a:r>
              <a:rPr lang="cs-CZ" b="1" smtClean="0"/>
              <a:t>obaly, obalíčky </a:t>
            </a:r>
            <a:r>
              <a:rPr lang="cs-CZ" smtClean="0"/>
              <a:t>– listenové obaly pod květenstvím u miříkovitých</a:t>
            </a:r>
          </a:p>
          <a:p>
            <a:pPr lvl="1">
              <a:buFont typeface="Wingdings" pitchFamily="2" charset="2"/>
              <a:buChar char="Ø"/>
            </a:pPr>
            <a:r>
              <a:rPr lang="cs-CZ" smtClean="0"/>
              <a:t> </a:t>
            </a:r>
            <a:r>
              <a:rPr lang="cs-CZ" b="1" smtClean="0"/>
              <a:t>zákrov</a:t>
            </a:r>
            <a:r>
              <a:rPr lang="cs-CZ" smtClean="0"/>
              <a:t> – listenové útvary pod květy a květenstvími u hvězdnicovitých</a:t>
            </a:r>
          </a:p>
          <a:p>
            <a:pPr lvl="1">
              <a:buFont typeface="Wingdings" pitchFamily="2" charset="2"/>
              <a:buChar char="Ø"/>
            </a:pPr>
            <a:r>
              <a:rPr lang="cs-CZ" smtClean="0"/>
              <a:t> </a:t>
            </a:r>
            <a:r>
              <a:rPr lang="cs-CZ" b="1" smtClean="0"/>
              <a:t>toulec</a:t>
            </a:r>
            <a:r>
              <a:rPr lang="cs-CZ" smtClean="0"/>
              <a:t> – zvětšený útvar kolem palicovitého květenství u áronovitých</a:t>
            </a:r>
          </a:p>
          <a:p>
            <a:pPr lvl="1">
              <a:buFont typeface="Wingdings" pitchFamily="2" charset="2"/>
              <a:buChar char="Ø"/>
            </a:pPr>
            <a:r>
              <a:rPr lang="cs-CZ" smtClean="0"/>
              <a:t> </a:t>
            </a:r>
            <a:r>
              <a:rPr lang="cs-CZ" b="1" smtClean="0"/>
              <a:t>pleva</a:t>
            </a:r>
            <a:r>
              <a:rPr lang="cs-CZ" smtClean="0"/>
              <a:t> – listen na bázi klásku u trav</a:t>
            </a:r>
          </a:p>
          <a:p>
            <a:endParaRPr lang="cs-CZ" smtClean="0"/>
          </a:p>
        </p:txBody>
      </p:sp>
      <p:pic>
        <p:nvPicPr>
          <p:cNvPr id="9220" name="Obrázek 4" descr="P112035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263" y="2492375"/>
            <a:ext cx="1919287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Obrázek 4" descr="P1120840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850" y="2924175"/>
            <a:ext cx="1655763" cy="2208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Obrázek 5" descr="P1130020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32663" y="476250"/>
            <a:ext cx="1560512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3" name="Obrázek 6" descr="P1120812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11788" y="4149725"/>
            <a:ext cx="1608137" cy="251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/>
          <a:lstStyle/>
          <a:p>
            <a:r>
              <a:rPr lang="cs-CZ" smtClean="0"/>
              <a:t>METAMORFÓZY LISTU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6513" y="981075"/>
            <a:ext cx="5759450" cy="5472113"/>
          </a:xfrm>
        </p:spPr>
        <p:txBody>
          <a:bodyPr/>
          <a:lstStyle/>
          <a:p>
            <a:r>
              <a:rPr lang="cs-CZ" smtClean="0"/>
              <a:t>asimilační listy</a:t>
            </a:r>
          </a:p>
          <a:p>
            <a:pPr lvl="1">
              <a:buFont typeface="Wingdings" pitchFamily="2" charset="2"/>
              <a:buChar char="Ø"/>
            </a:pPr>
            <a:r>
              <a:rPr lang="cs-CZ" smtClean="0"/>
              <a:t> </a:t>
            </a:r>
            <a:r>
              <a:rPr lang="cs-CZ" b="1" smtClean="0"/>
              <a:t>úponek</a:t>
            </a:r>
            <a:r>
              <a:rPr lang="cs-CZ" smtClean="0"/>
              <a:t> – přeměna celého listu; přichycení k opoře</a:t>
            </a:r>
          </a:p>
          <a:p>
            <a:pPr lvl="1">
              <a:buFont typeface="Wingdings" pitchFamily="2" charset="2"/>
              <a:buChar char="Ø"/>
            </a:pPr>
            <a:r>
              <a:rPr lang="cs-CZ" smtClean="0"/>
              <a:t> </a:t>
            </a:r>
            <a:r>
              <a:rPr lang="cs-CZ" b="1" smtClean="0"/>
              <a:t>trny</a:t>
            </a:r>
            <a:r>
              <a:rPr lang="cs-CZ" smtClean="0"/>
              <a:t> - přeměna celého listu (dřezovec, kaktusy) nebo okraje (bodlák); fce obranná</a:t>
            </a:r>
          </a:p>
          <a:p>
            <a:pPr lvl="1">
              <a:buFont typeface="Wingdings" pitchFamily="2" charset="2"/>
              <a:buChar char="Ø"/>
            </a:pPr>
            <a:r>
              <a:rPr lang="cs-CZ" smtClean="0"/>
              <a:t> </a:t>
            </a:r>
            <a:r>
              <a:rPr lang="cs-CZ" b="1" smtClean="0"/>
              <a:t>zdužnatělé listy </a:t>
            </a:r>
            <a:r>
              <a:rPr lang="cs-CZ" smtClean="0"/>
              <a:t>– u sukulentních rostlin; zásobárna vody</a:t>
            </a:r>
          </a:p>
          <a:p>
            <a:pPr lvl="1">
              <a:buFont typeface="Wingdings" pitchFamily="2" charset="2"/>
              <a:buChar char="Ø"/>
            </a:pPr>
            <a:r>
              <a:rPr lang="cs-CZ" smtClean="0"/>
              <a:t> </a:t>
            </a:r>
            <a:r>
              <a:rPr lang="cs-CZ" b="1" smtClean="0"/>
              <a:t>listy masožravých rostlin </a:t>
            </a:r>
            <a:r>
              <a:rPr lang="cs-CZ" smtClean="0"/>
              <a:t>– uzpůsobené k chytání drobného hmyzu; tentakule</a:t>
            </a:r>
          </a:p>
        </p:txBody>
      </p:sp>
      <p:pic>
        <p:nvPicPr>
          <p:cNvPr id="10244" name="Obrázek 4" descr="P112036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525" y="900113"/>
            <a:ext cx="1836738" cy="1376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Obrázek 5" descr="P1110739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388" y="2455863"/>
            <a:ext cx="1871662" cy="140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Obrázek 6" descr="P1120780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80288" y="4079875"/>
            <a:ext cx="1346200" cy="179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7" name="Obrázek 7" descr="P1120690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70575" y="2497138"/>
            <a:ext cx="1077913" cy="1436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Picture 9" descr="File:Drosera rotundifolia leaf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24525" y="4365625"/>
            <a:ext cx="1439863" cy="191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9" name="TextovéPole 8"/>
          <p:cNvSpPr txBox="1">
            <a:spLocks noChangeArrowheads="1"/>
          </p:cNvSpPr>
          <p:nvPr/>
        </p:nvSpPr>
        <p:spPr bwMode="auto">
          <a:xfrm>
            <a:off x="5724525" y="6381750"/>
            <a:ext cx="15843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/>
          <a:lstStyle/>
          <a:p>
            <a:r>
              <a:rPr lang="cs-CZ" smtClean="0"/>
              <a:t>VYUŽITÍ LISTŮ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323850" y="1125538"/>
            <a:ext cx="8569325" cy="5256212"/>
          </a:xfrm>
        </p:spPr>
        <p:txBody>
          <a:bodyPr/>
          <a:lstStyle/>
          <a:p>
            <a:r>
              <a:rPr lang="cs-CZ" smtClean="0"/>
              <a:t>listová zelenina – salát, zelí, kapusta, špenát, mangold</a:t>
            </a:r>
          </a:p>
          <a:p>
            <a:r>
              <a:rPr lang="cs-CZ" smtClean="0"/>
              <a:t>koření  – kopr, koriandr</a:t>
            </a:r>
          </a:p>
          <a:p>
            <a:r>
              <a:rPr lang="cs-CZ" smtClean="0"/>
              <a:t>léčivé účinky – šalvěj, máta, meduňka, cibule kuchyňská</a:t>
            </a:r>
          </a:p>
          <a:p>
            <a:r>
              <a:rPr lang="cs-CZ" smtClean="0"/>
              <a:t>pochutiny – čajovník</a:t>
            </a:r>
          </a:p>
          <a:p>
            <a:r>
              <a:rPr lang="cs-CZ" smtClean="0"/>
              <a:t>sladidlo – stévie</a:t>
            </a:r>
          </a:p>
          <a:p>
            <a:r>
              <a:rPr lang="cs-CZ" smtClean="0"/>
              <a:t>krmivo pro zvířata – tolice vojtěška, jetel, řepa</a:t>
            </a:r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11268" name="Obrázek 3" descr="P1120866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3357563"/>
            <a:ext cx="1295400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OPAKOVÁNÍ</a:t>
            </a:r>
            <a:br>
              <a:rPr lang="cs-CZ" smtClean="0"/>
            </a:br>
            <a:r>
              <a:rPr lang="cs-CZ" smtClean="0"/>
              <a:t>1) Popište části listu</a:t>
            </a:r>
          </a:p>
        </p:txBody>
      </p:sp>
      <p:pic>
        <p:nvPicPr>
          <p:cNvPr id="12291" name="Zástupný symbol pro obsah 3" descr="P1120645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755650" y="1557338"/>
            <a:ext cx="3455988" cy="4608512"/>
          </a:xfrm>
        </p:spPr>
      </p:pic>
      <p:cxnSp>
        <p:nvCxnSpPr>
          <p:cNvPr id="6" name="Přímá spojovací čára 5"/>
          <p:cNvCxnSpPr/>
          <p:nvPr/>
        </p:nvCxnSpPr>
        <p:spPr>
          <a:xfrm>
            <a:off x="2700338" y="2133600"/>
            <a:ext cx="2879725" cy="0"/>
          </a:xfrm>
          <a:prstGeom prst="line">
            <a:avLst/>
          </a:prstGeom>
          <a:ln w="317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843213" y="3213100"/>
            <a:ext cx="2881312" cy="0"/>
          </a:xfrm>
          <a:prstGeom prst="line">
            <a:avLst/>
          </a:prstGeom>
          <a:ln w="317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2555875" y="3213100"/>
            <a:ext cx="3168650" cy="576263"/>
          </a:xfrm>
          <a:prstGeom prst="line">
            <a:avLst/>
          </a:prstGeom>
          <a:ln w="317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3492500" y="3213100"/>
            <a:ext cx="2232025" cy="863600"/>
          </a:xfrm>
          <a:prstGeom prst="line">
            <a:avLst/>
          </a:prstGeom>
          <a:ln w="317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771775" y="5157788"/>
            <a:ext cx="2879725" cy="0"/>
          </a:xfrm>
          <a:prstGeom prst="line">
            <a:avLst/>
          </a:prstGeom>
          <a:ln w="317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832475" y="1979613"/>
            <a:ext cx="3348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ŘAPÍK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867400" y="3059113"/>
            <a:ext cx="19446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ŽILNATINA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795963" y="5003800"/>
            <a:ext cx="26638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ČEPEL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076825" y="1692275"/>
            <a:ext cx="431800" cy="368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/>
              <a:t>1.</a:t>
            </a:r>
            <a:endParaRPr lang="cs-CZ" b="1" dirty="0"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76825" y="2771775"/>
            <a:ext cx="431800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/>
              <a:t>2.</a:t>
            </a:r>
            <a:endParaRPr lang="cs-CZ" b="1" dirty="0">
              <a:latin typeface="+mn-lt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76825" y="4643438"/>
            <a:ext cx="503238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/>
              <a:t>3.</a:t>
            </a:r>
            <a:endParaRPr lang="cs-CZ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323850" y="44450"/>
            <a:ext cx="8496300" cy="1143000"/>
          </a:xfrm>
        </p:spPr>
        <p:txBody>
          <a:bodyPr/>
          <a:lstStyle/>
          <a:p>
            <a:r>
              <a:rPr lang="cs-CZ" smtClean="0"/>
              <a:t>2) Doplňte mezery v textu 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468313" y="1350963"/>
            <a:ext cx="8424862" cy="452596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800" smtClean="0"/>
              <a:t>Listy patří mezi 			části rostliny. Povrch 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listu kryje 			s průduchy a kutikulou. 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			 v listech zajišťují výměnu plynů 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mezi rostlinou a vnějším prostředím a k odpařování 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vody (			). Podílí se na fotosyntéze.</a:t>
            </a:r>
          </a:p>
          <a:p>
            <a:pPr marL="342900" lvl="1" indent="-342900" eaLnBrk="1" hangingPunct="1">
              <a:buFont typeface="Arial" charset="0"/>
              <a:buNone/>
            </a:pPr>
            <a:r>
              <a:rPr lang="cs-CZ" smtClean="0"/>
              <a:t>Jednou z metamorfóz listu jsou			, které </a:t>
            </a:r>
          </a:p>
          <a:p>
            <a:pPr marL="342900" lvl="1" indent="-342900" eaLnBrk="1" hangingPunct="1">
              <a:buFont typeface="Arial" charset="0"/>
              <a:buNone/>
            </a:pPr>
            <a:r>
              <a:rPr lang="cs-CZ" smtClean="0"/>
              <a:t>vznikají přeměnou celého listu a slouží k přichycení k</a:t>
            </a:r>
          </a:p>
          <a:p>
            <a:pPr marL="342900" lvl="1" indent="-342900" eaLnBrk="1" hangingPunct="1">
              <a:buFont typeface="Arial" charset="0"/>
              <a:buNone/>
            </a:pPr>
            <a:r>
              <a:rPr lang="cs-CZ" smtClean="0"/>
              <a:t>opoře.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z="2800" smtClean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97200" y="1322388"/>
            <a:ext cx="1862138" cy="5222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rgbClr val="00B050"/>
                </a:solidFill>
                <a:latin typeface="Calibri"/>
                <a:cs typeface="+mn-cs"/>
              </a:rPr>
              <a:t>vegetativní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21300" y="3913188"/>
            <a:ext cx="1266825" cy="5238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rgbClr val="00B050"/>
                </a:solidFill>
                <a:latin typeface="Calibri"/>
                <a:cs typeface="+mn-cs"/>
              </a:rPr>
              <a:t>úponky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411413" y="1897063"/>
            <a:ext cx="1368425" cy="5238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rgbClr val="00B050"/>
                </a:solidFill>
                <a:latin typeface="Calibri"/>
                <a:cs typeface="+mn-cs"/>
              </a:rPr>
              <a:t>pokožka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68313" y="2330450"/>
            <a:ext cx="1558925" cy="5222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rgbClr val="00B050"/>
                </a:solidFill>
                <a:latin typeface="Calibri"/>
                <a:cs typeface="+mn-cs"/>
              </a:rPr>
              <a:t>P</a:t>
            </a:r>
            <a:r>
              <a:rPr lang="cs-CZ" sz="2800">
                <a:solidFill>
                  <a:srgbClr val="00B050"/>
                </a:solidFill>
                <a:latin typeface="Calibri"/>
                <a:cs typeface="+mn-cs"/>
              </a:rPr>
              <a:t>růduchy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476375" y="3357563"/>
            <a:ext cx="1814513" cy="5222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rgbClr val="00B050"/>
                </a:solidFill>
                <a:latin typeface="Calibri"/>
                <a:cs typeface="+mn-cs"/>
              </a:rPr>
              <a:t>transpirace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 obrázku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obr. 1</a:t>
            </a:r>
          </a:p>
          <a:p>
            <a:pPr>
              <a:buFont typeface="Arial" charset="0"/>
              <a:buNone/>
              <a:defRPr/>
            </a:pPr>
            <a:r>
              <a:rPr lang="cs-CZ" sz="1600" dirty="0" smtClean="0"/>
              <a:t>DLOUHÝ, Petr. </a:t>
            </a:r>
            <a:r>
              <a:rPr lang="cs-CZ" sz="1600" i="1" dirty="0" smtClean="0"/>
              <a:t>http://commons.wikimedia.org</a:t>
            </a:r>
            <a:r>
              <a:rPr lang="cs-CZ" sz="1600" dirty="0" smtClean="0"/>
              <a:t> [online]. [cit. 11.9.2013].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3"/>
              </a:rPr>
              <a:t>http://upload.wikimedia.org/wikipedia/commons/2/2b/Drosera_rotundifolia_leaf.jpg</a:t>
            </a:r>
            <a:endParaRPr lang="cs-CZ" sz="1600" dirty="0" smtClean="0"/>
          </a:p>
          <a:p>
            <a:pPr>
              <a:buFont typeface="Arial" charset="0"/>
              <a:buNone/>
              <a:defRPr/>
            </a:pPr>
            <a:endParaRPr lang="cs-CZ" sz="1600" dirty="0" smtClean="0"/>
          </a:p>
          <a:p>
            <a:pPr>
              <a:buFont typeface="Arial" charset="0"/>
              <a:buNone/>
              <a:defRPr/>
            </a:pPr>
            <a:r>
              <a:rPr lang="cs-CZ" sz="1600" dirty="0" smtClean="0"/>
              <a:t>Ostatní fotografie jsou vlastním dílem autorky výukového materiálu.</a:t>
            </a:r>
          </a:p>
          <a:p>
            <a:pPr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3684</TotalTime>
  <Words>432</Words>
  <Application>Microsoft Office PowerPoint</Application>
  <PresentationFormat>Předvádění na obrazovce (4:3)</PresentationFormat>
  <Paragraphs>102</Paragraphs>
  <Slides>13</Slides>
  <Notes>11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Arial</vt:lpstr>
      <vt:lpstr>Calibri</vt:lpstr>
      <vt:lpstr>Wingdings</vt:lpstr>
      <vt:lpstr>Motiv sady Office</vt:lpstr>
      <vt:lpstr>Snímek 1</vt:lpstr>
      <vt:lpstr>Snímek 2</vt:lpstr>
      <vt:lpstr>LIST (fylom)</vt:lpstr>
      <vt:lpstr>LIST</vt:lpstr>
      <vt:lpstr>FUNKCE LISTU</vt:lpstr>
      <vt:lpstr>ČÁSTI LISTU</vt:lpstr>
      <vt:lpstr>METAMORFÓZY LISTU</vt:lpstr>
      <vt:lpstr>METAMORFÓZY LISTU</vt:lpstr>
      <vt:lpstr>METAMORFÓZY LISTU</vt:lpstr>
      <vt:lpstr>VYUŽITÍ LISTŮ</vt:lpstr>
      <vt:lpstr>OPAKOVÁNÍ 1) Popište části listu</vt:lpstr>
      <vt:lpstr>2) Doplňte mezery v textu </vt:lpstr>
      <vt:lpstr>Zdroj obrázku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KOŘEN</dc:title>
  <dc:creator>tomfi</dc:creator>
  <cp:lastModifiedBy>Dum</cp:lastModifiedBy>
  <cp:revision>198</cp:revision>
  <dcterms:created xsi:type="dcterms:W3CDTF">2013-08-27T20:39:34Z</dcterms:created>
  <dcterms:modified xsi:type="dcterms:W3CDTF">2014-10-23T09:36:45Z</dcterms:modified>
</cp:coreProperties>
</file>