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2909A7D-5CCC-4198-BF01-BAC28885D6C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E1C4845-7EE9-40C7-99B6-363240053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0C6978-83A5-4C8E-8B5F-68EEBB00E91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D0368D-7498-4BBB-AC46-0AE6C69F6A4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7B716F-3EBA-4360-93A9-17D8B5ACCD9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9FF715-450E-4FE7-99F6-5D9C873C97A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6A3BE6-2E9A-4F27-88B3-4388031FF83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0DFF698-DF6D-43FD-B182-FA3742DAF14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D3B11B3-99E3-49E3-9889-156B3871E2E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36AA92D-93FF-43A7-AE7F-C351AFD8F96E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94F0375-1AFC-4EA9-BB55-D5F3E798D3B8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026994C-08BA-40E0-9D5C-8F03DB0F9BBB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41CB5-A749-4A81-9DA3-196EDA50B84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6F30D-9609-4B66-AEF4-DBD34D87B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97CE2-3796-4A60-A234-D674A1C396E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7108E-3C9C-422A-A776-B2BA069A0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664A2-5F43-4543-A6A6-85E83B33EF8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D0379-DCAE-4430-AE8C-A06A7DAB7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79802-AB93-4EBF-A522-49643FB9207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CED8C-4228-4EE6-9499-AAC3BF98C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ABBD2-8C67-4212-9FBF-C40198DFD80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B685C-15AE-4EC0-8FDB-DE2F0B7E0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1ABF9-564F-49F5-B1A7-291063BCD02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E9EBA-06A9-40A6-AC8A-2E0A1EC49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79AC4-52EC-460E-BC8E-C3D0DB0AC42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3D222-BEB4-423D-8765-F972E1599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53FDF-67FD-4D85-8090-B586617E857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F1ADC-E206-4C9A-A6D3-3DAA9E768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2DBB-9225-4A55-8DAC-AA0F521EE4B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42A98-79E4-4B1A-A082-515FE3EE0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A18A1-B395-40E8-9AF7-359B08186F5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D7A34-8735-4A63-8810-77413B0F5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880D0-91CE-46E1-9046-1AA9C367302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06863-E52C-4008-8C31-2B73DE52C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D917CF-66E2-4EFC-9B40-F835D2A8788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7FCA52-9F89-4652-9F5F-A5ABF65AC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jpeg"/><Relationship Id="rId5" Type="http://schemas.openxmlformats.org/officeDocument/2006/relationships/image" Target="../media/image10.jpe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e/Carpinus_betulus2_ies.jpg?uselang=c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e/e1/Bupleurum_rotundifolium_sl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VY_32_Inovace_GR06_Fia01_11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List -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morfologie III.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055269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morfologie listu.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LIST (fylom)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MORFOLOGIE III.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TYPY PODLE OKRAJE LISTU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13787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celokrajný		chobotnatý	pilovitý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dvakrát pilovitý	vroubkovaný	zubatý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	</a:t>
            </a:r>
          </a:p>
        </p:txBody>
      </p:sp>
      <p:pic>
        <p:nvPicPr>
          <p:cNvPr id="5124" name="Obrázek 3" descr="celokrajný list šeřík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133600"/>
            <a:ext cx="1498600" cy="191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4" descr="P111070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5638" y="2105025"/>
            <a:ext cx="132873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Obrázek 5" descr="popenac břečťanolistý lodyha a květ (2)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638" y="4581525"/>
            <a:ext cx="1492250" cy="190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Obrázek 7" descr="P1130098.JPG"/>
          <p:cNvPicPr>
            <a:picLocks noChangeAspect="1"/>
          </p:cNvPicPr>
          <p:nvPr/>
        </p:nvPicPr>
        <p:blipFill>
          <a:blip r:embed="rId6" cstate="print"/>
          <a:srcRect l="5043" t="2242" r="42851" b="1389"/>
          <a:stretch>
            <a:fillRect/>
          </a:stretch>
        </p:blipFill>
        <p:spPr bwMode="auto">
          <a:xfrm>
            <a:off x="4140200" y="2079625"/>
            <a:ext cx="1439863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9" descr="File:Carpinus betulus2 i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088" y="4483100"/>
            <a:ext cx="20891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827088" y="6237288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  <p:pic>
        <p:nvPicPr>
          <p:cNvPr id="5130" name="Obrázek 10" descr="detail listu růže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488" y="4581525"/>
            <a:ext cx="1414462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137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TYPY PODLE ZAKONČENÍ LISTOVÉ ČEPELE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50825" y="1600200"/>
            <a:ext cx="864235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hrotitý		špičatý			uťatý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vykrojený	zaokrouhlený		zašpičatělý</a:t>
            </a:r>
          </a:p>
        </p:txBody>
      </p:sp>
      <p:pic>
        <p:nvPicPr>
          <p:cNvPr id="6148" name="Obrázek 3" descr="zašpičatělý list růž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5550" y="4652963"/>
            <a:ext cx="241300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Obrázek 4" descr="celokrajný list šeříku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938" y="2133600"/>
            <a:ext cx="1497012" cy="191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Obrázek 5" descr="P112056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2133600"/>
            <a:ext cx="2411412" cy="180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Obrázek 6" descr="vykrojený list akátu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825" y="4724400"/>
            <a:ext cx="2376488" cy="170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Obrázek 7" descr="hrotitý list svízelu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825" y="2276475"/>
            <a:ext cx="24320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Obrázek 8" descr="zaokrouhlený list sedmikrásky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2500" y="4508500"/>
            <a:ext cx="1531938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TYPY PODLE BÁZE LISTOVÉ ČEPELE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5243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	klínovitá				srdčitá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střelovitá				uťatá</a:t>
            </a:r>
          </a:p>
        </p:txBody>
      </p:sp>
      <p:pic>
        <p:nvPicPr>
          <p:cNvPr id="7172" name="Obrázek 3" descr="P112056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0438" y="1844675"/>
            <a:ext cx="259238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Obrázek 4" descr="P112072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163" y="4598988"/>
            <a:ext cx="2663825" cy="199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Obrázek 5" descr="celokrajný list šeříku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05425" y="1844675"/>
            <a:ext cx="2671763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Obrázek 7" descr="střelovitá báze penízku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550" y="4581525"/>
            <a:ext cx="2592388" cy="203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-26988"/>
            <a:ext cx="8713787" cy="1143001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TYPY PODLE PŘIPOJENÍ LISTU KE STONKU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640762" cy="50307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objímavý		prorostlý		přisedlý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	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z="1600" smtClean="0"/>
              <a:t>					obr. 2</a:t>
            </a:r>
            <a:endParaRPr lang="cs-CZ" smtClean="0"/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řapíkatý			sbíhavý		srostlý</a:t>
            </a:r>
          </a:p>
        </p:txBody>
      </p:sp>
      <p:pic>
        <p:nvPicPr>
          <p:cNvPr id="8196" name="Obrázek 3" descr="přisedlý list třezalk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1628775"/>
            <a:ext cx="2636837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5" descr="P112072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3200" y="4508500"/>
            <a:ext cx="2497138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6" descr="sbíhavý list bodláku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1575" y="4532313"/>
            <a:ext cx="1724025" cy="228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Obrázek 6" descr="P1120819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1484313"/>
            <a:ext cx="1727200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Obrázek 7" descr="P1120827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788" y="4508500"/>
            <a:ext cx="2447925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10" descr="File:Bupleurum rotundifolium sl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738" y="1412875"/>
            <a:ext cx="129698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algn="l" eaLnBrk="1" hangingPunct="1"/>
            <a:r>
              <a:rPr lang="cs-CZ" smtClean="0"/>
              <a:t>DALŠÍ TYPY LISTŮ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0" y="981075"/>
            <a:ext cx="5867400" cy="5688013"/>
          </a:xfrm>
        </p:spPr>
        <p:txBody>
          <a:bodyPr/>
          <a:lstStyle/>
          <a:p>
            <a:pPr eaLnBrk="1" hangingPunct="1"/>
            <a:r>
              <a:rPr lang="cs-CZ" smtClean="0"/>
              <a:t>ASYMETRICKÉ LISTY – list s nesouměrnou čepelí</a:t>
            </a:r>
          </a:p>
          <a:p>
            <a:pPr eaLnBrk="1" hangingPunct="1"/>
            <a:r>
              <a:rPr lang="cs-CZ" smtClean="0"/>
              <a:t>SYMETRICKÉ LISTY – list s pravidelnou čepelí, lze rozdělit na dvě shodné poloviny</a:t>
            </a:r>
          </a:p>
          <a:p>
            <a:pPr eaLnBrk="1" hangingPunct="1"/>
            <a:r>
              <a:rPr lang="cs-CZ" smtClean="0"/>
              <a:t>RŮZNOLISTOST – na jedné rostlině je více tvarově různých listů</a:t>
            </a:r>
          </a:p>
          <a:p>
            <a:pPr eaLnBrk="1" hangingPunct="1"/>
            <a:r>
              <a:rPr lang="cs-CZ" smtClean="0"/>
              <a:t>NESTEJNOLISTOST – listy stejného tvaru, ale různé velikosti</a:t>
            </a:r>
          </a:p>
        </p:txBody>
      </p:sp>
      <p:pic>
        <p:nvPicPr>
          <p:cNvPr id="9220" name="Obrázek 3" descr="P112071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1628775"/>
            <a:ext cx="2482850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P111070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188913"/>
            <a:ext cx="21113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6227763" y="333375"/>
            <a:ext cx="1944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JILM</a:t>
            </a:r>
          </a:p>
        </p:txBody>
      </p:sp>
      <p:pic>
        <p:nvPicPr>
          <p:cNvPr id="9223" name="Obrázek 6" descr="P1120794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3429000"/>
            <a:ext cx="25431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6516688" y="3068638"/>
            <a:ext cx="1223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BŘÍZA</a:t>
            </a:r>
          </a:p>
        </p:txBody>
      </p:sp>
      <p:sp>
        <p:nvSpPr>
          <p:cNvPr id="9225" name="TextovéPole 8"/>
          <p:cNvSpPr txBox="1">
            <a:spLocks noChangeArrowheads="1"/>
          </p:cNvSpPr>
          <p:nvPr/>
        </p:nvSpPr>
        <p:spPr bwMode="auto">
          <a:xfrm>
            <a:off x="5724525" y="3500438"/>
            <a:ext cx="194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MORUŠOVNÍK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3600" smtClean="0"/>
              <a:t>1) Určete typ listu podle …</a:t>
            </a:r>
          </a:p>
        </p:txBody>
      </p:sp>
      <p:pic>
        <p:nvPicPr>
          <p:cNvPr id="10243" name="Zástupný symbol pro obsah 3" descr="P1110710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950" y="2347913"/>
            <a:ext cx="4038600" cy="3028950"/>
          </a:xfrm>
        </p:spPr>
      </p:pic>
      <p:sp>
        <p:nvSpPr>
          <p:cNvPr id="10244" name="Zástupný symbol pro obsah 4"/>
          <p:cNvSpPr>
            <a:spLocks noGrp="1"/>
          </p:cNvSpPr>
          <p:nvPr>
            <p:ph sz="half" idx="2"/>
          </p:nvPr>
        </p:nvSpPr>
        <p:spPr>
          <a:xfrm>
            <a:off x="4284663" y="2133600"/>
            <a:ext cx="4824412" cy="4175125"/>
          </a:xfrm>
        </p:spPr>
        <p:txBody>
          <a:bodyPr/>
          <a:lstStyle/>
          <a:p>
            <a:pPr marL="514350" indent="-514350">
              <a:buFont typeface="Arial" charset="0"/>
              <a:buNone/>
            </a:pPr>
            <a:r>
              <a:rPr lang="cs-CZ" smtClean="0"/>
              <a:t>a) okraje listu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 	PILOVITÝ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b) zakončení čepele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	ZAŠPIČATĚLÝ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c) báze čepele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	SRDČITÁ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d) připojení listu ke stonku</a:t>
            </a:r>
          </a:p>
          <a:p>
            <a:pPr marL="514350" indent="-514350">
              <a:buFont typeface="Arial" charset="0"/>
              <a:buNone/>
            </a:pPr>
            <a:r>
              <a:rPr lang="cs-CZ" smtClean="0"/>
              <a:t>	ŘAPÍKATÝ</a:t>
            </a:r>
          </a:p>
          <a:p>
            <a:pPr marL="514350" indent="-514350">
              <a:buFont typeface="Arial" charset="0"/>
              <a:buNone/>
            </a:pPr>
            <a:endParaRPr lang="cs-CZ" smtClean="0"/>
          </a:p>
        </p:txBody>
      </p:sp>
      <p:sp>
        <p:nvSpPr>
          <p:cNvPr id="6" name="Obdélník 5"/>
          <p:cNvSpPr/>
          <p:nvPr/>
        </p:nvSpPr>
        <p:spPr>
          <a:xfrm>
            <a:off x="4500563" y="2565400"/>
            <a:ext cx="2519362" cy="576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00563" y="5732463"/>
            <a:ext cx="2519362" cy="576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00563" y="4652963"/>
            <a:ext cx="2519362" cy="576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00563" y="3644900"/>
            <a:ext cx="2519362" cy="576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2) Určete typ listu podle …</a:t>
            </a:r>
          </a:p>
        </p:txBody>
      </p:sp>
      <p:pic>
        <p:nvPicPr>
          <p:cNvPr id="11267" name="Zástupný symbol pro obsah 3" descr="P111070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2420938"/>
            <a:ext cx="4038600" cy="293528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773238"/>
            <a:ext cx="4038600" cy="4824412"/>
          </a:xfrm>
        </p:spPr>
        <p:txBody>
          <a:bodyPr/>
          <a:lstStyle/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a) okraje listu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 	PILOVITÝ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b) zakončení čepele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	ZAŠPIČATĚLÝ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c) symetrie báze čepele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	ASYMETRICKÝ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dirty="0" smtClean="0"/>
              <a:t>d) připojení listu ke stonku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	ŘAPÍKATÝ	</a:t>
            </a:r>
          </a:p>
          <a:p>
            <a:pPr>
              <a:buFont typeface="Arial" charset="0"/>
              <a:buNone/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03800" y="2276475"/>
            <a:ext cx="2592388" cy="576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3800" y="3284538"/>
            <a:ext cx="2592388" cy="576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825" y="4292600"/>
            <a:ext cx="2590800" cy="576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76825" y="5373688"/>
            <a:ext cx="2590800" cy="576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0825" y="274638"/>
            <a:ext cx="8642350" cy="1143000"/>
          </a:xfrm>
        </p:spPr>
        <p:txBody>
          <a:bodyPr/>
          <a:lstStyle/>
          <a:p>
            <a:r>
              <a:rPr lang="cs-CZ" sz="3600" smtClean="0"/>
              <a:t>3) Který list je charakterizován následujícím popisem?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575" y="2276475"/>
            <a:ext cx="2736850" cy="3816350"/>
          </a:xfrm>
        </p:spPr>
        <p:txBody>
          <a:bodyPr/>
          <a:lstStyle/>
          <a:p>
            <a:pPr marL="0" indent="0" algn="ctr">
              <a:buFont typeface="Arial" charset="0"/>
              <a:buNone/>
              <a:defRPr/>
            </a:pPr>
            <a:r>
              <a:rPr lang="cs-CZ" b="1" dirty="0" smtClean="0"/>
              <a:t>Listy jsou řapíkaté, zakončení čepele špičaté, báze srdčitá a okraj listu zubatý</a:t>
            </a:r>
          </a:p>
          <a:p>
            <a:pPr algn="ctr">
              <a:defRPr/>
            </a:pPr>
            <a:endParaRPr lang="cs-CZ" dirty="0"/>
          </a:p>
        </p:txBody>
      </p:sp>
      <p:pic>
        <p:nvPicPr>
          <p:cNvPr id="5" name="Obrázek 7" descr="P112082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4221163"/>
            <a:ext cx="287813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4" descr="P112072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0650" y="1557338"/>
            <a:ext cx="2938463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5" descr="P112056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388" y="4221163"/>
            <a:ext cx="2952750" cy="221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P1130320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888" y="1557338"/>
            <a:ext cx="2914650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ovéPole 8"/>
          <p:cNvSpPr txBox="1">
            <a:spLocks noChangeArrowheads="1"/>
          </p:cNvSpPr>
          <p:nvPr/>
        </p:nvSpPr>
        <p:spPr bwMode="auto">
          <a:xfrm>
            <a:off x="179388" y="1557338"/>
            <a:ext cx="5762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297" name="TextovéPole 9"/>
          <p:cNvSpPr txBox="1">
            <a:spLocks noChangeArrowheads="1"/>
          </p:cNvSpPr>
          <p:nvPr/>
        </p:nvSpPr>
        <p:spPr bwMode="auto">
          <a:xfrm>
            <a:off x="250825" y="4292600"/>
            <a:ext cx="576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2298" name="TextovéPole 10"/>
          <p:cNvSpPr txBox="1">
            <a:spLocks noChangeArrowheads="1"/>
          </p:cNvSpPr>
          <p:nvPr/>
        </p:nvSpPr>
        <p:spPr bwMode="auto">
          <a:xfrm>
            <a:off x="6156325" y="1628775"/>
            <a:ext cx="576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2299" name="TextovéPole 11"/>
          <p:cNvSpPr txBox="1">
            <a:spLocks noChangeArrowheads="1"/>
          </p:cNvSpPr>
          <p:nvPr/>
        </p:nvSpPr>
        <p:spPr bwMode="auto">
          <a:xfrm>
            <a:off x="6156325" y="4264025"/>
            <a:ext cx="5762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VINCENTZ, Frank.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http://upload.wikimedia.org/wikipedia/commons/1/1e/Carpinus_betulus2_ies.jpg?uselang=cs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2 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LEFNAER, Stefan.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http://upload.wikimedia.org/wikipedia/commons/e/e1/Bupleurum_rotundifolium_sl2.jpg?uselang=cs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2724</TotalTime>
  <Words>330</Words>
  <Application>Microsoft Office PowerPoint</Application>
  <PresentationFormat>Předvádění na obrazovce (4:3)</PresentationFormat>
  <Paragraphs>109</Paragraphs>
  <Slides>12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Snímek 1</vt:lpstr>
      <vt:lpstr>Snímek 2</vt:lpstr>
      <vt:lpstr>LIST (fylom)</vt:lpstr>
      <vt:lpstr>TYPY PODLE OKRAJE LISTU</vt:lpstr>
      <vt:lpstr>TYPY PODLE ZAKONČENÍ LISTOVÉ ČEPELE</vt:lpstr>
      <vt:lpstr>TYPY PODLE BÁZE LISTOVÉ ČEPELE</vt:lpstr>
      <vt:lpstr>TYPY PODLE PŘIPOJENÍ LISTU KE STONKU</vt:lpstr>
      <vt:lpstr>DALŠÍ TYPY LISTŮ</vt:lpstr>
      <vt:lpstr>OPAKOVÁNÍ 1) Určete typ listu podle …</vt:lpstr>
      <vt:lpstr>2) Určete typ listu podle …</vt:lpstr>
      <vt:lpstr>3) Který list je charakterizován následujícím popisem?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</dc:title>
  <dc:creator>tomfi</dc:creator>
  <cp:lastModifiedBy>Dum</cp:lastModifiedBy>
  <cp:revision>159</cp:revision>
  <dcterms:created xsi:type="dcterms:W3CDTF">2013-09-01T11:43:49Z</dcterms:created>
  <dcterms:modified xsi:type="dcterms:W3CDTF">2014-10-23T09:40:27Z</dcterms:modified>
</cp:coreProperties>
</file>