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8"/>
  </p:notesMasterIdLst>
  <p:sldIdLst>
    <p:sldId id="272" r:id="rId2"/>
    <p:sldId id="273" r:id="rId3"/>
    <p:sldId id="256" r:id="rId4"/>
    <p:sldId id="259" r:id="rId5"/>
    <p:sldId id="257" r:id="rId6"/>
    <p:sldId id="258" r:id="rId7"/>
    <p:sldId id="260" r:id="rId8"/>
    <p:sldId id="261" r:id="rId9"/>
    <p:sldId id="262" r:id="rId10"/>
    <p:sldId id="269" r:id="rId11"/>
    <p:sldId id="263" r:id="rId12"/>
    <p:sldId id="264" r:id="rId13"/>
    <p:sldId id="265" r:id="rId14"/>
    <p:sldId id="266" r:id="rId15"/>
    <p:sldId id="267" r:id="rId16"/>
    <p:sldId id="268" r:id="rId1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3296810-A885-4BE3-A3E7-6D5BEEA58F35}" styleName="Střední styl 2 – zvýraznění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616DA210-FB5B-4158-B5E0-FEB733F419BA}" styleName="Styl Světlá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4123" autoAdjust="0"/>
    <p:restoredTop sz="94718" autoAdjust="0"/>
  </p:normalViewPr>
  <p:slideViewPr>
    <p:cSldViewPr>
      <p:cViewPr varScale="1">
        <p:scale>
          <a:sx n="95" d="100"/>
          <a:sy n="95" d="100"/>
        </p:scale>
        <p:origin x="-90" y="-19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546"/>
    </p:cViewPr>
    <p:sldLst>
      <p:sld r:id="rId1" collapse="1"/>
    </p:sldLst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_rels/viewProps.xml.rels><?xml version="1.0" encoding="UTF-8" standalone="yes"?>
<Relationships xmlns="http://schemas.openxmlformats.org/package/2006/relationships"><Relationship Id="rId1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7DAE6989-0782-429B-9F75-49376929D49F}" type="datetimeFigureOut">
              <a:rPr lang="cs-CZ"/>
              <a:pPr>
                <a:defRPr/>
              </a:pPr>
              <a:t>23.10.2014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F2EC02ED-5F9F-4103-8B44-A1FB31A1B44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945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638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9C150F66-BFD3-49CB-B707-9F4FC51D97E9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3</a:t>
            </a:fld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048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741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3E4DD098-6B21-4B36-9E98-B5C2F0705E18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4</a:t>
            </a:fld>
            <a:endParaRPr lang="cs-CZ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150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8436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38C838A2-761E-4669-B5BD-086847C63E82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5</a:t>
            </a:fld>
            <a:endParaRPr lang="cs-CZ" smtClean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253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946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3E72391D-17BD-44F8-B88A-062C89605339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6</a:t>
            </a:fld>
            <a:endParaRPr lang="cs-CZ" smtClean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355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2048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A8065DC9-8B29-40A4-B019-4A8082D900AF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7</a:t>
            </a:fld>
            <a:endParaRPr lang="cs-CZ" smtClean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457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2150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6E7CC33C-9F59-4D8F-81BF-143AA8EFDBF5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8</a:t>
            </a:fld>
            <a:endParaRPr lang="cs-CZ" smtClean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560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2253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C9465DFE-ACEA-49E7-9D0C-153C328B4E7B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9</a:t>
            </a:fld>
            <a:endParaRPr lang="cs-CZ" smtClean="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662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cs-CZ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334A8BE8-82EA-4578-8809-6E9CC7F3F37C}" type="slidenum">
              <a:rPr lang="cs-CZ" smtClean="0"/>
              <a:pPr>
                <a:defRPr/>
              </a:pPr>
              <a:t>10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765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23556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56707D1A-A047-4888-B705-6FD07EC73082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11</a:t>
            </a:fld>
            <a:endParaRPr lang="cs-CZ" smtClean="0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867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2458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5EB4E5CD-217C-4519-BDF7-6318BE8DC8CB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12</a:t>
            </a:fld>
            <a:endParaRPr lang="cs-CZ" smtClean="0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969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2560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532CC47E-0339-47C6-ABDF-CA2E24086E60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13</a:t>
            </a:fld>
            <a:endParaRPr lang="cs-CZ" smtClean="0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072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2662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40277F38-3796-4372-8A97-8701B70C2B45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14</a:t>
            </a:fld>
            <a:endParaRPr lang="cs-CZ" smtClean="0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174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2765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886616F8-9A27-44C5-9858-7B4AED2A8082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15</a:t>
            </a:fld>
            <a:endParaRPr lang="cs-CZ" smtClean="0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277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28676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C12A53F6-94EC-4BD4-919A-894F528CF3CC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16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F365369-6582-4943-8069-063C09012F16}" type="datetimeFigureOut">
              <a:rPr lang="cs-CZ"/>
              <a:pPr>
                <a:defRPr/>
              </a:pPr>
              <a:t>23.10.2014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E102168-EFFC-412C-9D07-FE1CF90407B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B8E2649-9A82-4554-A6F4-9390C28F88E5}" type="datetimeFigureOut">
              <a:rPr lang="cs-CZ"/>
              <a:pPr>
                <a:defRPr/>
              </a:pPr>
              <a:t>23.10.2014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32E2823-9F89-4E0E-8A84-9F673FD86B3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18B5F7-DCE1-49B2-AB55-0407DEA460B6}" type="datetimeFigureOut">
              <a:rPr lang="cs-CZ"/>
              <a:pPr>
                <a:defRPr/>
              </a:pPr>
              <a:t>23.10.2014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02208D5-89A4-4DF2-8412-6B91ED3116C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231AF8-40B4-4A9C-9014-3F13D801F057}" type="datetimeFigureOut">
              <a:rPr lang="cs-CZ"/>
              <a:pPr>
                <a:defRPr/>
              </a:pPr>
              <a:t>23.10.2014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8D3E017-A8D4-4AAC-96E3-829F0EEEA58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A0D3AC5-E9DD-4912-93E1-F3F221C86459}" type="datetimeFigureOut">
              <a:rPr lang="cs-CZ"/>
              <a:pPr>
                <a:defRPr/>
              </a:pPr>
              <a:t>23.10.2014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8F2878-76BE-4CF0-A586-A36F31A3F39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8792B0B-FB87-42EB-92CA-3DC7582EFBCC}" type="datetimeFigureOut">
              <a:rPr lang="cs-CZ"/>
              <a:pPr>
                <a:defRPr/>
              </a:pPr>
              <a:t>23.10.2014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8DC9E7C-A3A6-4D08-AB83-563451411B9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E14ADA0-E204-41AD-B647-5AA810FE5C5E}" type="datetimeFigureOut">
              <a:rPr lang="cs-CZ"/>
              <a:pPr>
                <a:defRPr/>
              </a:pPr>
              <a:t>23.10.2014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E8D3904-FACE-446D-A4B3-76C182FC9FF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AE72077-E229-4D9A-81D1-B2B389DAA73E}" type="datetimeFigureOut">
              <a:rPr lang="cs-CZ"/>
              <a:pPr>
                <a:defRPr/>
              </a:pPr>
              <a:t>23.10.2014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878B877-709E-4E61-B905-6BAB4022725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8672EF-F18D-4009-96D3-4A9B5F3DE4CB}" type="datetimeFigureOut">
              <a:rPr lang="cs-CZ"/>
              <a:pPr>
                <a:defRPr/>
              </a:pPr>
              <a:t>23.10.2014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882F07-58A0-4E07-A8EB-0D66C641077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7FD1C9F-7437-4777-A44A-67ECF921C672}" type="datetimeFigureOut">
              <a:rPr lang="cs-CZ"/>
              <a:pPr>
                <a:defRPr/>
              </a:pPr>
              <a:t>23.10.2014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F072D6A-9904-490A-BE60-3DA21C26E85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830894-13ED-4E65-A8D3-B997A7590969}" type="datetimeFigureOut">
              <a:rPr lang="cs-CZ"/>
              <a:pPr>
                <a:defRPr/>
              </a:pPr>
              <a:t>23.10.2014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817236B-98B3-48C7-B715-6D1DF634733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530E6E42-9D79-4258-9E3F-2AFF7076DF28}" type="datetimeFigureOut">
              <a:rPr lang="cs-CZ"/>
              <a:pPr>
                <a:defRPr/>
              </a:pPr>
              <a:t>23.10.2014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505EE95A-1C98-4F84-805B-18497365011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4.jpeg"/><Relationship Id="rId4" Type="http://schemas.openxmlformats.org/officeDocument/2006/relationships/image" Target="../media/image13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7.jpeg"/><Relationship Id="rId4" Type="http://schemas.openxmlformats.org/officeDocument/2006/relationships/image" Target="../media/image16.jpe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9/9d/Chestnuts.jpg?uselang=cs" TargetMode="External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719138" y="549275"/>
          <a:ext cx="7856537" cy="3816348"/>
        </p:xfrm>
        <a:graphic>
          <a:graphicData uri="http://schemas.openxmlformats.org/drawingml/2006/table">
            <a:tbl>
              <a:tblPr firstRow="1" bandRow="1"/>
              <a:tblGrid>
                <a:gridCol w="2268514"/>
                <a:gridCol w="5588023"/>
              </a:tblGrid>
              <a:tr h="318029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b="0" dirty="0" smtClean="0">
                          <a:solidFill>
                            <a:schemeClr val="tx1"/>
                          </a:solidFill>
                        </a:rPr>
                        <a:t>Název školy:</a:t>
                      </a:r>
                      <a:endParaRPr lang="cs-CZ" sz="1200" b="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381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b="0" dirty="0" smtClean="0">
                          <a:solidFill>
                            <a:schemeClr val="tx1"/>
                          </a:solidFill>
                        </a:rPr>
                        <a:t>Gymnázium, Roudnice nad Labem, Havlíčkova 175, příspěvková</a:t>
                      </a:r>
                      <a:r>
                        <a:rPr lang="cs-CZ" sz="1200" b="0" baseline="0" dirty="0" smtClean="0">
                          <a:solidFill>
                            <a:schemeClr val="tx1"/>
                          </a:solidFill>
                        </a:rPr>
                        <a:t> organizace</a:t>
                      </a:r>
                      <a:endParaRPr lang="cs-CZ" sz="1200" b="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381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/>
                    </a:solidFill>
                  </a:tcPr>
                </a:tc>
              </a:tr>
              <a:tr h="318029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b="0" dirty="0" smtClean="0">
                          <a:solidFill>
                            <a:schemeClr val="tx1"/>
                          </a:solidFill>
                        </a:rPr>
                        <a:t>Název projektu:</a:t>
                      </a:r>
                      <a:endParaRPr lang="cs-CZ" sz="1200" b="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381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>
                        <a:tint val="4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b="0" dirty="0" smtClean="0">
                          <a:solidFill>
                            <a:schemeClr val="tx1"/>
                          </a:solidFill>
                        </a:rPr>
                        <a:t>Moderní škola</a:t>
                      </a:r>
                      <a:endParaRPr lang="cs-CZ" sz="1200" b="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381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>
                        <a:tint val="40000"/>
                      </a:srgbClr>
                    </a:solidFill>
                  </a:tcPr>
                </a:tc>
              </a:tr>
              <a:tr h="318029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b="0" dirty="0" smtClean="0">
                          <a:solidFill>
                            <a:schemeClr val="tx1"/>
                          </a:solidFill>
                        </a:rPr>
                        <a:t>Registrační číslo projektu:</a:t>
                      </a:r>
                      <a:endParaRPr lang="cs-CZ" sz="1200" b="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>
                        <a:tint val="2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b="0" dirty="0" smtClean="0">
                          <a:solidFill>
                            <a:schemeClr val="tx1"/>
                          </a:solidFill>
                        </a:rPr>
                        <a:t>CZ.1.07/1.5.00/34.1034</a:t>
                      </a:r>
                      <a:endParaRPr lang="cs-CZ" sz="1200" b="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>
                        <a:tint val="20000"/>
                      </a:srgbClr>
                    </a:solidFill>
                  </a:tcPr>
                </a:tc>
              </a:tr>
              <a:tr h="318029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dirty="0" smtClean="0">
                          <a:solidFill>
                            <a:schemeClr val="tx1"/>
                          </a:solidFill>
                        </a:rPr>
                        <a:t>Šablona:</a:t>
                      </a:r>
                      <a:endParaRPr lang="cs-CZ" sz="120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>
                        <a:tint val="4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dirty="0" smtClean="0">
                          <a:solidFill>
                            <a:schemeClr val="tx1"/>
                          </a:solidFill>
                        </a:rPr>
                        <a:t>III/2 Inovace a zkvalitnění výuky prostřednictvím ICT</a:t>
                      </a:r>
                      <a:endParaRPr lang="cs-CZ" sz="120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>
                        <a:tint val="40000"/>
                      </a:srgbClr>
                    </a:solidFill>
                  </a:tcPr>
                </a:tc>
              </a:tr>
              <a:tr h="318029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dirty="0" smtClean="0">
                          <a:solidFill>
                            <a:schemeClr val="tx1"/>
                          </a:solidFill>
                        </a:rPr>
                        <a:t>Číslo DUM:</a:t>
                      </a:r>
                      <a:endParaRPr lang="cs-CZ" sz="120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>
                        <a:tint val="2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dirty="0" smtClean="0">
                          <a:solidFill>
                            <a:schemeClr val="tx1"/>
                          </a:solidFill>
                        </a:rPr>
                        <a:t>VY_32_Inovace_GR06_Fia01_18</a:t>
                      </a:r>
                      <a:endParaRPr lang="cs-CZ" sz="120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>
                        <a:tint val="20000"/>
                      </a:srgbClr>
                    </a:solidFill>
                  </a:tcPr>
                </a:tc>
              </a:tr>
              <a:tr h="318029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dirty="0" smtClean="0">
                          <a:solidFill>
                            <a:schemeClr val="tx1"/>
                          </a:solidFill>
                        </a:rPr>
                        <a:t>Vytvořeno:</a:t>
                      </a:r>
                      <a:endParaRPr lang="cs-CZ" sz="120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>
                        <a:tint val="4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dirty="0" smtClean="0">
                          <a:solidFill>
                            <a:schemeClr val="tx1"/>
                          </a:solidFill>
                        </a:rPr>
                        <a:t>Srpen 2013</a:t>
                      </a:r>
                      <a:endParaRPr lang="cs-CZ" sz="120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>
                        <a:tint val="40000"/>
                      </a:srgbClr>
                    </a:solidFill>
                  </a:tcPr>
                </a:tc>
              </a:tr>
              <a:tr h="318029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dirty="0" smtClean="0">
                          <a:solidFill>
                            <a:schemeClr val="tx1"/>
                          </a:solidFill>
                        </a:rPr>
                        <a:t>Autor:</a:t>
                      </a:r>
                      <a:endParaRPr lang="cs-CZ" sz="120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>
                        <a:tint val="2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dirty="0" smtClean="0">
                          <a:solidFill>
                            <a:schemeClr val="tx1"/>
                          </a:solidFill>
                        </a:rPr>
                        <a:t>Mgr. Lada Fialová</a:t>
                      </a:r>
                      <a:endParaRPr lang="cs-CZ" sz="120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>
                        <a:tint val="20000"/>
                      </a:srgbClr>
                    </a:solidFill>
                  </a:tcPr>
                </a:tc>
              </a:tr>
              <a:tr h="318029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dirty="0" smtClean="0">
                          <a:solidFill>
                            <a:schemeClr val="tx1"/>
                          </a:solidFill>
                        </a:rPr>
                        <a:t>Vzdělávací oblast:</a:t>
                      </a:r>
                      <a:endParaRPr lang="cs-CZ" sz="120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>
                        <a:tint val="4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dirty="0" smtClean="0">
                          <a:solidFill>
                            <a:schemeClr val="tx1"/>
                          </a:solidFill>
                        </a:rPr>
                        <a:t>Člověk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</a:rPr>
                        <a:t> a příroda</a:t>
                      </a:r>
                      <a:endParaRPr lang="cs-CZ" sz="120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>
                        <a:tint val="40000"/>
                      </a:srgbClr>
                    </a:solidFill>
                  </a:tcPr>
                </a:tc>
              </a:tr>
              <a:tr h="318029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dirty="0" smtClean="0">
                          <a:solidFill>
                            <a:schemeClr val="tx1"/>
                          </a:solidFill>
                        </a:rPr>
                        <a:t>Vzdělávací obor:</a:t>
                      </a:r>
                      <a:endParaRPr lang="cs-CZ" sz="120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>
                        <a:tint val="2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dirty="0" smtClean="0">
                          <a:solidFill>
                            <a:schemeClr val="tx1"/>
                          </a:solidFill>
                        </a:rPr>
                        <a:t>Biologie</a:t>
                      </a:r>
                      <a:endParaRPr lang="cs-CZ" sz="120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>
                        <a:tint val="20000"/>
                      </a:srgbClr>
                    </a:solidFill>
                  </a:tcPr>
                </a:tc>
              </a:tr>
              <a:tr h="318029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dirty="0" smtClean="0">
                          <a:solidFill>
                            <a:schemeClr val="tx1"/>
                          </a:solidFill>
                        </a:rPr>
                        <a:t>Sada:</a:t>
                      </a:r>
                      <a:endParaRPr lang="cs-CZ" sz="120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>
                        <a:tint val="4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dirty="0" smtClean="0">
                          <a:solidFill>
                            <a:schemeClr val="tx1"/>
                          </a:solidFill>
                        </a:rPr>
                        <a:t>Botanika</a:t>
                      </a:r>
                      <a:endParaRPr lang="cs-CZ" sz="120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>
                        <a:tint val="40000"/>
                      </a:srgbClr>
                    </a:solidFill>
                  </a:tcPr>
                </a:tc>
              </a:tr>
              <a:tr h="318029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dirty="0" smtClean="0">
                          <a:solidFill>
                            <a:schemeClr val="tx1"/>
                          </a:solidFill>
                        </a:rPr>
                        <a:t>Název vzdělávacího materiálu:</a:t>
                      </a:r>
                      <a:endParaRPr lang="cs-CZ" sz="120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>
                        <a:tint val="2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dirty="0" smtClean="0">
                          <a:solidFill>
                            <a:schemeClr val="tx1"/>
                          </a:solidFill>
                        </a:rPr>
                        <a:t>Souplodí a plodenství</a:t>
                      </a:r>
                      <a:endParaRPr lang="cs-CZ" sz="120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>
                        <a:tint val="20000"/>
                      </a:srgbClr>
                    </a:solidFill>
                  </a:tcPr>
                </a:tc>
              </a:tr>
              <a:tr h="318029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dirty="0" smtClean="0">
                          <a:solidFill>
                            <a:schemeClr val="tx1"/>
                          </a:solidFill>
                        </a:rPr>
                        <a:t>Ročník:</a:t>
                      </a:r>
                      <a:endParaRPr lang="cs-CZ" sz="120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>
                        <a:tint val="4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dirty="0" smtClean="0">
                          <a:solidFill>
                            <a:schemeClr val="tx1"/>
                          </a:solidFill>
                        </a:rPr>
                        <a:t>1. ročník čtyřletého gymnázia</a:t>
                      </a:r>
                      <a:endParaRPr lang="cs-CZ" sz="120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>
                        <a:tint val="40000"/>
                      </a:srgbClr>
                    </a:solidFill>
                  </a:tcPr>
                </a:tc>
              </a:tr>
            </a:tbl>
          </a:graphicData>
        </a:graphic>
      </p:graphicFrame>
      <p:pic>
        <p:nvPicPr>
          <p:cNvPr id="2091" name="Picture 6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04963" y="4581525"/>
            <a:ext cx="5271293" cy="14335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611188" y="836613"/>
          <a:ext cx="7777162" cy="914404"/>
        </p:xfrm>
        <a:graphic>
          <a:graphicData uri="http://schemas.openxmlformats.org/drawingml/2006/table">
            <a:tbl>
              <a:tblPr firstRow="1" bandRow="1"/>
              <a:tblGrid>
                <a:gridCol w="1584237"/>
                <a:gridCol w="6192925"/>
              </a:tblGrid>
              <a:tr h="457202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b="0" dirty="0" smtClean="0">
                          <a:solidFill>
                            <a:schemeClr val="tx1"/>
                          </a:solidFill>
                        </a:rPr>
                        <a:t>Anotace:</a:t>
                      </a:r>
                      <a:endParaRPr lang="cs-CZ" sz="1200" b="0" dirty="0">
                        <a:solidFill>
                          <a:schemeClr val="tx1"/>
                        </a:solidFill>
                      </a:endParaRPr>
                    </a:p>
                  </a:txBody>
                  <a:tcPr marL="91444" marR="91444" marT="45721" marB="45721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381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9pPr>
                    </a:lstStyle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0" dirty="0" smtClean="0">
                          <a:solidFill>
                            <a:schemeClr val="tx1"/>
                          </a:solidFill>
                        </a:rPr>
                        <a:t>Výkladová prezentace na téma souplodí a plodenství. Určená do hodin biologie nebo laboratorních cvičení z biologie. Prezentace je ukončena opakováním.</a:t>
                      </a:r>
                    </a:p>
                  </a:txBody>
                  <a:tcPr marL="91444" marR="91444" marT="45721" marB="45721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381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/>
                    </a:solidFill>
                  </a:tcPr>
                </a:tc>
              </a:tr>
              <a:tr h="457198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b="0" dirty="0" smtClean="0">
                          <a:solidFill>
                            <a:schemeClr val="tx1"/>
                          </a:solidFill>
                        </a:rPr>
                        <a:t>Metodika:</a:t>
                      </a:r>
                      <a:endParaRPr lang="cs-CZ" sz="1200" b="0" dirty="0">
                        <a:solidFill>
                          <a:schemeClr val="tx1"/>
                        </a:solidFill>
                      </a:endParaRPr>
                    </a:p>
                  </a:txBody>
                  <a:tcPr marL="91444" marR="91444" marT="45721" marB="45721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381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>
                        <a:tint val="4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b="0" dirty="0" smtClean="0">
                          <a:solidFill>
                            <a:schemeClr val="tx1"/>
                          </a:solidFill>
                        </a:rPr>
                        <a:t>Prezentaci ovládá učitel klikáním myši nebo šipkou vpravo (popř. vlevo). Při opakování žáci odpovídají ústně a po kliknutí myší se objevují správné odpovědi.</a:t>
                      </a:r>
                      <a:endParaRPr lang="cs-CZ" sz="1200" b="0" dirty="0">
                        <a:solidFill>
                          <a:schemeClr val="tx1"/>
                        </a:solidFill>
                      </a:endParaRPr>
                    </a:p>
                  </a:txBody>
                  <a:tcPr marL="91444" marR="91444" marT="45721" marB="45721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381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>
                        <a:tint val="40000"/>
                      </a:srgbClr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1"/>
          <p:cNvSpPr>
            <a:spLocks noGrp="1"/>
          </p:cNvSpPr>
          <p:nvPr>
            <p:ph type="ctrTitle"/>
          </p:nvPr>
        </p:nvSpPr>
        <p:spPr>
          <a:xfrm>
            <a:off x="468313" y="2060575"/>
            <a:ext cx="8280400" cy="2592388"/>
          </a:xfrm>
        </p:spPr>
        <p:txBody>
          <a:bodyPr/>
          <a:lstStyle/>
          <a:p>
            <a:pPr eaLnBrk="1" hangingPunct="1"/>
            <a:r>
              <a:rPr lang="cs-CZ" smtClean="0"/>
              <a:t>SOUPLODÍ (concarpium)</a:t>
            </a:r>
            <a:br>
              <a:rPr lang="cs-CZ" smtClean="0"/>
            </a:br>
            <a:r>
              <a:rPr lang="cs-CZ" smtClean="0"/>
              <a:t>A</a:t>
            </a:r>
            <a:br>
              <a:rPr lang="cs-CZ" smtClean="0"/>
            </a:br>
            <a:r>
              <a:rPr lang="cs-CZ" smtClean="0"/>
              <a:t>PLODENSTVÍ (fructus congregatus)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Souplodí (concarpium)</a:t>
            </a:r>
          </a:p>
        </p:txBody>
      </p:sp>
      <p:sp>
        <p:nvSpPr>
          <p:cNvPr id="5123" name="Zástupný symbol pro obsah 2"/>
          <p:cNvSpPr>
            <a:spLocks noGrp="1"/>
          </p:cNvSpPr>
          <p:nvPr>
            <p:ph idx="1"/>
          </p:nvPr>
        </p:nvSpPr>
        <p:spPr>
          <a:xfrm>
            <a:off x="684213" y="2133600"/>
            <a:ext cx="7848600" cy="3487738"/>
          </a:xfrm>
        </p:spPr>
        <p:txBody>
          <a:bodyPr/>
          <a:lstStyle/>
          <a:p>
            <a:pPr eaLnBrk="1" hangingPunct="1"/>
            <a:r>
              <a:rPr lang="cs-CZ" smtClean="0"/>
              <a:t>skupina plodů, která vznikla z jednoho květu s apokarpním gyneceem (soubor nesrostlých pestíků, které vznikly srůstem jediného plodolistu)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Souplodí peckoviček</a:t>
            </a:r>
            <a:br>
              <a:rPr lang="cs-CZ" smtClean="0"/>
            </a:br>
            <a:r>
              <a:rPr lang="cs-CZ" sz="2800" smtClean="0"/>
              <a:t>ostružiník</a:t>
            </a:r>
          </a:p>
        </p:txBody>
      </p:sp>
      <p:pic>
        <p:nvPicPr>
          <p:cNvPr id="6147" name="Zástupný symbol pro obsah 3" descr="P1130058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1554163" y="1600200"/>
            <a:ext cx="6035675" cy="4525963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Nadpis 1"/>
          <p:cNvSpPr>
            <a:spLocks noGrp="1"/>
          </p:cNvSpPr>
          <p:nvPr>
            <p:ph type="title"/>
          </p:nvPr>
        </p:nvSpPr>
        <p:spPr>
          <a:xfrm>
            <a:off x="179388" y="274638"/>
            <a:ext cx="8713787" cy="2146300"/>
          </a:xfrm>
        </p:spPr>
        <p:txBody>
          <a:bodyPr/>
          <a:lstStyle/>
          <a:p>
            <a:pPr eaLnBrk="1" hangingPunct="1"/>
            <a:r>
              <a:rPr lang="cs-CZ" sz="3600" smtClean="0"/>
              <a:t>Souplodí nažek na zdužnatělém květním lůžku</a:t>
            </a:r>
            <a:br>
              <a:rPr lang="cs-CZ" sz="3600" smtClean="0"/>
            </a:br>
            <a:r>
              <a:rPr lang="cs-CZ" sz="3600" smtClean="0"/>
              <a:t/>
            </a:r>
            <a:br>
              <a:rPr lang="cs-CZ" sz="3600" smtClean="0"/>
            </a:br>
            <a:r>
              <a:rPr lang="cs-CZ" sz="2800" smtClean="0"/>
              <a:t>jahodník</a:t>
            </a:r>
          </a:p>
        </p:txBody>
      </p:sp>
      <p:pic>
        <p:nvPicPr>
          <p:cNvPr id="7171" name="Zástupný symbol pro obsah 5" descr="jahoda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5614988" y="1711325"/>
            <a:ext cx="3133725" cy="4525963"/>
          </a:xfrm>
        </p:spPr>
      </p:pic>
      <p:pic>
        <p:nvPicPr>
          <p:cNvPr id="7172" name="Obrázek 6" descr="jahoda2.jpg"/>
          <p:cNvPicPr>
            <a:picLocks noChangeAspect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3850" y="2905125"/>
            <a:ext cx="4895850" cy="339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Nadpis 1"/>
          <p:cNvSpPr>
            <a:spLocks noGrp="1"/>
          </p:cNvSpPr>
          <p:nvPr>
            <p:ph type="title"/>
          </p:nvPr>
        </p:nvSpPr>
        <p:spPr>
          <a:xfrm>
            <a:off x="250825" y="274638"/>
            <a:ext cx="8642350" cy="2001837"/>
          </a:xfrm>
        </p:spPr>
        <p:txBody>
          <a:bodyPr/>
          <a:lstStyle/>
          <a:p>
            <a:pPr eaLnBrk="1" hangingPunct="1"/>
            <a:r>
              <a:rPr lang="cs-CZ" sz="3400" smtClean="0"/>
              <a:t>Souplodí nažek uzavřených ve zdužnatělé češuli</a:t>
            </a:r>
            <a:br>
              <a:rPr lang="cs-CZ" sz="3400" smtClean="0"/>
            </a:br>
            <a:r>
              <a:rPr lang="cs-CZ" sz="3400" smtClean="0"/>
              <a:t/>
            </a:r>
            <a:br>
              <a:rPr lang="cs-CZ" sz="3400" smtClean="0"/>
            </a:br>
            <a:r>
              <a:rPr lang="cs-CZ" sz="2800" smtClean="0"/>
              <a:t>růže</a:t>
            </a:r>
          </a:p>
        </p:txBody>
      </p:sp>
      <p:pic>
        <p:nvPicPr>
          <p:cNvPr id="8195" name="Zástupný symbol pro obsah 3" descr="P1130162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54163" y="2071688"/>
            <a:ext cx="6035675" cy="4525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Plodenství (fructus congregatus)</a:t>
            </a:r>
          </a:p>
        </p:txBody>
      </p:sp>
      <p:sp>
        <p:nvSpPr>
          <p:cNvPr id="9219" name="Zástupný symbol pro obsah 2"/>
          <p:cNvSpPr>
            <a:spLocks noGrp="1"/>
          </p:cNvSpPr>
          <p:nvPr>
            <p:ph idx="1"/>
          </p:nvPr>
        </p:nvSpPr>
        <p:spPr>
          <a:xfrm>
            <a:off x="457200" y="2852738"/>
            <a:ext cx="8229600" cy="1368425"/>
          </a:xfrm>
        </p:spPr>
        <p:txBody>
          <a:bodyPr/>
          <a:lstStyle/>
          <a:p>
            <a:pPr eaLnBrk="1" hangingPunct="1"/>
            <a:r>
              <a:rPr lang="cs-CZ" smtClean="0"/>
              <a:t>skupina plodů, která se vyvinula z květenství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Nadpis 1"/>
          <p:cNvSpPr>
            <a:spLocks noGrp="1"/>
          </p:cNvSpPr>
          <p:nvPr>
            <p:ph type="title"/>
          </p:nvPr>
        </p:nvSpPr>
        <p:spPr>
          <a:xfrm>
            <a:off x="457200" y="115888"/>
            <a:ext cx="8229600" cy="1143000"/>
          </a:xfrm>
        </p:spPr>
        <p:txBody>
          <a:bodyPr/>
          <a:lstStyle/>
          <a:p>
            <a:pPr eaLnBrk="1" hangingPunct="1"/>
            <a:r>
              <a:rPr lang="cs-CZ" smtClean="0"/>
              <a:t>Volné plodenství</a:t>
            </a:r>
          </a:p>
        </p:txBody>
      </p:sp>
      <p:sp>
        <p:nvSpPr>
          <p:cNvPr id="10243" name="Zástupný symbol pro obsah 2"/>
          <p:cNvSpPr>
            <a:spLocks noGrp="1"/>
          </p:cNvSpPr>
          <p:nvPr>
            <p:ph idx="1"/>
          </p:nvPr>
        </p:nvSpPr>
        <p:spPr>
          <a:xfrm>
            <a:off x="250825" y="1196975"/>
            <a:ext cx="8569325" cy="4525963"/>
          </a:xfrm>
        </p:spPr>
        <p:txBody>
          <a:bodyPr/>
          <a:lstStyle/>
          <a:p>
            <a:pPr eaLnBrk="1" hangingPunct="1"/>
            <a:r>
              <a:rPr lang="cs-CZ" smtClean="0"/>
              <a:t>jednotlivé plody se vyvíjejí odděleně, nesrůstají navzájem ani s žádnou částí plodenství</a:t>
            </a:r>
          </a:p>
          <a:p>
            <a:pPr eaLnBrk="1" hangingPunct="1">
              <a:buFont typeface="Arial" charset="0"/>
              <a:buNone/>
            </a:pPr>
            <a:endParaRPr lang="cs-CZ" smtClean="0"/>
          </a:p>
          <a:p>
            <a:pPr eaLnBrk="1" hangingPunct="1">
              <a:buFont typeface="Arial" charset="0"/>
              <a:buNone/>
            </a:pPr>
            <a:r>
              <a:rPr lang="cs-CZ" sz="2000" smtClean="0"/>
              <a:t>slunečnice roční (plodenství nažek)		bez černý  (plodenství peckovic)</a:t>
            </a:r>
            <a:endParaRPr lang="cs-CZ" smtClean="0"/>
          </a:p>
        </p:txBody>
      </p:sp>
      <p:pic>
        <p:nvPicPr>
          <p:cNvPr id="10244" name="Obrázek 3" descr="P1130117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5288" y="3357563"/>
            <a:ext cx="3898900" cy="2924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45" name="Obrázek 4" descr="P1120388.JPG"/>
          <p:cNvPicPr>
            <a:picLocks noChangeAspect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752975" y="3357563"/>
            <a:ext cx="3851275" cy="28876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Nadpis 1"/>
          <p:cNvSpPr>
            <a:spLocks noGrp="1"/>
          </p:cNvSpPr>
          <p:nvPr>
            <p:ph type="title"/>
          </p:nvPr>
        </p:nvSpPr>
        <p:spPr>
          <a:xfrm>
            <a:off x="457200" y="125413"/>
            <a:ext cx="8229600" cy="1143000"/>
          </a:xfrm>
        </p:spPr>
        <p:txBody>
          <a:bodyPr/>
          <a:lstStyle/>
          <a:p>
            <a:pPr eaLnBrk="1" hangingPunct="1"/>
            <a:r>
              <a:rPr lang="cs-CZ" smtClean="0"/>
              <a:t>Volné plodenství</a:t>
            </a:r>
          </a:p>
        </p:txBody>
      </p:sp>
      <p:sp>
        <p:nvSpPr>
          <p:cNvPr id="11267" name="Zástupný symbol pro obsah 2"/>
          <p:cNvSpPr>
            <a:spLocks noGrp="1"/>
          </p:cNvSpPr>
          <p:nvPr>
            <p:ph idx="1"/>
          </p:nvPr>
        </p:nvSpPr>
        <p:spPr>
          <a:xfrm>
            <a:off x="395288" y="1206500"/>
            <a:ext cx="5545137" cy="4525963"/>
          </a:xfrm>
        </p:spPr>
        <p:txBody>
          <a:bodyPr/>
          <a:lstStyle/>
          <a:p>
            <a:pPr eaLnBrk="1" hangingPunct="1"/>
            <a:r>
              <a:rPr lang="cs-CZ" smtClean="0"/>
              <a:t>fíkovník smokvoň</a:t>
            </a:r>
          </a:p>
          <a:p>
            <a:pPr eaLnBrk="1" hangingPunct="1">
              <a:buFont typeface="Arial" charset="0"/>
              <a:buNone/>
            </a:pPr>
            <a:r>
              <a:rPr lang="cs-CZ" smtClean="0"/>
              <a:t>	fíky – sykonium</a:t>
            </a:r>
          </a:p>
          <a:p>
            <a:pPr eaLnBrk="1" hangingPunct="1">
              <a:buFont typeface="Arial" charset="0"/>
              <a:buNone/>
            </a:pPr>
            <a:r>
              <a:rPr lang="cs-CZ" smtClean="0"/>
              <a:t>		 – zvláštní případ volného 	    plodenství</a:t>
            </a:r>
          </a:p>
          <a:p>
            <a:pPr eaLnBrk="1" hangingPunct="1">
              <a:buFont typeface="Arial" charset="0"/>
              <a:buNone/>
            </a:pPr>
            <a:r>
              <a:rPr lang="cs-CZ" smtClean="0"/>
              <a:t>		 – nažky se vyvíjejí uvnitř 	    hruškovitého útvaru 	    stonkového původu</a:t>
            </a:r>
          </a:p>
          <a:p>
            <a:pPr eaLnBrk="1" hangingPunct="1">
              <a:buFont typeface="Arial" charset="0"/>
              <a:buNone/>
            </a:pPr>
            <a:r>
              <a:rPr lang="cs-CZ" smtClean="0"/>
              <a:t>			</a:t>
            </a:r>
          </a:p>
        </p:txBody>
      </p:sp>
      <p:pic>
        <p:nvPicPr>
          <p:cNvPr id="11268" name="Obrázek 3" descr="detail plodu smokvoň fík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084888" y="1125538"/>
            <a:ext cx="2532062" cy="36528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269" name="Obrázek 4" descr="DSC_0720.JPG"/>
          <p:cNvPicPr>
            <a:picLocks noChangeAspect="1"/>
          </p:cNvPicPr>
          <p:nvPr/>
        </p:nvPicPr>
        <p:blipFill>
          <a:blip r:embed="rId4" cstate="print"/>
          <a:srcRect l="38188" t="-398" r="20863" b="31799"/>
          <a:stretch>
            <a:fillRect/>
          </a:stretch>
        </p:blipFill>
        <p:spPr bwMode="auto">
          <a:xfrm>
            <a:off x="6372225" y="4868863"/>
            <a:ext cx="1944688" cy="1831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Nadpis 1"/>
          <p:cNvSpPr>
            <a:spLocks noGrp="1"/>
          </p:cNvSpPr>
          <p:nvPr>
            <p:ph type="title"/>
          </p:nvPr>
        </p:nvSpPr>
        <p:spPr>
          <a:xfrm>
            <a:off x="457200" y="115888"/>
            <a:ext cx="8229600" cy="1143000"/>
          </a:xfrm>
        </p:spPr>
        <p:txBody>
          <a:bodyPr/>
          <a:lstStyle/>
          <a:p>
            <a:pPr eaLnBrk="1" hangingPunct="1"/>
            <a:r>
              <a:rPr lang="cs-CZ" smtClean="0"/>
              <a:t>Sdružené plodenství</a:t>
            </a:r>
          </a:p>
        </p:txBody>
      </p:sp>
      <p:sp>
        <p:nvSpPr>
          <p:cNvPr id="12291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413"/>
            <a:ext cx="8229600" cy="4525962"/>
          </a:xfrm>
        </p:spPr>
        <p:txBody>
          <a:bodyPr/>
          <a:lstStyle/>
          <a:p>
            <a:pPr eaLnBrk="1" hangingPunct="1"/>
            <a:r>
              <a:rPr lang="cs-CZ" smtClean="0"/>
              <a:t>jednotlivé plody jsou spojeny s květními částmi nebo listeny</a:t>
            </a:r>
          </a:p>
          <a:p>
            <a:pPr eaLnBrk="1" hangingPunct="1"/>
            <a:endParaRPr lang="cs-CZ" sz="2000" smtClean="0"/>
          </a:p>
          <a:p>
            <a:pPr eaLnBrk="1" hangingPunct="1">
              <a:spcBef>
                <a:spcPct val="0"/>
              </a:spcBef>
              <a:buFont typeface="Arial" charset="0"/>
              <a:buNone/>
            </a:pPr>
            <a:endParaRPr lang="cs-CZ" sz="2000" smtClean="0"/>
          </a:p>
          <a:p>
            <a:pPr eaLnBrk="1" hangingPunct="1">
              <a:spcBef>
                <a:spcPct val="0"/>
              </a:spcBef>
              <a:buFont typeface="Arial" charset="0"/>
              <a:buNone/>
            </a:pPr>
            <a:r>
              <a:rPr lang="cs-CZ" sz="2000" smtClean="0"/>
              <a:t>kaštanovník jedlý				buk lesní</a:t>
            </a:r>
          </a:p>
          <a:p>
            <a:pPr eaLnBrk="1" hangingPunct="1">
              <a:spcBef>
                <a:spcPct val="0"/>
              </a:spcBef>
              <a:buFont typeface="Arial" charset="0"/>
              <a:buNone/>
            </a:pPr>
            <a:r>
              <a:rPr lang="cs-CZ" sz="2000" smtClean="0"/>
              <a:t>(plodenství nažek v ostnité číšce)		(plodenství nažek v ostnité číšce)</a:t>
            </a:r>
          </a:p>
          <a:p>
            <a:pPr eaLnBrk="1" hangingPunct="1">
              <a:spcBef>
                <a:spcPct val="0"/>
              </a:spcBef>
              <a:buFont typeface="Arial" charset="0"/>
              <a:buNone/>
            </a:pPr>
            <a:endParaRPr lang="cs-CZ" sz="2800" smtClean="0"/>
          </a:p>
        </p:txBody>
      </p:sp>
      <p:sp>
        <p:nvSpPr>
          <p:cNvPr id="12292" name="TextovéPole 4"/>
          <p:cNvSpPr txBox="1">
            <a:spLocks noChangeArrowheads="1"/>
          </p:cNvSpPr>
          <p:nvPr/>
        </p:nvSpPr>
        <p:spPr bwMode="auto">
          <a:xfrm>
            <a:off x="611188" y="6300788"/>
            <a:ext cx="2160587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obr. 1 </a:t>
            </a:r>
          </a:p>
        </p:txBody>
      </p:sp>
      <p:pic>
        <p:nvPicPr>
          <p:cNvPr id="12293" name="Picture 9" descr="File:Frucht der Edelkastanie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1188" y="3789363"/>
            <a:ext cx="3216275" cy="24114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294" name="Obrázek 7" descr="P1130671.JPG"/>
          <p:cNvPicPr>
            <a:picLocks noChangeAspect="1"/>
          </p:cNvPicPr>
          <p:nvPr/>
        </p:nvPicPr>
        <p:blipFill>
          <a:blip r:embed="rId4" cstate="print"/>
          <a:srcRect l="8002" t="36613" r="13251" b="12988"/>
          <a:stretch>
            <a:fillRect/>
          </a:stretch>
        </p:blipFill>
        <p:spPr bwMode="auto">
          <a:xfrm>
            <a:off x="5219700" y="3644900"/>
            <a:ext cx="2952750" cy="2519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Srostlé plodenství</a:t>
            </a:r>
          </a:p>
        </p:txBody>
      </p:sp>
      <p:sp>
        <p:nvSpPr>
          <p:cNvPr id="13315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jednotlivé plody spolu částečně nebo zcela srůstají oplodím</a:t>
            </a:r>
          </a:p>
          <a:p>
            <a:pPr eaLnBrk="1" hangingPunct="1">
              <a:buFont typeface="Arial" charset="0"/>
              <a:buNone/>
            </a:pPr>
            <a:r>
              <a:rPr lang="cs-CZ" smtClean="0"/>
              <a:t>bobule zimolezu			ananasovník</a:t>
            </a:r>
          </a:p>
        </p:txBody>
      </p:sp>
      <p:pic>
        <p:nvPicPr>
          <p:cNvPr id="13316" name="Obrázek 4" descr="P1120736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058025" y="4076700"/>
            <a:ext cx="2085975" cy="2781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17" name="Obrázek 3" descr="P1120737.JPG"/>
          <p:cNvPicPr>
            <a:picLocks noChangeAspect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427538" y="3429000"/>
            <a:ext cx="2940050" cy="2205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18" name="Obrázek 5" descr="P1120829.JPG"/>
          <p:cNvPicPr>
            <a:picLocks noChangeAspect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39750" y="3429000"/>
            <a:ext cx="2976563" cy="2232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Různoplodost (heterokarpie)</a:t>
            </a:r>
          </a:p>
        </p:txBody>
      </p:sp>
      <p:pic>
        <p:nvPicPr>
          <p:cNvPr id="14339" name="Zástupný symbol pro obsah 3" descr="P1120262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rcRect l="11932" t="17500" r="22440" b="7722"/>
          <a:stretch>
            <a:fillRect/>
          </a:stretch>
        </p:blipFill>
        <p:spPr>
          <a:xfrm>
            <a:off x="3059113" y="4076700"/>
            <a:ext cx="2952750" cy="2522538"/>
          </a:xfrm>
        </p:spPr>
      </p:pic>
      <p:pic>
        <p:nvPicPr>
          <p:cNvPr id="14340" name="Obrázek 4" descr="P1120346.JPG"/>
          <p:cNvPicPr>
            <a:picLocks noChangeAspect="1"/>
          </p:cNvPicPr>
          <p:nvPr/>
        </p:nvPicPr>
        <p:blipFill>
          <a:blip r:embed="rId4" cstate="print"/>
          <a:srcRect l="30313" t="17450" r="27164" b="15350"/>
          <a:stretch>
            <a:fillRect/>
          </a:stretch>
        </p:blipFill>
        <p:spPr bwMode="auto">
          <a:xfrm>
            <a:off x="6156325" y="3284538"/>
            <a:ext cx="2794000" cy="3313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41" name="Obrázek 5" descr="P1120345.JPG"/>
          <p:cNvPicPr>
            <a:picLocks noChangeAspect="1"/>
          </p:cNvPicPr>
          <p:nvPr/>
        </p:nvPicPr>
        <p:blipFill>
          <a:blip r:embed="rId5" cstate="print"/>
          <a:srcRect l="27164" t="18500" r="24013" b="2751"/>
          <a:stretch>
            <a:fillRect/>
          </a:stretch>
        </p:blipFill>
        <p:spPr bwMode="auto">
          <a:xfrm>
            <a:off x="236538" y="3357563"/>
            <a:ext cx="2679700" cy="3240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TextovéPole 6"/>
          <p:cNvSpPr txBox="1"/>
          <p:nvPr/>
        </p:nvSpPr>
        <p:spPr>
          <a:xfrm>
            <a:off x="395288" y="1558925"/>
            <a:ext cx="8353425" cy="107791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indent="-324000">
              <a:buFont typeface="Arial" pitchFamily="34" charset="0"/>
              <a:buChar char="•"/>
              <a:defRPr/>
            </a:pPr>
            <a:r>
              <a:rPr lang="cs-CZ" dirty="0">
                <a:latin typeface="+mn-lt"/>
              </a:rPr>
              <a:t> </a:t>
            </a:r>
            <a:r>
              <a:rPr lang="cs-CZ" sz="3200" dirty="0">
                <a:latin typeface="+mn-lt"/>
              </a:rPr>
              <a:t>v jednom plodenství jsou plody různé velikosti    a nestejného tvaru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3059113" y="3213100"/>
            <a:ext cx="2881312" cy="83026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>
              <a:defRPr/>
            </a:pPr>
            <a:r>
              <a:rPr lang="cs-CZ" sz="2400" dirty="0">
                <a:latin typeface="+mn-lt"/>
              </a:rPr>
              <a:t>měsíček lékařský</a:t>
            </a:r>
          </a:p>
          <a:p>
            <a:pPr algn="ctr">
              <a:defRPr/>
            </a:pPr>
            <a:r>
              <a:rPr lang="cs-CZ" sz="2400" dirty="0">
                <a:latin typeface="+mn-lt"/>
              </a:rPr>
              <a:t>plodenství nažek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Nadpis 1"/>
          <p:cNvSpPr>
            <a:spLocks noGrp="1"/>
          </p:cNvSpPr>
          <p:nvPr>
            <p:ph type="title"/>
          </p:nvPr>
        </p:nvSpPr>
        <p:spPr>
          <a:xfrm>
            <a:off x="468313" y="0"/>
            <a:ext cx="8229600" cy="1143000"/>
          </a:xfrm>
        </p:spPr>
        <p:txBody>
          <a:bodyPr/>
          <a:lstStyle/>
          <a:p>
            <a:pPr eaLnBrk="1" hangingPunct="1"/>
            <a:r>
              <a:rPr lang="cs-CZ" smtClean="0"/>
              <a:t>OPAKOVÁNÍ</a:t>
            </a:r>
            <a:br>
              <a:rPr lang="cs-CZ" smtClean="0"/>
            </a:br>
            <a:r>
              <a:rPr lang="cs-CZ" sz="3200" smtClean="0"/>
              <a:t>1)</a:t>
            </a:r>
            <a:r>
              <a:rPr lang="cs-CZ" sz="3600" smtClean="0"/>
              <a:t>Správně spojte</a:t>
            </a: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-5868988" y="8253413"/>
          <a:ext cx="8229600" cy="422629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57400"/>
                <a:gridCol w="2057400"/>
                <a:gridCol w="2057400"/>
                <a:gridCol w="2057400"/>
              </a:tblGrid>
              <a:tr h="370784">
                <a:tc>
                  <a:txBody>
                    <a:bodyPr/>
                    <a:lstStyle/>
                    <a:p>
                      <a:endParaRPr lang="cs-CZ" sz="1800" dirty="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 dirty="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 dirty="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</a:tr>
              <a:tr h="914263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souplodí</a:t>
                      </a:r>
                      <a:endParaRPr lang="cs-CZ" sz="1800" dirty="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skupina plodů,</a:t>
                      </a:r>
                      <a:r>
                        <a:rPr lang="cs-CZ" sz="1800" baseline="0" dirty="0" smtClean="0"/>
                        <a:t> která vznikla z jednoho květu</a:t>
                      </a:r>
                      <a:endParaRPr lang="cs-CZ" sz="1800" dirty="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jahodník</a:t>
                      </a:r>
                    </a:p>
                    <a:p>
                      <a:r>
                        <a:rPr lang="cs-CZ" sz="1800" dirty="0" smtClean="0"/>
                        <a:t>ostružiník</a:t>
                      </a:r>
                    </a:p>
                    <a:p>
                      <a:r>
                        <a:rPr lang="cs-CZ" sz="1800" dirty="0" smtClean="0"/>
                        <a:t>růže</a:t>
                      </a:r>
                      <a:endParaRPr lang="cs-CZ" sz="1800" dirty="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</a:tr>
              <a:tr h="914263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plodenství</a:t>
                      </a:r>
                      <a:endParaRPr lang="cs-CZ" sz="1800" dirty="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skupina plodů, která vznikla z</a:t>
                      </a:r>
                      <a:r>
                        <a:rPr lang="cs-CZ" sz="1800" baseline="0" dirty="0" smtClean="0"/>
                        <a:t> květenství</a:t>
                      </a:r>
                      <a:endParaRPr lang="cs-CZ" sz="1800" dirty="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vinná réva</a:t>
                      </a:r>
                    </a:p>
                    <a:p>
                      <a:r>
                        <a:rPr lang="cs-CZ" sz="1800" dirty="0" smtClean="0"/>
                        <a:t>bez </a:t>
                      </a:r>
                    </a:p>
                    <a:p>
                      <a:r>
                        <a:rPr lang="cs-CZ" sz="1800" dirty="0" smtClean="0"/>
                        <a:t>buk</a:t>
                      </a:r>
                      <a:endParaRPr lang="cs-CZ" sz="1800" dirty="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</a:tr>
              <a:tr h="914263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různoplodost</a:t>
                      </a:r>
                      <a:endParaRPr lang="cs-CZ" sz="1800" dirty="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latin typeface="+mn-lt"/>
                        </a:rPr>
                        <a:t>plody různé velikosti    a nestejného tvaru</a:t>
                      </a:r>
                      <a:endParaRPr lang="cs-CZ" sz="1800" dirty="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měsíček</a:t>
                      </a:r>
                      <a:endParaRPr lang="cs-CZ" sz="1800" dirty="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</a:tr>
              <a:tr h="370784"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 dirty="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</a:tr>
              <a:tr h="370784"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</a:tr>
              <a:tr h="370784"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 dirty="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cs-CZ" sz="1800" dirty="0"/>
                    </a:p>
                  </a:txBody>
                  <a:tcPr marT="45713" marB="45713"/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755650" y="1341438"/>
            <a:ext cx="7777163" cy="522287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2800" b="1" dirty="0">
                <a:latin typeface="+mn-lt"/>
              </a:rPr>
              <a:t>název		        charakteristika		příklad</a:t>
            </a:r>
          </a:p>
        </p:txBody>
      </p:sp>
      <p:sp>
        <p:nvSpPr>
          <p:cNvPr id="7" name="Obdélník 6"/>
          <p:cNvSpPr/>
          <p:nvPr/>
        </p:nvSpPr>
        <p:spPr>
          <a:xfrm>
            <a:off x="684213" y="4356100"/>
            <a:ext cx="1004887" cy="36830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solidFill>
                  <a:prstClr val="black"/>
                </a:solidFill>
              </a:rPr>
              <a:t>souplodí</a:t>
            </a:r>
          </a:p>
        </p:txBody>
      </p:sp>
      <p:sp>
        <p:nvSpPr>
          <p:cNvPr id="8" name="Obdélník 7"/>
          <p:cNvSpPr/>
          <p:nvPr/>
        </p:nvSpPr>
        <p:spPr>
          <a:xfrm>
            <a:off x="684213" y="2420938"/>
            <a:ext cx="1182687" cy="369887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solidFill>
                  <a:prstClr val="black"/>
                </a:solidFill>
              </a:rPr>
              <a:t>plodenství</a:t>
            </a:r>
          </a:p>
        </p:txBody>
      </p:sp>
      <p:sp>
        <p:nvSpPr>
          <p:cNvPr id="9" name="Obdélník 8"/>
          <p:cNvSpPr/>
          <p:nvPr/>
        </p:nvSpPr>
        <p:spPr>
          <a:xfrm>
            <a:off x="611188" y="3429000"/>
            <a:ext cx="1447800" cy="369888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solidFill>
                  <a:prstClr val="black"/>
                </a:solidFill>
              </a:rPr>
              <a:t>různoplodost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3294063" y="1916113"/>
            <a:ext cx="2286000" cy="923925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solidFill>
                  <a:prstClr val="black"/>
                </a:solidFill>
              </a:rPr>
              <a:t>skupina plodů, která vznikla z jednoho květu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3222625" y="4583113"/>
            <a:ext cx="2286000" cy="646112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solidFill>
                  <a:prstClr val="black"/>
                </a:solidFill>
              </a:rPr>
              <a:t>plody různé velikosti    a nestejného tvaru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3276600" y="3357563"/>
            <a:ext cx="2286000" cy="646112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solidFill>
                  <a:prstClr val="black"/>
                </a:solidFill>
              </a:rPr>
              <a:t>skupina plodů, která vznikla z květenství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7308850" y="2492375"/>
            <a:ext cx="541338" cy="369888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solidFill>
                  <a:prstClr val="black"/>
                </a:solidFill>
              </a:rPr>
              <a:t>buk</a:t>
            </a:r>
          </a:p>
        </p:txBody>
      </p:sp>
      <p:sp>
        <p:nvSpPr>
          <p:cNvPr id="15" name="Obdélník 14"/>
          <p:cNvSpPr/>
          <p:nvPr/>
        </p:nvSpPr>
        <p:spPr>
          <a:xfrm>
            <a:off x="7319963" y="1916113"/>
            <a:ext cx="565150" cy="369887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solidFill>
                  <a:prstClr val="black"/>
                </a:solidFill>
              </a:rPr>
              <a:t>bez </a:t>
            </a:r>
          </a:p>
        </p:txBody>
      </p:sp>
      <p:sp>
        <p:nvSpPr>
          <p:cNvPr id="16" name="Obdélník 15"/>
          <p:cNvSpPr/>
          <p:nvPr/>
        </p:nvSpPr>
        <p:spPr>
          <a:xfrm>
            <a:off x="7092950" y="3059113"/>
            <a:ext cx="1017588" cy="369887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solidFill>
                  <a:prstClr val="black"/>
                </a:solidFill>
              </a:rPr>
              <a:t>jahodník</a:t>
            </a:r>
          </a:p>
        </p:txBody>
      </p:sp>
      <p:sp>
        <p:nvSpPr>
          <p:cNvPr id="17" name="Obdélník 16"/>
          <p:cNvSpPr/>
          <p:nvPr/>
        </p:nvSpPr>
        <p:spPr>
          <a:xfrm>
            <a:off x="7164388" y="3635375"/>
            <a:ext cx="957262" cy="369888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solidFill>
                  <a:prstClr val="black"/>
                </a:solidFill>
              </a:rPr>
              <a:t>měsíček</a:t>
            </a:r>
          </a:p>
        </p:txBody>
      </p:sp>
      <p:sp>
        <p:nvSpPr>
          <p:cNvPr id="18" name="Obdélník 17"/>
          <p:cNvSpPr/>
          <p:nvPr/>
        </p:nvSpPr>
        <p:spPr>
          <a:xfrm>
            <a:off x="7092950" y="4221163"/>
            <a:ext cx="1119188" cy="369887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solidFill>
                  <a:prstClr val="black"/>
                </a:solidFill>
              </a:rPr>
              <a:t>ostružiník</a:t>
            </a:r>
          </a:p>
        </p:txBody>
      </p:sp>
      <p:sp>
        <p:nvSpPr>
          <p:cNvPr id="19" name="Obdélník 18"/>
          <p:cNvSpPr/>
          <p:nvPr/>
        </p:nvSpPr>
        <p:spPr>
          <a:xfrm>
            <a:off x="7367588" y="4787900"/>
            <a:ext cx="588962" cy="369888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solidFill>
                  <a:prstClr val="black"/>
                </a:solidFill>
              </a:rPr>
              <a:t>růže</a:t>
            </a:r>
          </a:p>
        </p:txBody>
      </p:sp>
      <p:sp>
        <p:nvSpPr>
          <p:cNvPr id="20" name="Obdélník 19"/>
          <p:cNvSpPr/>
          <p:nvPr/>
        </p:nvSpPr>
        <p:spPr>
          <a:xfrm>
            <a:off x="7092950" y="5364163"/>
            <a:ext cx="1165225" cy="36830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solidFill>
                  <a:prstClr val="black"/>
                </a:solidFill>
              </a:rPr>
              <a:t>vinná réva</a:t>
            </a:r>
          </a:p>
        </p:txBody>
      </p:sp>
      <p:cxnSp>
        <p:nvCxnSpPr>
          <p:cNvPr id="22" name="Přímá spojovací čára 21"/>
          <p:cNvCxnSpPr>
            <a:stCxn id="8" idx="3"/>
            <a:endCxn id="13" idx="1"/>
          </p:cNvCxnSpPr>
          <p:nvPr/>
        </p:nvCxnSpPr>
        <p:spPr>
          <a:xfrm>
            <a:off x="1866900" y="2605088"/>
            <a:ext cx="1409700" cy="1074737"/>
          </a:xfrm>
          <a:prstGeom prst="line">
            <a:avLst/>
          </a:prstGeom>
          <a:ln w="635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ovací čára 22"/>
          <p:cNvCxnSpPr>
            <a:endCxn id="15" idx="1"/>
          </p:cNvCxnSpPr>
          <p:nvPr/>
        </p:nvCxnSpPr>
        <p:spPr>
          <a:xfrm flipV="1">
            <a:off x="5580063" y="2101850"/>
            <a:ext cx="1739900" cy="1614488"/>
          </a:xfrm>
          <a:prstGeom prst="line">
            <a:avLst/>
          </a:prstGeom>
          <a:ln w="635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ovací čára 24"/>
          <p:cNvCxnSpPr>
            <a:endCxn id="20" idx="1"/>
          </p:cNvCxnSpPr>
          <p:nvPr/>
        </p:nvCxnSpPr>
        <p:spPr>
          <a:xfrm>
            <a:off x="5580063" y="3716338"/>
            <a:ext cx="1512887" cy="1831975"/>
          </a:xfrm>
          <a:prstGeom prst="line">
            <a:avLst/>
          </a:prstGeom>
          <a:ln w="635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ovací čára 26"/>
          <p:cNvCxnSpPr>
            <a:stCxn id="7" idx="3"/>
            <a:endCxn id="11" idx="1"/>
          </p:cNvCxnSpPr>
          <p:nvPr/>
        </p:nvCxnSpPr>
        <p:spPr>
          <a:xfrm flipV="1">
            <a:off x="1689100" y="2378075"/>
            <a:ext cx="1604963" cy="2162175"/>
          </a:xfrm>
          <a:prstGeom prst="line">
            <a:avLst/>
          </a:prstGeom>
          <a:ln w="63500"/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cxnSp>
        <p:nvCxnSpPr>
          <p:cNvPr id="30" name="Přímá spojovací čára 29"/>
          <p:cNvCxnSpPr>
            <a:stCxn id="11" idx="3"/>
            <a:endCxn id="16" idx="1"/>
          </p:cNvCxnSpPr>
          <p:nvPr/>
        </p:nvCxnSpPr>
        <p:spPr>
          <a:xfrm>
            <a:off x="5580063" y="2378075"/>
            <a:ext cx="1512887" cy="866775"/>
          </a:xfrm>
          <a:prstGeom prst="line">
            <a:avLst/>
          </a:prstGeom>
          <a:ln w="63500"/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cxnSp>
        <p:nvCxnSpPr>
          <p:cNvPr id="33" name="Přímá spojovací čára 32"/>
          <p:cNvCxnSpPr>
            <a:stCxn id="18" idx="1"/>
          </p:cNvCxnSpPr>
          <p:nvPr/>
        </p:nvCxnSpPr>
        <p:spPr>
          <a:xfrm flipH="1" flipV="1">
            <a:off x="5599113" y="2420938"/>
            <a:ext cx="1493837" cy="1984375"/>
          </a:xfrm>
          <a:prstGeom prst="line">
            <a:avLst/>
          </a:prstGeom>
          <a:ln w="63500"/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cxnSp>
        <p:nvCxnSpPr>
          <p:cNvPr id="35" name="Přímá spojovací čára 34"/>
          <p:cNvCxnSpPr>
            <a:stCxn id="19" idx="1"/>
          </p:cNvCxnSpPr>
          <p:nvPr/>
        </p:nvCxnSpPr>
        <p:spPr>
          <a:xfrm flipH="1" flipV="1">
            <a:off x="5599113" y="2420938"/>
            <a:ext cx="1768475" cy="2551112"/>
          </a:xfrm>
          <a:prstGeom prst="line">
            <a:avLst/>
          </a:prstGeom>
          <a:ln w="63500"/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cxnSp>
        <p:nvCxnSpPr>
          <p:cNvPr id="37" name="Přímá spojovací čára 36"/>
          <p:cNvCxnSpPr/>
          <p:nvPr/>
        </p:nvCxnSpPr>
        <p:spPr>
          <a:xfrm flipV="1">
            <a:off x="5651500" y="2636838"/>
            <a:ext cx="1657350" cy="1111250"/>
          </a:xfrm>
          <a:prstGeom prst="line">
            <a:avLst/>
          </a:prstGeom>
          <a:ln w="635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Přímá spojovací čára 42"/>
          <p:cNvCxnSpPr>
            <a:endCxn id="12" idx="1"/>
          </p:cNvCxnSpPr>
          <p:nvPr/>
        </p:nvCxnSpPr>
        <p:spPr>
          <a:xfrm>
            <a:off x="2051050" y="3676650"/>
            <a:ext cx="1171575" cy="1228725"/>
          </a:xfrm>
          <a:prstGeom prst="line">
            <a:avLst/>
          </a:prstGeom>
          <a:ln w="635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Přímá spojovací čára 46"/>
          <p:cNvCxnSpPr>
            <a:endCxn id="17" idx="1"/>
          </p:cNvCxnSpPr>
          <p:nvPr/>
        </p:nvCxnSpPr>
        <p:spPr>
          <a:xfrm flipV="1">
            <a:off x="5508625" y="3821113"/>
            <a:ext cx="1655763" cy="1120775"/>
          </a:xfrm>
          <a:prstGeom prst="line">
            <a:avLst/>
          </a:prstGeom>
          <a:ln w="635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7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2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7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 nodeType="clickPar">
                      <p:stCondLst>
                        <p:cond delay="indefinite"/>
                      </p:stCondLst>
                      <p:childTnLst>
                        <p:par>
                          <p:cTn id="4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2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Nadpis 1"/>
          <p:cNvSpPr>
            <a:spLocks noGrp="1"/>
          </p:cNvSpPr>
          <p:nvPr>
            <p:ph type="title"/>
          </p:nvPr>
        </p:nvSpPr>
        <p:spPr>
          <a:xfrm>
            <a:off x="323850" y="115888"/>
            <a:ext cx="8434388" cy="1143000"/>
          </a:xfrm>
        </p:spPr>
        <p:txBody>
          <a:bodyPr/>
          <a:lstStyle/>
          <a:p>
            <a:pPr eaLnBrk="1" hangingPunct="1"/>
            <a:r>
              <a:rPr lang="cs-CZ" sz="3200" b="1" smtClean="0"/>
              <a:t>2) Rozhodněte o pravdivosti následujících tvrzení</a:t>
            </a:r>
          </a:p>
        </p:txBody>
      </p:sp>
      <p:sp>
        <p:nvSpPr>
          <p:cNvPr id="16387" name="Zástupný symbol pro obsah 2"/>
          <p:cNvSpPr>
            <a:spLocks noGrp="1"/>
          </p:cNvSpPr>
          <p:nvPr>
            <p:ph idx="1"/>
          </p:nvPr>
        </p:nvSpPr>
        <p:spPr>
          <a:xfrm>
            <a:off x="323850" y="1268413"/>
            <a:ext cx="7354888" cy="4525962"/>
          </a:xfrm>
        </p:spPr>
        <p:txBody>
          <a:bodyPr/>
          <a:lstStyle/>
          <a:p>
            <a:pPr eaLnBrk="1" hangingPunct="1">
              <a:buFont typeface="Arial" charset="0"/>
              <a:buNone/>
            </a:pPr>
            <a:r>
              <a:rPr lang="cs-CZ" smtClean="0"/>
              <a:t>a) Plodem jahodníku je bobule.</a:t>
            </a:r>
          </a:p>
          <a:p>
            <a:pPr eaLnBrk="1" hangingPunct="1">
              <a:buFont typeface="Arial" charset="0"/>
              <a:buNone/>
            </a:pPr>
            <a:r>
              <a:rPr lang="cs-CZ" smtClean="0"/>
              <a:t>b) Ananas je příklad srostlého plodenství.</a:t>
            </a:r>
          </a:p>
          <a:p>
            <a:pPr eaLnBrk="1" hangingPunct="1">
              <a:buFont typeface="Arial" charset="0"/>
              <a:buNone/>
            </a:pPr>
            <a:r>
              <a:rPr lang="cs-CZ" smtClean="0"/>
              <a:t>c) Ostružina je souplodí peckoviček.</a:t>
            </a:r>
          </a:p>
          <a:p>
            <a:pPr eaLnBrk="1" hangingPunct="1">
              <a:buFont typeface="Arial" charset="0"/>
              <a:buNone/>
            </a:pPr>
            <a:r>
              <a:rPr lang="cs-CZ" smtClean="0"/>
              <a:t>d) Češule je synonymum pro šešuli.</a:t>
            </a:r>
          </a:p>
          <a:p>
            <a:pPr eaLnBrk="1" hangingPunct="1">
              <a:buFont typeface="Arial" charset="0"/>
              <a:buNone/>
            </a:pPr>
            <a:r>
              <a:rPr lang="cs-CZ" smtClean="0"/>
              <a:t>e) Plodenství se vyvíjí z květenství.</a:t>
            </a:r>
          </a:p>
          <a:p>
            <a:pPr eaLnBrk="1" hangingPunct="1">
              <a:buFont typeface="Arial" charset="0"/>
              <a:buNone/>
            </a:pPr>
            <a:r>
              <a:rPr lang="cs-CZ" smtClean="0"/>
              <a:t>f) Různoplodost = plody jednoho souplodí</a:t>
            </a:r>
          </a:p>
          <a:p>
            <a:pPr eaLnBrk="1" hangingPunct="1">
              <a:buFont typeface="Arial" charset="0"/>
              <a:buNone/>
            </a:pPr>
            <a:r>
              <a:rPr lang="cs-CZ" smtClean="0"/>
              <a:t>	mají různou velikost.</a:t>
            </a:r>
          </a:p>
          <a:p>
            <a:pPr eaLnBrk="1" hangingPunct="1">
              <a:buFont typeface="Arial" charset="0"/>
              <a:buNone/>
            </a:pPr>
            <a:r>
              <a:rPr lang="cs-CZ" smtClean="0"/>
              <a:t>g) Bukvice je plodenství nažek ve srostlé</a:t>
            </a:r>
          </a:p>
          <a:p>
            <a:pPr eaLnBrk="1" hangingPunct="1">
              <a:buFont typeface="Arial" charset="0"/>
              <a:buNone/>
            </a:pPr>
            <a:r>
              <a:rPr lang="cs-CZ" smtClean="0"/>
              <a:t>	číšce.</a:t>
            </a:r>
          </a:p>
        </p:txBody>
      </p:sp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7451725" y="1344613"/>
          <a:ext cx="936625" cy="4843691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432288"/>
                <a:gridCol w="504337"/>
              </a:tblGrid>
              <a:tr h="602983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a)</a:t>
                      </a:r>
                      <a:endParaRPr lang="cs-CZ" sz="1800" b="1" dirty="0"/>
                    </a:p>
                  </a:txBody>
                  <a:tcPr marL="91491" marR="91491" marT="45714" marB="45714"/>
                </a:tc>
                <a:tc>
                  <a:txBody>
                    <a:bodyPr/>
                    <a:lstStyle/>
                    <a:p>
                      <a:endParaRPr lang="cs-CZ" sz="1800" dirty="0"/>
                    </a:p>
                  </a:txBody>
                  <a:tcPr marL="91491" marR="91491" marT="45714" marB="45714"/>
                </a:tc>
              </a:tr>
              <a:tr h="602983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b)</a:t>
                      </a:r>
                      <a:endParaRPr lang="cs-CZ" sz="1800" b="1" dirty="0"/>
                    </a:p>
                  </a:txBody>
                  <a:tcPr marL="91491" marR="91491" marT="45714" marB="45714"/>
                </a:tc>
                <a:tc>
                  <a:txBody>
                    <a:bodyPr/>
                    <a:lstStyle/>
                    <a:p>
                      <a:endParaRPr lang="cs-CZ" sz="1800" dirty="0"/>
                    </a:p>
                  </a:txBody>
                  <a:tcPr marL="91491" marR="91491" marT="45714" marB="45714"/>
                </a:tc>
              </a:tr>
              <a:tr h="602983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c)</a:t>
                      </a:r>
                      <a:endParaRPr lang="cs-CZ" sz="1800" b="1" dirty="0"/>
                    </a:p>
                  </a:txBody>
                  <a:tcPr marL="91491" marR="91491" marT="45714" marB="45714"/>
                </a:tc>
                <a:tc>
                  <a:txBody>
                    <a:bodyPr/>
                    <a:lstStyle/>
                    <a:p>
                      <a:endParaRPr lang="cs-CZ" sz="1800" dirty="0"/>
                    </a:p>
                  </a:txBody>
                  <a:tcPr marL="91491" marR="91491" marT="45714" marB="45714"/>
                </a:tc>
              </a:tr>
              <a:tr h="602983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d)</a:t>
                      </a:r>
                      <a:endParaRPr lang="cs-CZ" sz="1800" b="1" dirty="0"/>
                    </a:p>
                  </a:txBody>
                  <a:tcPr marL="91491" marR="91491" marT="45714" marB="45714"/>
                </a:tc>
                <a:tc>
                  <a:txBody>
                    <a:bodyPr/>
                    <a:lstStyle/>
                    <a:p>
                      <a:endParaRPr lang="cs-CZ" sz="1800" dirty="0"/>
                    </a:p>
                  </a:txBody>
                  <a:tcPr marL="91491" marR="91491" marT="45714" marB="45714"/>
                </a:tc>
              </a:tr>
              <a:tr h="602983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e)</a:t>
                      </a:r>
                      <a:endParaRPr lang="cs-CZ" sz="1800" b="1" dirty="0"/>
                    </a:p>
                  </a:txBody>
                  <a:tcPr marL="91491" marR="91491" marT="45714" marB="45714"/>
                </a:tc>
                <a:tc>
                  <a:txBody>
                    <a:bodyPr/>
                    <a:lstStyle/>
                    <a:p>
                      <a:endParaRPr lang="cs-CZ" sz="1800" dirty="0"/>
                    </a:p>
                  </a:txBody>
                  <a:tcPr marL="91491" marR="91491" marT="45714" marB="45714"/>
                </a:tc>
              </a:tr>
              <a:tr h="914273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f)</a:t>
                      </a:r>
                      <a:endParaRPr lang="cs-CZ" sz="1800" b="1" dirty="0"/>
                    </a:p>
                  </a:txBody>
                  <a:tcPr marL="91491" marR="91491" marT="45714" marB="45714"/>
                </a:tc>
                <a:tc>
                  <a:txBody>
                    <a:bodyPr/>
                    <a:lstStyle/>
                    <a:p>
                      <a:endParaRPr lang="cs-CZ" sz="1800" dirty="0" smtClean="0"/>
                    </a:p>
                    <a:p>
                      <a:endParaRPr lang="cs-CZ" sz="1800" dirty="0" smtClean="0"/>
                    </a:p>
                    <a:p>
                      <a:endParaRPr lang="cs-CZ" sz="1800" dirty="0" smtClean="0"/>
                    </a:p>
                  </a:txBody>
                  <a:tcPr marL="91491" marR="91491" marT="45714" marB="45714"/>
                </a:tc>
              </a:tr>
              <a:tr h="914273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g)</a:t>
                      </a:r>
                      <a:endParaRPr lang="cs-CZ" sz="1800" b="1" dirty="0"/>
                    </a:p>
                  </a:txBody>
                  <a:tcPr marL="91491" marR="91491" marT="45714" marB="45714"/>
                </a:tc>
                <a:tc>
                  <a:txBody>
                    <a:bodyPr/>
                    <a:lstStyle/>
                    <a:p>
                      <a:endParaRPr lang="cs-CZ" sz="1800" dirty="0" smtClean="0"/>
                    </a:p>
                    <a:p>
                      <a:endParaRPr lang="cs-CZ" sz="1800" dirty="0" smtClean="0"/>
                    </a:p>
                    <a:p>
                      <a:endParaRPr lang="cs-CZ" sz="1800" dirty="0"/>
                    </a:p>
                  </a:txBody>
                  <a:tcPr marL="91491" marR="91491" marT="45714" marB="45714"/>
                </a:tc>
              </a:tr>
            </a:tbl>
          </a:graphicData>
        </a:graphic>
      </p:graphicFrame>
      <p:sp>
        <p:nvSpPr>
          <p:cNvPr id="6" name="Násobení 5"/>
          <p:cNvSpPr/>
          <p:nvPr/>
        </p:nvSpPr>
        <p:spPr>
          <a:xfrm>
            <a:off x="7956550" y="1484313"/>
            <a:ext cx="360363" cy="360362"/>
          </a:xfrm>
          <a:prstGeom prst="mathMultiply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pic>
        <p:nvPicPr>
          <p:cNvPr id="16415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956550" y="2060575"/>
            <a:ext cx="339725" cy="357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416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956550" y="2708275"/>
            <a:ext cx="339725" cy="357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5" name="Násobení 24"/>
          <p:cNvSpPr/>
          <p:nvPr/>
        </p:nvSpPr>
        <p:spPr>
          <a:xfrm>
            <a:off x="7956550" y="3284538"/>
            <a:ext cx="360363" cy="360362"/>
          </a:xfrm>
          <a:prstGeom prst="mathMultiply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pic>
        <p:nvPicPr>
          <p:cNvPr id="16418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956550" y="3860800"/>
            <a:ext cx="339725" cy="357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7" name="Násobení 26"/>
          <p:cNvSpPr/>
          <p:nvPr/>
        </p:nvSpPr>
        <p:spPr>
          <a:xfrm>
            <a:off x="7956550" y="4652963"/>
            <a:ext cx="360363" cy="360362"/>
          </a:xfrm>
          <a:prstGeom prst="mathMultiply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pic>
        <p:nvPicPr>
          <p:cNvPr id="16420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956550" y="5521325"/>
            <a:ext cx="339725" cy="355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9" name="Obdélník 28"/>
          <p:cNvSpPr/>
          <p:nvPr/>
        </p:nvSpPr>
        <p:spPr>
          <a:xfrm>
            <a:off x="7956550" y="1412875"/>
            <a:ext cx="360363" cy="43180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7956550" y="2060575"/>
            <a:ext cx="360363" cy="360363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7956550" y="2636838"/>
            <a:ext cx="360363" cy="43180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7956550" y="3213100"/>
            <a:ext cx="360363" cy="43180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3" name="Obdélník 32"/>
          <p:cNvSpPr/>
          <p:nvPr/>
        </p:nvSpPr>
        <p:spPr>
          <a:xfrm>
            <a:off x="7956550" y="3860800"/>
            <a:ext cx="360363" cy="360363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7956550" y="4581525"/>
            <a:ext cx="360363" cy="43180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5" name="Obdélník 34"/>
          <p:cNvSpPr/>
          <p:nvPr/>
        </p:nvSpPr>
        <p:spPr>
          <a:xfrm>
            <a:off x="7956550" y="5516563"/>
            <a:ext cx="360363" cy="433387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" dur="2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" dur="2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6" dur="2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1" dur="2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6" dur="2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" grpId="0" animBg="1"/>
      <p:bldP spid="30" grpId="0" animBg="1"/>
      <p:bldP spid="31" grpId="0" animBg="1"/>
      <p:bldP spid="32" grpId="0" animBg="1"/>
      <p:bldP spid="33" grpId="0" animBg="1"/>
      <p:bldP spid="34" grpId="0" animBg="1"/>
      <p:bldP spid="35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Zdroje obrázků</a:t>
            </a:r>
          </a:p>
        </p:txBody>
      </p:sp>
      <p:sp>
        <p:nvSpPr>
          <p:cNvPr id="16387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875"/>
            <a:ext cx="8229600" cy="4525963"/>
          </a:xfrm>
        </p:spPr>
        <p:txBody>
          <a:bodyPr/>
          <a:lstStyle/>
          <a:p>
            <a:pPr marL="0" indent="0" eaLnBrk="1" hangingPunct="1">
              <a:buFont typeface="Arial" charset="0"/>
              <a:buNone/>
              <a:defRPr/>
            </a:pPr>
            <a:r>
              <a:rPr lang="cs-CZ" sz="1600" dirty="0" smtClean="0"/>
              <a:t>obr. 1</a:t>
            </a:r>
          </a:p>
          <a:p>
            <a:pPr eaLnBrk="1" hangingPunct="1">
              <a:buFont typeface="Arial" charset="0"/>
              <a:buNone/>
              <a:defRPr/>
            </a:pPr>
            <a:r>
              <a:rPr lang="cs-CZ" sz="1600" dirty="0" smtClean="0"/>
              <a:t>GIMMEL, Benjamin. </a:t>
            </a:r>
            <a:r>
              <a:rPr lang="cs-CZ" sz="1600" i="1" dirty="0" smtClean="0"/>
              <a:t>http://commons.wikimedia.org</a:t>
            </a:r>
            <a:r>
              <a:rPr lang="cs-CZ" sz="1600" dirty="0" smtClean="0"/>
              <a:t> [online]. [cit. 25.9.2013]. Dostupný pod licencí </a:t>
            </a:r>
            <a:r>
              <a:rPr lang="cs-CZ" sz="1600" dirty="0" err="1" smtClean="0"/>
              <a:t>Creative</a:t>
            </a:r>
            <a:r>
              <a:rPr lang="cs-CZ" sz="1600" dirty="0" smtClean="0"/>
              <a:t> </a:t>
            </a:r>
            <a:r>
              <a:rPr lang="cs-CZ" sz="1600" dirty="0" err="1" smtClean="0"/>
              <a:t>Commons</a:t>
            </a:r>
            <a:r>
              <a:rPr lang="cs-CZ" sz="1600" dirty="0" smtClean="0"/>
              <a:t> na WWW: </a:t>
            </a:r>
            <a:r>
              <a:rPr lang="cs-CZ" sz="1600" dirty="0" smtClean="0">
                <a:hlinkClick r:id="rId3"/>
              </a:rPr>
              <a:t>http://upload.wikimedia.org/wikipedia/commons/9/9d/Chestnuts.jpg?uselang=cs</a:t>
            </a:r>
            <a:r>
              <a:rPr lang="cs-CZ" sz="1600" dirty="0" smtClean="0"/>
              <a:t> </a:t>
            </a:r>
          </a:p>
          <a:p>
            <a:pPr eaLnBrk="1" hangingPunct="1">
              <a:buFont typeface="Arial" charset="0"/>
              <a:buNone/>
              <a:defRPr/>
            </a:pPr>
            <a:endParaRPr lang="cs-CZ" sz="1600" dirty="0"/>
          </a:p>
          <a:p>
            <a:pPr eaLnBrk="1" hangingPunct="1">
              <a:buFont typeface="Arial" charset="0"/>
              <a:buNone/>
              <a:defRPr/>
            </a:pPr>
            <a:r>
              <a:rPr lang="cs-CZ" sz="1600" dirty="0" smtClean="0"/>
              <a:t>Ostatní fotografie jsou vlastním dílem autorky výukového materiálu.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393</TotalTime>
  <Words>443</Words>
  <Application>Microsoft Office PowerPoint</Application>
  <PresentationFormat>Předvádění na obrazovce (4:3)</PresentationFormat>
  <Paragraphs>126</Paragraphs>
  <Slides>16</Slides>
  <Notes>14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9" baseType="lpstr">
      <vt:lpstr>Arial</vt:lpstr>
      <vt:lpstr>Calibri</vt:lpstr>
      <vt:lpstr>Motiv sady Office</vt:lpstr>
      <vt:lpstr>Snímek 1</vt:lpstr>
      <vt:lpstr>Snímek 2</vt:lpstr>
      <vt:lpstr>SOUPLODÍ (concarpium) A PLODENSTVÍ (fructus congregatus)</vt:lpstr>
      <vt:lpstr>Souplodí (concarpium)</vt:lpstr>
      <vt:lpstr>Souplodí peckoviček ostružiník</vt:lpstr>
      <vt:lpstr>Souplodí nažek na zdužnatělém květním lůžku  jahodník</vt:lpstr>
      <vt:lpstr>Souplodí nažek uzavřených ve zdužnatělé češuli  růže</vt:lpstr>
      <vt:lpstr>Plodenství (fructus congregatus)</vt:lpstr>
      <vt:lpstr>Volné plodenství</vt:lpstr>
      <vt:lpstr>Volné plodenství</vt:lpstr>
      <vt:lpstr>Sdružené plodenství</vt:lpstr>
      <vt:lpstr>Srostlé plodenství</vt:lpstr>
      <vt:lpstr>Různoplodost (heterokarpie)</vt:lpstr>
      <vt:lpstr>OPAKOVÁNÍ 1)Správně spojte</vt:lpstr>
      <vt:lpstr>2) Rozhodněte o pravdivosti následujících tvrzení</vt:lpstr>
      <vt:lpstr>Zdroje obrázků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SOUPLODÍ A PLODENSTVÍ</dc:title>
  <dc:creator>tomfi</dc:creator>
  <cp:lastModifiedBy>Dum</cp:lastModifiedBy>
  <cp:revision>41</cp:revision>
  <dcterms:created xsi:type="dcterms:W3CDTF">2013-09-15T21:56:09Z</dcterms:created>
  <dcterms:modified xsi:type="dcterms:W3CDTF">2014-10-23T09:56:05Z</dcterms:modified>
</cp:coreProperties>
</file>