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86" r:id="rId2"/>
    <p:sldId id="287" r:id="rId3"/>
    <p:sldId id="256" r:id="rId4"/>
    <p:sldId id="258" r:id="rId5"/>
    <p:sldId id="257" r:id="rId6"/>
    <p:sldId id="272" r:id="rId7"/>
    <p:sldId id="277" r:id="rId8"/>
    <p:sldId id="279" r:id="rId9"/>
    <p:sldId id="280" r:id="rId10"/>
    <p:sldId id="278" r:id="rId11"/>
    <p:sldId id="262" r:id="rId12"/>
    <p:sldId id="266" r:id="rId13"/>
    <p:sldId id="267" r:id="rId14"/>
    <p:sldId id="268" r:id="rId15"/>
    <p:sldId id="269" r:id="rId16"/>
    <p:sldId id="264" r:id="rId17"/>
    <p:sldId id="282" r:id="rId18"/>
    <p:sldId id="283" r:id="rId19"/>
    <p:sldId id="284" r:id="rId20"/>
    <p:sldId id="288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60"/>
  </p:normalViewPr>
  <p:slideViewPr>
    <p:cSldViewPr>
      <p:cViewPr varScale="1">
        <p:scale>
          <a:sx n="99" d="100"/>
          <a:sy n="99" d="100"/>
        </p:scale>
        <p:origin x="-2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0AD5ADC-34F5-4EED-BD77-A0B3033CF120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A036687-A904-4988-85CB-2734AACD0E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FC8ED0D-BB4B-405C-8614-2763716E353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371719F-4383-439C-B476-190CA46F342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6A11340-7848-4A34-A275-69C426B6A2B2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9F36CCF-84AA-48E9-80AD-8F5CBF466D2A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3248623-6792-4A36-A8AF-D3B23ED2FB7C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A238836-4B22-4E91-8A5A-9B6C01AE1F30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E16C91-C87E-4785-A858-CC3AE479E0FC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71EA02F-79F8-42E8-86EA-9E764995E43B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60424D1-FEE8-4CD8-A9CC-02EE946CBE2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D23A1B6-FEDE-4931-A282-7329FF9F7464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2129873-6652-448A-8A97-CF2B7D73DAA6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0BF22E0-CE25-4CCB-B34D-73A9017C8B55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22932CE-EEDF-43BD-8FAD-0AA08391A02C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2879082-8590-4811-8201-EF4C0EA9CBC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431A8FD-FABD-4D2F-BFC2-F6A57B07A0CA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7B54954-EE57-475C-ACA2-CC011029DD10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7073DEF-5BE2-404A-A0C0-1B7C15914628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0C3E1E-91D5-4407-B521-E7B4837B9746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B63AD-3280-428A-9529-B114FD18C5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9AFC13-2307-4448-BB57-7F27FDCC1650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37A6F-63F8-4F45-833D-533402D54B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40D612-3260-4CAC-8F90-C7E9B224887A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E52912-2DB6-4B94-B203-A945FDF119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C248B7-B9A1-4AB6-BB68-5D2850F654E4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CFB360-33D2-4E15-B4EE-42B0441BC0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9B39CB-6E01-4A3E-85F6-C427F8BD5A3E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CA63F8-BE07-4F53-8364-C903C947BA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1D37B-BCC6-4370-8532-BDDD8E494858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D3CFC2-1AC7-4BDA-80B6-59B0EAE4C5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C0D918-4799-43B0-BABD-77EDEC41D6C2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F2C1C-A68B-4641-82B3-A1316519F2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D73778-00E3-44BB-956B-D3F6AAA3C805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E151A0-4849-4CDE-9560-FBCD6077AF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6E56DD-5E08-46FF-A855-D150C3B586A1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2698F2-D22A-4DA6-8FDE-54A91F41D8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EF19F-0EFF-44A7-91D4-E998BB5781C6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2AC7A-AAE1-40FE-9833-92FEA2C626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BDC61A-24F0-4041-9A7F-34D2AE827722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29433-46C4-4E76-B901-39C808CD5F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DC75BA1-F2F2-4D18-8072-23FE23B1C28D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D21CAE-375A-4386-8757-8A12598DD3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19138" y="549275"/>
          <a:ext cx="7856537" cy="3816348"/>
        </p:xfrm>
        <a:graphic>
          <a:graphicData uri="http://schemas.openxmlformats.org/drawingml/2006/table">
            <a:tbl>
              <a:tblPr firstRow="1" bandRow="1"/>
              <a:tblGrid>
                <a:gridCol w="2268514"/>
                <a:gridCol w="5588023"/>
              </a:tblGrid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Gymnázium, Roudnice nad Labem, Havlíčkova 175, příspěvková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</a:rPr>
                        <a:t> organizace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Moderní škola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Registrační číslo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CZ.1.07/1.5.00/34.1034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Šablona: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III/2 Inovace a zkvalitnění výuky prostřednictvím ICT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VY_32_Inovace_GR06_Fia01_19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Vytvořeno: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Srpen 2013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Mgr. Lada Fialová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a příroda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Biologie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Sada: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Botanika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Název vzdělávacího materiálu: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Stonek - morfologie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1. ročník čtyřletého gymnázia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2091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4963" y="4581525"/>
            <a:ext cx="5199285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188" y="836613"/>
          <a:ext cx="7777162" cy="914404"/>
        </p:xfrm>
        <a:graphic>
          <a:graphicData uri="http://schemas.openxmlformats.org/drawingml/2006/table">
            <a:tbl>
              <a:tblPr firstRow="1" bandRow="1"/>
              <a:tblGrid>
                <a:gridCol w="1584237"/>
                <a:gridCol w="6192925"/>
              </a:tblGrid>
              <a:tr h="457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Anotace: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Výkladová prezentace na téma morfologie stonku. Určená do hodin biologie nebo laboratorních cvičení z biologie. Prezentace je ukončena opakováním.</a:t>
                      </a: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45719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Metodika: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Prezentaci ovládá učitel klikáním myši nebo šipkou vpravo (popř. vlevo). Při opakování žáci odpovídají ústně a po kliknutí myší se objevují správné odpovědi.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STONEK (kaulom)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MORFOLOGIE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STONEK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519113" y="1495425"/>
            <a:ext cx="8229600" cy="4525963"/>
          </a:xfrm>
        </p:spPr>
        <p:txBody>
          <a:bodyPr/>
          <a:lstStyle/>
          <a:p>
            <a:pPr eaLnBrk="1" hangingPunct="1"/>
            <a:r>
              <a:rPr lang="cs-CZ" smtClean="0"/>
              <a:t>obvykle nadzemní část rostliny</a:t>
            </a:r>
          </a:p>
          <a:p>
            <a:pPr eaLnBrk="1" hangingPunct="1"/>
            <a:r>
              <a:rPr lang="cs-CZ" smtClean="0"/>
              <a:t>krytý pokožkou s průduchy a kutikulou</a:t>
            </a:r>
          </a:p>
          <a:p>
            <a:pPr eaLnBrk="1" hangingPunct="1"/>
            <a:r>
              <a:rPr lang="cs-CZ" smtClean="0"/>
              <a:t>pravidelně větvený</a:t>
            </a:r>
          </a:p>
          <a:p>
            <a:pPr eaLnBrk="1" hangingPunct="1"/>
            <a:r>
              <a:rPr lang="cs-CZ" smtClean="0"/>
              <a:t>článkovaný 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FUNKCE STONKU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rozvádí po těle rostliny asimilační </a:t>
            </a:r>
            <a:r>
              <a:rPr lang="cs-CZ" sz="2400" smtClean="0"/>
              <a:t>(produkty fotosyntézy z listů na místo spotřeby)</a:t>
            </a:r>
            <a:r>
              <a:rPr lang="cs-CZ" smtClean="0"/>
              <a:t> a transpirační proud </a:t>
            </a:r>
            <a:r>
              <a:rPr lang="cs-CZ" sz="2400" smtClean="0"/>
              <a:t>(roztoky a minerálních látek z kořenů do listů)</a:t>
            </a:r>
          </a:p>
          <a:p>
            <a:pPr eaLnBrk="1" hangingPunct="1"/>
            <a:r>
              <a:rPr lang="cs-CZ" smtClean="0"/>
              <a:t>hromadí zásobní látky a vodu</a:t>
            </a:r>
          </a:p>
          <a:p>
            <a:pPr eaLnBrk="1" hangingPunct="1"/>
            <a:r>
              <a:rPr lang="cs-CZ" smtClean="0"/>
              <a:t>nese vegetativní (listy) a reprodukční orgány (květy, plody, semena) rostliny</a:t>
            </a:r>
          </a:p>
          <a:p>
            <a:pPr eaLnBrk="1" hangingPunct="1"/>
            <a:r>
              <a:rPr lang="cs-CZ" smtClean="0"/>
              <a:t>podílí se na fotosyntéze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3800" y="1341438"/>
            <a:ext cx="3876675" cy="296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ČLENĚNÍ STONKU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268413"/>
            <a:ext cx="5688013" cy="4525962"/>
          </a:xfrm>
        </p:spPr>
        <p:txBody>
          <a:bodyPr/>
          <a:lstStyle/>
          <a:p>
            <a:pPr marL="514350" indent="-514350" eaLnBrk="1" hangingPunct="1">
              <a:buFont typeface="Arial" charset="0"/>
              <a:buNone/>
              <a:defRPr/>
            </a:pPr>
            <a:r>
              <a:rPr lang="cs-CZ" sz="2800" u="sng" dirty="0" smtClean="0"/>
              <a:t>1. článek (</a:t>
            </a:r>
            <a:r>
              <a:rPr lang="cs-CZ" sz="2800" b="1" u="sng" dirty="0" smtClean="0"/>
              <a:t>hypokotyl</a:t>
            </a:r>
            <a:r>
              <a:rPr lang="cs-CZ" sz="2800" u="sng" dirty="0" smtClean="0"/>
              <a:t>) </a:t>
            </a:r>
            <a:r>
              <a:rPr lang="cs-CZ" sz="2800" dirty="0" smtClean="0"/>
              <a:t>– čl. mezi 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cs-CZ" sz="2800" dirty="0" smtClean="0"/>
              <a:t>	kořenem a dělohami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cs-CZ" sz="2800" u="sng" dirty="0" smtClean="0"/>
              <a:t>2. článek (</a:t>
            </a:r>
            <a:r>
              <a:rPr lang="cs-CZ" sz="2800" b="1" u="sng" dirty="0" smtClean="0"/>
              <a:t>epikotyl</a:t>
            </a:r>
            <a:r>
              <a:rPr lang="cs-CZ" sz="2800" u="sng" dirty="0" smtClean="0"/>
              <a:t>) </a:t>
            </a:r>
            <a:r>
              <a:rPr lang="cs-CZ" sz="2800" dirty="0" smtClean="0"/>
              <a:t>– čl. mezi 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cs-CZ" sz="2800" dirty="0" smtClean="0"/>
              <a:t>	dělohami a prvními listy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cs-CZ" sz="2800" u="sng" dirty="0" smtClean="0"/>
              <a:t>další články (</a:t>
            </a:r>
            <a:r>
              <a:rPr lang="cs-CZ" sz="2800" b="1" u="sng" dirty="0" smtClean="0"/>
              <a:t>internodia</a:t>
            </a:r>
            <a:r>
              <a:rPr lang="cs-CZ" sz="2800" u="sng" dirty="0" smtClean="0"/>
              <a:t>)</a:t>
            </a:r>
            <a:r>
              <a:rPr lang="cs-CZ" sz="2800" dirty="0" smtClean="0"/>
              <a:t> – neolistěné, umožňují prodlužovací růst, jsou ohraničeny uzlinami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800" u="sng" dirty="0" smtClean="0"/>
              <a:t>uzliny (</a:t>
            </a:r>
            <a:r>
              <a:rPr lang="cs-CZ" sz="2800" b="1" u="sng" dirty="0" smtClean="0"/>
              <a:t>nody</a:t>
            </a:r>
            <a:r>
              <a:rPr lang="cs-CZ" sz="2800" u="sng" dirty="0" smtClean="0"/>
              <a:t>)</a:t>
            </a:r>
            <a:r>
              <a:rPr lang="cs-CZ" sz="2800" dirty="0" smtClean="0"/>
              <a:t> – části stonku, ze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800" dirty="0" smtClean="0"/>
              <a:t>	kterých rostou listy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5825" y="2636838"/>
            <a:ext cx="1712913" cy="1589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5825" y="4365625"/>
            <a:ext cx="1504950" cy="207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VĚTVENÍ STONKU</a:t>
            </a:r>
          </a:p>
        </p:txBody>
      </p:sp>
      <p:sp>
        <p:nvSpPr>
          <p:cNvPr id="8197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7283450" cy="4857750"/>
          </a:xfrm>
        </p:spPr>
        <p:txBody>
          <a:bodyPr/>
          <a:lstStyle/>
          <a:p>
            <a:r>
              <a:rPr lang="cs-CZ" b="1" smtClean="0"/>
              <a:t>vidličnaté</a:t>
            </a:r>
            <a:r>
              <a:rPr lang="cs-CZ" smtClean="0"/>
              <a:t> (dichotomické) – rovnocenné větvení stonku (vraneček, plavuň vidlačka)</a:t>
            </a:r>
            <a:endParaRPr lang="cs-CZ" b="1" smtClean="0"/>
          </a:p>
          <a:p>
            <a:r>
              <a:rPr lang="cs-CZ" b="1" smtClean="0"/>
              <a:t>vrcholičnaté </a:t>
            </a:r>
            <a:r>
              <a:rPr lang="cs-CZ" smtClean="0"/>
              <a:t>(sympodium) – postranní stonky přerůstají hlavní stonek, který omezuje svůj růst</a:t>
            </a:r>
            <a:endParaRPr lang="cs-CZ" b="1" smtClean="0"/>
          </a:p>
          <a:p>
            <a:r>
              <a:rPr lang="cs-CZ" b="1" smtClean="0"/>
              <a:t>hroznovité </a:t>
            </a:r>
            <a:r>
              <a:rPr lang="cs-CZ" smtClean="0"/>
              <a:t>(monopodium) – postranní stonky vyrůstají z hlavního stonku, který nepřerůstají</a:t>
            </a:r>
          </a:p>
        </p:txBody>
      </p:sp>
      <p:pic>
        <p:nvPicPr>
          <p:cNvPr id="819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1725" y="908050"/>
            <a:ext cx="1376363" cy="131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Větvení stonku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/>
              <a:t>vidličnaté</a:t>
            </a: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		vranec jedlový		plavuník alpínský</a:t>
            </a:r>
          </a:p>
        </p:txBody>
      </p:sp>
      <p:pic>
        <p:nvPicPr>
          <p:cNvPr id="9220" name="Obrázek 4" descr="P9020103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8888" y="2852738"/>
            <a:ext cx="2665412" cy="355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Obrázek 5" descr="P9020124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263" y="2852738"/>
            <a:ext cx="2646362" cy="352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Větvení stonku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/>
              <a:t>vrcholičnaté</a:t>
            </a:r>
          </a:p>
          <a:p>
            <a:pPr>
              <a:buFont typeface="Arial" charset="0"/>
              <a:buNone/>
            </a:pPr>
            <a:r>
              <a:rPr lang="cs-CZ" b="1" smtClean="0"/>
              <a:t>lípa srdčitá	   jilm vaz		pryšec chvojka	</a:t>
            </a:r>
            <a:endParaRPr lang="cs-CZ" smtClean="0"/>
          </a:p>
        </p:txBody>
      </p:sp>
      <p:pic>
        <p:nvPicPr>
          <p:cNvPr id="10244" name="Obrázek 3" descr="P1110707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125" y="3357563"/>
            <a:ext cx="2208213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Obrázek 4" descr="P111070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55988" y="3357563"/>
            <a:ext cx="2268537" cy="170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Obrázek 5" descr="P1110745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08738" y="3357563"/>
            <a:ext cx="2266950" cy="170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Větvení stonku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/>
              <a:t>hroznovité</a:t>
            </a:r>
          </a:p>
          <a:p>
            <a:pPr>
              <a:buFont typeface="Arial" charset="0"/>
              <a:buNone/>
            </a:pPr>
            <a:r>
              <a:rPr lang="cs-CZ" b="1" smtClean="0"/>
              <a:t>	smrk		borovice		javor klen</a:t>
            </a:r>
            <a:endParaRPr lang="cs-CZ" smtClean="0"/>
          </a:p>
          <a:p>
            <a:endParaRPr lang="cs-CZ" smtClean="0"/>
          </a:p>
        </p:txBody>
      </p:sp>
      <p:pic>
        <p:nvPicPr>
          <p:cNvPr id="11268" name="Obrázek 3" descr="javor klen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425" y="2852738"/>
            <a:ext cx="2986088" cy="223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Obrázek 4" descr="P1110790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11450" y="2852738"/>
            <a:ext cx="2976563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Obrázek 5" descr="P1120532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850" y="2852738"/>
            <a:ext cx="2139950" cy="2852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METAMORFÓZY (přeměny) STONKŮ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323850" y="981075"/>
            <a:ext cx="8496300" cy="4525963"/>
          </a:xfrm>
        </p:spPr>
        <p:txBody>
          <a:bodyPr/>
          <a:lstStyle/>
          <a:p>
            <a:pPr eaLnBrk="1" hangingPunct="1"/>
            <a:r>
              <a:rPr lang="cs-CZ" sz="2800" b="1" smtClean="0"/>
              <a:t>oddenek</a:t>
            </a:r>
            <a:r>
              <a:rPr lang="cs-CZ" sz="2800" smtClean="0"/>
              <a:t> – podzemní nezelený stonek s šupinami místo listů; zásobní a rozmnožovací fce (sasanky, pýr, zázvor)</a:t>
            </a:r>
          </a:p>
          <a:p>
            <a:pPr eaLnBrk="1" hangingPunct="1"/>
            <a:endParaRPr lang="cs-CZ" sz="2800" b="1" smtClean="0"/>
          </a:p>
          <a:p>
            <a:pPr eaLnBrk="1" hangingPunct="1"/>
            <a:endParaRPr lang="cs-CZ" sz="2800" b="1" smtClean="0"/>
          </a:p>
          <a:p>
            <a:pPr eaLnBrk="1" hangingPunct="1"/>
            <a:endParaRPr lang="cs-CZ" sz="2800" b="1" smtClean="0"/>
          </a:p>
          <a:p>
            <a:pPr eaLnBrk="1" hangingPunct="1"/>
            <a:endParaRPr lang="cs-CZ" sz="2000" b="1" smtClean="0"/>
          </a:p>
          <a:p>
            <a:pPr eaLnBrk="1" hangingPunct="1"/>
            <a:r>
              <a:rPr lang="cs-CZ" sz="2800" b="1" smtClean="0"/>
              <a:t>podpučí</a:t>
            </a:r>
            <a:r>
              <a:rPr lang="cs-CZ" sz="2800" smtClean="0"/>
              <a:t> – silně zkrácený, zdužnatělý útvar stonkového původu (cibule kuchyňská)</a:t>
            </a:r>
            <a:endParaRPr lang="cs-CZ" sz="2800" b="1" smtClean="0"/>
          </a:p>
        </p:txBody>
      </p:sp>
      <p:pic>
        <p:nvPicPr>
          <p:cNvPr id="12292" name="Obrázek 3" descr="P1120656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0" y="1989138"/>
            <a:ext cx="24003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Obrázek 4" descr="DSC_0699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9338" y="1989138"/>
            <a:ext cx="2619375" cy="181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Obrázek 5" descr="P1130375.JPG"/>
          <p:cNvPicPr>
            <a:picLocks noChangeAspect="1"/>
          </p:cNvPicPr>
          <p:nvPr/>
        </p:nvPicPr>
        <p:blipFill>
          <a:blip r:embed="rId5" cstate="print"/>
          <a:srcRect t="17450" b="21651"/>
          <a:stretch>
            <a:fillRect/>
          </a:stretch>
        </p:blipFill>
        <p:spPr bwMode="auto">
          <a:xfrm>
            <a:off x="3419475" y="4797425"/>
            <a:ext cx="208915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METAMORFÓZY STONKŮ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395288" y="1412875"/>
            <a:ext cx="6070600" cy="4525963"/>
          </a:xfrm>
        </p:spPr>
        <p:txBody>
          <a:bodyPr/>
          <a:lstStyle/>
          <a:p>
            <a:pPr eaLnBrk="1" hangingPunct="1"/>
            <a:r>
              <a:rPr lang="cs-CZ" b="1" smtClean="0"/>
              <a:t>stonková hlíza</a:t>
            </a:r>
            <a:r>
              <a:rPr lang="cs-CZ" smtClean="0"/>
              <a:t> – ztloustlý epikotyl a další části stonku (brukev kedluben)</a:t>
            </a:r>
          </a:p>
          <a:p>
            <a:pPr eaLnBrk="1" hangingPunct="1"/>
            <a:r>
              <a:rPr lang="cs-CZ" b="1" smtClean="0"/>
              <a:t>oddenková hlíza </a:t>
            </a:r>
            <a:r>
              <a:rPr lang="cs-CZ" smtClean="0"/>
              <a:t>– z výhonků oddenků, zásobní a rozmnožovací fce (lilek brambor)</a:t>
            </a:r>
          </a:p>
          <a:p>
            <a:pPr eaLnBrk="1" hangingPunct="1"/>
            <a:r>
              <a:rPr lang="cs-CZ" b="1" smtClean="0"/>
              <a:t>hypokotylová hlíza</a:t>
            </a:r>
            <a:r>
              <a:rPr lang="cs-CZ" smtClean="0"/>
              <a:t> – vzniká ze ztloustlého hypokotylu (ředkvička)</a:t>
            </a:r>
            <a:endParaRPr lang="cs-CZ" b="1" smtClean="0"/>
          </a:p>
          <a:p>
            <a:pPr eaLnBrk="1" hangingPunct="1"/>
            <a:endParaRPr lang="cs-CZ" smtClean="0"/>
          </a:p>
        </p:txBody>
      </p:sp>
      <p:pic>
        <p:nvPicPr>
          <p:cNvPr id="13316" name="Obrázek 3" descr="P112038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5963" y="1125538"/>
            <a:ext cx="1404937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Obrázek 4" descr="P1120480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59563" y="3141663"/>
            <a:ext cx="2052637" cy="153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Obrázek 5" descr="P1130151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21325" y="5084763"/>
            <a:ext cx="2074863" cy="155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METAMORFÓZY STONKŮ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468313" y="1196975"/>
            <a:ext cx="8229600" cy="4525963"/>
          </a:xfrm>
        </p:spPr>
        <p:txBody>
          <a:bodyPr/>
          <a:lstStyle/>
          <a:p>
            <a:pPr eaLnBrk="1" hangingPunct="1"/>
            <a:r>
              <a:rPr lang="cs-CZ" b="1" smtClean="0"/>
              <a:t>úponky</a:t>
            </a:r>
            <a:r>
              <a:rPr lang="cs-CZ" smtClean="0"/>
              <a:t> – přeměněné postranní stonky, pomáhají přichycování rostliny k opoře (réva vinná)</a:t>
            </a:r>
          </a:p>
          <a:p>
            <a:pPr eaLnBrk="1" hangingPunct="1"/>
            <a:endParaRPr lang="cs-CZ" b="1" smtClean="0"/>
          </a:p>
          <a:p>
            <a:pPr eaLnBrk="1" hangingPunct="1"/>
            <a:endParaRPr lang="cs-CZ" b="1" smtClean="0"/>
          </a:p>
          <a:p>
            <a:pPr eaLnBrk="1" hangingPunct="1"/>
            <a:r>
              <a:rPr lang="cs-CZ" b="1" smtClean="0"/>
              <a:t>šlahouny</a:t>
            </a:r>
            <a:r>
              <a:rPr lang="cs-CZ" smtClean="0"/>
              <a:t> – plazivé stonky s pupeny, které jsou schopny zakořenit (jahodník, mochny)</a:t>
            </a:r>
            <a:endParaRPr lang="cs-CZ" b="1" smtClean="0"/>
          </a:p>
          <a:p>
            <a:pPr eaLnBrk="1" hangingPunct="1"/>
            <a:endParaRPr lang="cs-CZ" smtClean="0"/>
          </a:p>
        </p:txBody>
      </p:sp>
      <p:pic>
        <p:nvPicPr>
          <p:cNvPr id="14340" name="Obrázek 3" descr="P1120469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513" y="2205038"/>
            <a:ext cx="1347787" cy="179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Obrázek 5" descr="P1120471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4300" y="2205038"/>
            <a:ext cx="24003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Obrázek 5" descr="P1120800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95400" y="5013325"/>
            <a:ext cx="2208213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METAMORFÓZY STONKŮ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250825" y="1196975"/>
            <a:ext cx="6049963" cy="4525963"/>
          </a:xfrm>
        </p:spPr>
        <p:txBody>
          <a:bodyPr/>
          <a:lstStyle/>
          <a:p>
            <a:pPr eaLnBrk="1" hangingPunct="1"/>
            <a:r>
              <a:rPr lang="cs-CZ" b="1" smtClean="0"/>
              <a:t>kolce</a:t>
            </a:r>
            <a:r>
              <a:rPr lang="cs-CZ" smtClean="0"/>
              <a:t> – zkrácené a špičaté postranní stonky, chrání před okusem býložravci (trnka)</a:t>
            </a:r>
          </a:p>
          <a:p>
            <a:pPr eaLnBrk="1" hangingPunct="1"/>
            <a:endParaRPr lang="cs-CZ" b="1" smtClean="0"/>
          </a:p>
          <a:p>
            <a:pPr eaLnBrk="1" hangingPunct="1"/>
            <a:r>
              <a:rPr lang="cs-CZ" b="1" smtClean="0"/>
              <a:t>brachyblasty</a:t>
            </a:r>
            <a:r>
              <a:rPr lang="cs-CZ" smtClean="0"/>
              <a:t> – drobné větvičky se zkrácenými články; buď opadávají spolu s listy (borovice) nebo vytrvávají i po opadu (modřín)</a:t>
            </a:r>
            <a:endParaRPr lang="cs-CZ" b="1" smtClean="0"/>
          </a:p>
          <a:p>
            <a:pPr eaLnBrk="1" hangingPunct="1"/>
            <a:endParaRPr lang="cs-CZ" smtClean="0"/>
          </a:p>
        </p:txBody>
      </p:sp>
      <p:pic>
        <p:nvPicPr>
          <p:cNvPr id="15364" name="Obrázek 3" descr="P112045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3663" y="3573463"/>
            <a:ext cx="2305050" cy="3071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Obrázek 4" descr="P1130066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425" y="1196975"/>
            <a:ext cx="2879725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METAMORFÓZY STONKŮ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395288" y="1125538"/>
            <a:ext cx="8497887" cy="4525962"/>
          </a:xfrm>
        </p:spPr>
        <p:txBody>
          <a:bodyPr/>
          <a:lstStyle/>
          <a:p>
            <a:pPr eaLnBrk="1" hangingPunct="1"/>
            <a:r>
              <a:rPr lang="cs-CZ" b="1" smtClean="0"/>
              <a:t>stonky sukulentů</a:t>
            </a:r>
            <a:r>
              <a:rPr lang="cs-CZ" smtClean="0"/>
              <a:t> – výrazně zdužnatělé stonky sloužící jako zásobárna vody (kaktusy, tlustice, tropické pryšce)</a:t>
            </a:r>
          </a:p>
          <a:p>
            <a:pPr eaLnBrk="1" hangingPunct="1"/>
            <a:endParaRPr lang="cs-CZ" b="1" smtClean="0"/>
          </a:p>
          <a:p>
            <a:pPr eaLnBrk="1" hangingPunct="1"/>
            <a:endParaRPr lang="cs-CZ" b="1" smtClean="0"/>
          </a:p>
          <a:p>
            <a:pPr eaLnBrk="1" hangingPunct="1"/>
            <a:r>
              <a:rPr lang="cs-CZ" b="1" smtClean="0"/>
              <a:t>stonky lián</a:t>
            </a:r>
            <a:r>
              <a:rPr lang="cs-CZ" smtClean="0"/>
              <a:t> – přizpůsobené k ovíjení kolem opěr chmel			 	svlačec</a:t>
            </a:r>
          </a:p>
          <a:p>
            <a:pPr eaLnBrk="1" hangingPunct="1"/>
            <a:endParaRPr lang="cs-CZ" smtClean="0"/>
          </a:p>
        </p:txBody>
      </p:sp>
      <p:pic>
        <p:nvPicPr>
          <p:cNvPr id="16388" name="Obrázek 3" descr="P1120404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4437063"/>
            <a:ext cx="1657350" cy="220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Obrázek 4" descr="P1120454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25" y="4437063"/>
            <a:ext cx="1655763" cy="220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5" descr="P1120790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8400" y="2276475"/>
            <a:ext cx="1346200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Obrázek 6" descr="P1120786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19725" y="2205038"/>
            <a:ext cx="1239838" cy="177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VÝZNAM A VYUŽITÍ STONKŮ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potravina – brambory, ředkvičky, kedlubny</a:t>
            </a:r>
          </a:p>
          <a:p>
            <a:pPr eaLnBrk="1" hangingPunct="1"/>
            <a:r>
              <a:rPr lang="cs-CZ" smtClean="0"/>
              <a:t>krmivo pro zvířata – pícniny</a:t>
            </a:r>
          </a:p>
          <a:p>
            <a:pPr eaLnBrk="1" hangingPunct="1"/>
            <a:r>
              <a:rPr lang="cs-CZ" smtClean="0"/>
              <a:t>koření – skořice, zázvor</a:t>
            </a:r>
          </a:p>
          <a:p>
            <a:pPr eaLnBrk="1" hangingPunct="1"/>
            <a:r>
              <a:rPr lang="cs-CZ" smtClean="0"/>
              <a:t>dřevo, korek, borka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179388" y="-14288"/>
            <a:ext cx="8785225" cy="922338"/>
          </a:xfrm>
        </p:spPr>
        <p:txBody>
          <a:bodyPr/>
          <a:lstStyle/>
          <a:p>
            <a:r>
              <a:rPr lang="cs-CZ" sz="2800" smtClean="0"/>
              <a:t>OPAKOVÁNÍ: </a:t>
            </a:r>
            <a:r>
              <a:rPr lang="cs-CZ" sz="2400" smtClean="0"/>
              <a:t>Vyluštěte křížovku a vysvětlete pojem v tajence </a:t>
            </a:r>
          </a:p>
        </p:txBody>
      </p:sp>
      <p:pic>
        <p:nvPicPr>
          <p:cNvPr id="18435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701800" y="765175"/>
            <a:ext cx="5534025" cy="2447925"/>
          </a:xfr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825" y="3213100"/>
          <a:ext cx="8640763" cy="3384549"/>
        </p:xfrm>
        <a:graphic>
          <a:graphicData uri="http://schemas.openxmlformats.org/drawingml/2006/table">
            <a:tbl>
              <a:tblPr/>
              <a:tblGrid>
                <a:gridCol w="8640763"/>
              </a:tblGrid>
              <a:tr h="3760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 u lilku bramboru je stonek metamorfovaný v tzv. stonkovou ...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0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 plazivé stonky s pupeny, které jsou schopny zakořenit 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0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3. přeměněné postranní stonky, pomáhají přichycování rostliny k opoře 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0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4. podzemní nezelený stonek s šupinami místo listů (zázvor)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0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5. které rostliny mají výrazně zdužnatělé stonky sloužící jako zásobárna vody 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0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6. silně zkrácený, zdužnatělý útvar stonkového původu (cibule kuchyňská)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0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7. jak se nazývá rovnocenné větvení stonku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0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8. drobné větvičky se zkrácenými články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0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9. zkrácené a špičaté postranní stonky, chránící rostlinu před </a:t>
                      </a:r>
                      <a:r>
                        <a:rPr lang="cs-CZ" sz="22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okusem</a:t>
                      </a:r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 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7913" y="188913"/>
            <a:ext cx="6950075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50825" y="3284538"/>
          <a:ext cx="8640763" cy="3384549"/>
        </p:xfrm>
        <a:graphic>
          <a:graphicData uri="http://schemas.openxmlformats.org/drawingml/2006/table">
            <a:tbl>
              <a:tblPr/>
              <a:tblGrid>
                <a:gridCol w="8640763"/>
              </a:tblGrid>
              <a:tr h="3760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 u lilku bramboru je stonek metamorfovaný v tzv. stonkovou ...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0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 plazivé stonky s pupeny, které jsou schopny zakořenit 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0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3. přeměněné postranní stonky, pomáhají přichycování rostliny k opoře 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0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4. podzemní nezelený stonek s šupinami místo listů (zázvor)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0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5. které rostliny mají výrazně zdužnatělé stonky sloužící jako zásobárna vody 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0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6. silně zkrácený, zdužnatělý útvar stonkového původu (cibule kuchyňská)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0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7. jak se nazývá rovnocenné větvení stonku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0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8. drobné větvičky se zkrácenými články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0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9. zkrácené a špičaté postranní stonky, chránící rostlinu před </a:t>
                      </a:r>
                      <a:r>
                        <a:rPr lang="cs-CZ" sz="22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okusem</a:t>
                      </a:r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 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je HYPOKOTYL?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Arial" charset="0"/>
              <a:buAutoNum type="arabicPeriod"/>
              <a:defRPr/>
            </a:pPr>
            <a:r>
              <a:rPr lang="cs-CZ" dirty="0" smtClean="0"/>
              <a:t>článek stonku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cs-CZ" dirty="0" smtClean="0"/>
              <a:t>článek mezi kořenem a dělohami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hypokotylová hlíza – vzniká ze ztloustlého hypokotylu; např. ředkvička</a:t>
            </a:r>
            <a:endParaRPr lang="cs-CZ" b="1" dirty="0" smtClean="0"/>
          </a:p>
          <a:p>
            <a:pPr>
              <a:buFont typeface="Arial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 txBox="1">
            <a:spLocks/>
          </p:cNvSpPr>
          <p:nvPr/>
        </p:nvSpPr>
        <p:spPr bwMode="auto">
          <a:xfrm>
            <a:off x="422275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/>
            <a:r>
              <a:rPr lang="cs-CZ" sz="4400">
                <a:latin typeface="Calibri" pitchFamily="34" charset="0"/>
              </a:rPr>
              <a:t>Zdroje obrázků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388" y="1052513"/>
            <a:ext cx="8713787" cy="1152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Všechny fotografie jsou vlastním dílem autorky výukového materiálu.</a:t>
            </a:r>
          </a:p>
          <a:p>
            <a:pPr marL="0" indent="0">
              <a:buFont typeface="Arial" charset="0"/>
              <a:buNone/>
              <a:defRPr/>
            </a:pPr>
            <a:endParaRPr lang="cs-CZ" sz="1600" dirty="0" smtClean="0"/>
          </a:p>
          <a:p>
            <a:pPr>
              <a:buFont typeface="Arial" charset="0"/>
              <a:buNone/>
              <a:defRPr/>
            </a:pPr>
            <a:r>
              <a:rPr lang="cs-CZ" sz="2400" dirty="0" smtClean="0"/>
              <a:t> </a:t>
            </a:r>
            <a:endParaRPr lang="cs-CZ" sz="1600" dirty="0" smtClean="0"/>
          </a:p>
          <a:p>
            <a:pPr>
              <a:buFont typeface="Arial" charset="0"/>
              <a:buNone/>
              <a:defRPr/>
            </a:pPr>
            <a:endParaRPr lang="cs-CZ" sz="1600" dirty="0" smtClean="0"/>
          </a:p>
          <a:p>
            <a:pPr>
              <a:buFont typeface="Arial" charset="0"/>
              <a:buNone/>
              <a:defRPr/>
            </a:pPr>
            <a:endParaRPr lang="cs-CZ" sz="20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2297</TotalTime>
  <Words>734</Words>
  <Application>Microsoft Office PowerPoint</Application>
  <PresentationFormat>Předvádění na obrazovce (4:3)</PresentationFormat>
  <Paragraphs>136</Paragraphs>
  <Slides>20</Slides>
  <Notes>17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3" baseType="lpstr">
      <vt:lpstr>Arial</vt:lpstr>
      <vt:lpstr>Calibri</vt:lpstr>
      <vt:lpstr>Motiv sady Office</vt:lpstr>
      <vt:lpstr>Snímek 1</vt:lpstr>
      <vt:lpstr>Snímek 2</vt:lpstr>
      <vt:lpstr>STONEK (kaulom)</vt:lpstr>
      <vt:lpstr>STONEK</vt:lpstr>
      <vt:lpstr>FUNKCE STONKU</vt:lpstr>
      <vt:lpstr>ČLENĚNÍ STONKU</vt:lpstr>
      <vt:lpstr>VĚTVENÍ STONKU</vt:lpstr>
      <vt:lpstr>Větvení stonku</vt:lpstr>
      <vt:lpstr>Větvení stonku</vt:lpstr>
      <vt:lpstr>Větvení stonku</vt:lpstr>
      <vt:lpstr>METAMORFÓZY (přeměny) STONKŮ</vt:lpstr>
      <vt:lpstr>METAMORFÓZY STONKŮ</vt:lpstr>
      <vt:lpstr>METAMORFÓZY STONKŮ</vt:lpstr>
      <vt:lpstr>METAMORFÓZY STONKŮ</vt:lpstr>
      <vt:lpstr>METAMORFÓZY STONKŮ</vt:lpstr>
      <vt:lpstr>VÝZNAM A VYUŽITÍ STONKŮ</vt:lpstr>
      <vt:lpstr>OPAKOVÁNÍ: Vyluštěte křížovku a vysvětlete pojem v tajence </vt:lpstr>
      <vt:lpstr>Snímek 18</vt:lpstr>
      <vt:lpstr>Co je HYPOKOTYL?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KOŘEN</dc:title>
  <dc:creator>tomfi</dc:creator>
  <cp:lastModifiedBy>Dum</cp:lastModifiedBy>
  <cp:revision>102</cp:revision>
  <dcterms:created xsi:type="dcterms:W3CDTF">2013-08-27T20:39:34Z</dcterms:created>
  <dcterms:modified xsi:type="dcterms:W3CDTF">2014-10-23T09:57:43Z</dcterms:modified>
</cp:coreProperties>
</file>