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5E623C6-6BF9-48D9-9EEF-D38B884DA27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EEDD98D-052E-42BB-91E1-9179FF79B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8EC7729-C6BE-4324-8FCC-2F7F9648B1E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CA0BD2-0BEC-4ED1-B759-94EEFB1C147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7D0886-CE05-483C-B397-911F01A6F49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990730-0F35-41CE-92E6-46DF87685CA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FB6518-69F4-43B0-92BC-C0BEE29F933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1B5888-EB75-4D25-81CB-DFF3F2675B4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F96F147-FF9E-4CEB-AB4C-5483F2938F0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7081955-BCDB-4AB2-8F35-EB386957B56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D8769E-C9F0-4398-8EB1-D0A6F22C37E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13DD3-142F-4065-B207-A6E34C330E2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3C3CE-0D9D-4D4F-8DF4-4DC2411FE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6CEBD-038B-4AC8-8201-5512F4E614D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C0BBD-CA43-45FE-8D9F-74D77BDCF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995C2-B7DA-4266-B832-F9B387C4BC6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0088D-A175-4A96-A92A-7F2E385DB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A7952-9704-4310-BB01-5B486104E43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B17CB-C49B-498D-92AF-A8DC2E589E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279CB-5FDF-44B1-99D2-DB1D6134973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919D6-8183-4B37-ACB1-C0D78F501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94947-F151-46A6-9937-53C67E602AD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D4C07-F71A-4F81-A20A-7AA87D34A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721C1-92CC-4FC7-BDA5-D1851A97D06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FC6CF-36E4-48EB-BAEC-E92857784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DE786-0C10-45CE-B19B-3218274092E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B13AC-E710-44E4-B4E1-9E60AA45F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39EF3-28FC-46B6-BB91-1A346C191B7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314AD-370B-4FCD-9304-78FC34D57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182CF-11F1-43C3-918D-3926BC2D406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595AF-693E-4999-8796-D6EB54570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73267-E570-46A3-95B3-B7F727110B2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FC27D-BB6F-4204-9BD0-699A8ED12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B4E929-EE5A-4C0C-A24D-0F64A150203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B2D7E0-585A-45B7-AF0A-8B3EE4016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VY_32_Inovace_GR06_Fia01_20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Stonek - typy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127277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typy stonků.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2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STONEK (kaulom)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TYPY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TYPY STONKŮ</a:t>
            </a:r>
          </a:p>
        </p:txBody>
      </p:sp>
      <p:sp>
        <p:nvSpPr>
          <p:cNvPr id="5123" name="Zástupný symbol pro text 3"/>
          <p:cNvSpPr>
            <a:spLocks noGrp="1"/>
          </p:cNvSpPr>
          <p:nvPr>
            <p:ph type="body" idx="1"/>
          </p:nvPr>
        </p:nvSpPr>
        <p:spPr>
          <a:xfrm>
            <a:off x="892175" y="1535113"/>
            <a:ext cx="4040188" cy="639762"/>
          </a:xfrm>
        </p:spPr>
        <p:txBody>
          <a:bodyPr/>
          <a:lstStyle/>
          <a:p>
            <a:pPr eaLnBrk="1" hangingPunct="1"/>
            <a:r>
              <a:rPr lang="cs-CZ" smtClean="0"/>
              <a:t>BYLINNÉ</a:t>
            </a:r>
          </a:p>
        </p:txBody>
      </p:sp>
      <p:sp>
        <p:nvSpPr>
          <p:cNvPr id="5124" name="Zástupný symbol pro obsah 11"/>
          <p:cNvSpPr>
            <a:spLocks noGrp="1"/>
          </p:cNvSpPr>
          <p:nvPr>
            <p:ph sz="half" idx="2"/>
          </p:nvPr>
        </p:nvSpPr>
        <p:spPr>
          <a:xfrm>
            <a:off x="892175" y="2174875"/>
            <a:ext cx="4040188" cy="39512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dužnaté stonky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nedřevnatí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přežívají jedno vegetační období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lodyha</a:t>
            </a:r>
          </a:p>
          <a:p>
            <a:pPr eaLnBrk="1" hangingPunct="1"/>
            <a:r>
              <a:rPr lang="cs-CZ" smtClean="0"/>
              <a:t>stvol</a:t>
            </a:r>
          </a:p>
          <a:p>
            <a:pPr eaLnBrk="1" hangingPunct="1"/>
            <a:r>
              <a:rPr lang="cs-CZ" smtClean="0"/>
              <a:t>stéblo	</a:t>
            </a:r>
          </a:p>
        </p:txBody>
      </p:sp>
      <p:sp>
        <p:nvSpPr>
          <p:cNvPr id="5125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4851400" y="1535113"/>
            <a:ext cx="4041775" cy="639762"/>
          </a:xfrm>
        </p:spPr>
        <p:txBody>
          <a:bodyPr/>
          <a:lstStyle/>
          <a:p>
            <a:pPr eaLnBrk="1" hangingPunct="1"/>
            <a:r>
              <a:rPr lang="cs-CZ" smtClean="0"/>
              <a:t>DŘEVNATÉ</a:t>
            </a:r>
          </a:p>
        </p:txBody>
      </p:sp>
      <p:sp>
        <p:nvSpPr>
          <p:cNvPr id="5126" name="Zástupný symbol pro obsah 13"/>
          <p:cNvSpPr>
            <a:spLocks noGrp="1"/>
          </p:cNvSpPr>
          <p:nvPr>
            <p:ph sz="quarter" idx="4"/>
          </p:nvPr>
        </p:nvSpPr>
        <p:spPr>
          <a:xfrm>
            <a:off x="4922838" y="2174875"/>
            <a:ext cx="4041775" cy="39512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dřevnatějící stonky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přežívají více vegetačních období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strom</a:t>
            </a:r>
          </a:p>
          <a:p>
            <a:pPr eaLnBrk="1" hangingPunct="1"/>
            <a:r>
              <a:rPr lang="cs-CZ" smtClean="0"/>
              <a:t>keř</a:t>
            </a:r>
          </a:p>
          <a:p>
            <a:pPr eaLnBrk="1" hangingPunct="1"/>
            <a:r>
              <a:rPr lang="cs-CZ" smtClean="0"/>
              <a:t>polokeř</a:t>
            </a:r>
          </a:p>
        </p:txBody>
      </p:sp>
      <p:sp>
        <p:nvSpPr>
          <p:cNvPr id="5127" name="TextovéPole 14"/>
          <p:cNvSpPr txBox="1">
            <a:spLocks noChangeArrowheads="1"/>
          </p:cNvSpPr>
          <p:nvPr/>
        </p:nvSpPr>
        <p:spPr bwMode="auto">
          <a:xfrm>
            <a:off x="3708400" y="1628775"/>
            <a:ext cx="503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Bylinné stonky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6842125" cy="4525962"/>
          </a:xfrm>
        </p:spPr>
        <p:txBody>
          <a:bodyPr/>
          <a:lstStyle/>
          <a:p>
            <a:pPr eaLnBrk="1" hangingPunct="1"/>
            <a:r>
              <a:rPr lang="cs-CZ" smtClean="0"/>
              <a:t>lodyha – olistěný stonek se zřetelnými 		články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614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404813"/>
            <a:ext cx="63817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Obrázek 5" descr="stonek kopřiva dvoudomá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3500438"/>
            <a:ext cx="2009775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Obrázek 6" descr="violka rolní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3500438"/>
            <a:ext cx="1962150" cy="281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1" name="TextovéPole 7"/>
          <p:cNvSpPr txBox="1">
            <a:spLocks noChangeArrowheads="1"/>
          </p:cNvSpPr>
          <p:nvPr/>
        </p:nvSpPr>
        <p:spPr bwMode="auto">
          <a:xfrm>
            <a:off x="6588125" y="2420938"/>
            <a:ext cx="22320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netýkavka malokvětá</a:t>
            </a:r>
          </a:p>
        </p:txBody>
      </p:sp>
      <p:pic>
        <p:nvPicPr>
          <p:cNvPr id="6152" name="Obrázek 8" descr="lodyha netýkavka žlaznatá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688" y="3500438"/>
            <a:ext cx="2052637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3" name="TextovéPole 9"/>
          <p:cNvSpPr txBox="1">
            <a:spLocks noChangeArrowheads="1"/>
          </p:cNvSpPr>
          <p:nvPr/>
        </p:nvSpPr>
        <p:spPr bwMode="auto">
          <a:xfrm>
            <a:off x="3563938" y="2700338"/>
            <a:ext cx="2879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violka rolní</a:t>
            </a:r>
          </a:p>
        </p:txBody>
      </p:sp>
      <p:sp>
        <p:nvSpPr>
          <p:cNvPr id="6154" name="TextovéPole 10"/>
          <p:cNvSpPr txBox="1">
            <a:spLocks noChangeArrowheads="1"/>
          </p:cNvSpPr>
          <p:nvPr/>
        </p:nvSpPr>
        <p:spPr bwMode="auto">
          <a:xfrm>
            <a:off x="755650" y="2492375"/>
            <a:ext cx="24479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kopřiva </a:t>
            </a:r>
          </a:p>
          <a:p>
            <a:r>
              <a:rPr lang="cs-CZ" sz="3200">
                <a:latin typeface="Calibri" pitchFamily="34" charset="0"/>
              </a:rPr>
              <a:t>dvoudomá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Bylinné stonky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/>
              <a:t>stvol – stonek s listovou růžicí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smetanka lékařská	jitrocel kopinatý</a:t>
            </a:r>
          </a:p>
        </p:txBody>
      </p:sp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549275"/>
            <a:ext cx="85725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Obrázek 4" descr="P1120336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9125" y="3573463"/>
            <a:ext cx="297656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Obrázek 5" descr="P112035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3363" y="3573463"/>
            <a:ext cx="29765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Bylinné stonky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83225" cy="1323975"/>
          </a:xfrm>
        </p:spPr>
        <p:txBody>
          <a:bodyPr/>
          <a:lstStyle/>
          <a:p>
            <a:pPr eaLnBrk="1" hangingPunct="1"/>
            <a:r>
              <a:rPr lang="cs-CZ" smtClean="0"/>
              <a:t>stéblo – obvykle dutý stonek s plnými uzlinami (kolénky)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4138" y="260350"/>
            <a:ext cx="8286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4" descr="P111069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3933825"/>
            <a:ext cx="1814512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5" descr="P1110757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00338" y="3933825"/>
            <a:ext cx="1800225" cy="239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Obrázek 6" descr="P1110759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0200" y="4581525"/>
            <a:ext cx="1544638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Obrázek 7" descr="P1120389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3887788"/>
            <a:ext cx="1814512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Obrázek 8" descr="P1120398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188" y="4941888"/>
            <a:ext cx="1276350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2" name="TextovéPole 9"/>
          <p:cNvSpPr txBox="1">
            <a:spLocks noChangeArrowheads="1"/>
          </p:cNvSpPr>
          <p:nvPr/>
        </p:nvSpPr>
        <p:spPr bwMode="auto">
          <a:xfrm>
            <a:off x="6084888" y="2852738"/>
            <a:ext cx="2808287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kukuřice – články nejsou duté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Dřevnaté stonky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strom – výrazně rozlišen na nerozvětvený kmen a korunu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trnovník akát		lípa srdčitá</a:t>
            </a:r>
          </a:p>
        </p:txBody>
      </p:sp>
      <p:pic>
        <p:nvPicPr>
          <p:cNvPr id="9220" name="Obrázek 3" descr="P111069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3357563"/>
            <a:ext cx="2068513" cy="27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P111071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3357563"/>
            <a:ext cx="2087562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Dřevnaté stonky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keř – nevzniká nevětvený kmen (meruzalka, zlatice)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bez černý		růže šípková</a:t>
            </a:r>
          </a:p>
        </p:txBody>
      </p:sp>
      <p:pic>
        <p:nvPicPr>
          <p:cNvPr id="10244" name="Picture 4" descr="C:\Users\tomfi\Desktop\FOTKY - ŠABLONY\bez černý keř 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3357563"/>
            <a:ext cx="25923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4" descr="P111068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3284538"/>
            <a:ext cx="180022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Dřevnaté stonky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/>
            <a:r>
              <a:rPr lang="cs-CZ" smtClean="0"/>
              <a:t>polokeř – letorosty jsou bylinné a dřevnatí až v následující vegetativním období (šalvěj, mateřídouška, pivoňka)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šalvěj lékařská          	 tymián obecný</a:t>
            </a:r>
          </a:p>
        </p:txBody>
      </p:sp>
      <p:pic>
        <p:nvPicPr>
          <p:cNvPr id="11268" name="Obrázek 3" descr="šalvěj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6088" y="3357563"/>
            <a:ext cx="1776412" cy="256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tymián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3573463"/>
            <a:ext cx="2492375" cy="1725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50825" y="274638"/>
            <a:ext cx="8642350" cy="1143000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z="2400" smtClean="0"/>
              <a:t>K typu stonku vyberte správné tvrzení, které ho charakterizuje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250825" y="1600200"/>
          <a:ext cx="8435975" cy="4480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265"/>
                <a:gridCol w="3384655"/>
                <a:gridCol w="3683055"/>
              </a:tblGrid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TYP</a:t>
                      </a:r>
                      <a:r>
                        <a:rPr lang="cs-CZ" sz="1800" baseline="0" dirty="0" smtClean="0"/>
                        <a:t> STONKU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PRAVDIVÉ TVRZENÍ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? MOŽNOST ?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</a:tr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LODYHA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8" marR="91448" marT="45714" marB="45714"/>
                </a:tc>
              </a:tr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STVOL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8" marR="91448" marT="45714" marB="45714"/>
                </a:tc>
              </a:tr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STÉBLO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8" marR="91448" marT="45714" marB="45714"/>
                </a:tc>
              </a:tr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STROM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8" marR="91448" marT="45714" marB="45714"/>
                </a:tc>
              </a:tr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KEŘ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8" marR="91448" marT="45714" marB="45714"/>
                </a:tc>
              </a:tr>
              <a:tr h="6399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POLOKEŘ</a:t>
                      </a:r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8" marR="91448" marT="45714" marB="45714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/>
                    </a:p>
                  </a:txBody>
                  <a:tcPr marL="91448" marR="91448" marT="45714" marB="45714"/>
                </a:tc>
              </a:tr>
            </a:tbl>
          </a:graphicData>
        </a:graphic>
      </p:graphicFrame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148263" y="2205038"/>
            <a:ext cx="3600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výrazně rozlišený nerozvětvený kmen a koruna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148263" y="2927350"/>
            <a:ext cx="38163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stonek nese listy; zřetelné články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5181600" y="3502025"/>
            <a:ext cx="37830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dřevnatý stonek bez nerozvětveného kmene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184775" y="4151313"/>
            <a:ext cx="39243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bylinné letorosty dřevnatí až v následující vegetativním období 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5181600" y="4799013"/>
            <a:ext cx="3206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listy nejsou na stonku, ale tvoří listovou růžici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184775" y="5375275"/>
            <a:ext cx="3348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obvykle dutý stonek s výraznými kolénky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62 0.0051 L -0.38194 -0.08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899 0.00532 L -0.38368 -0.2886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698 -0.00533 L -0.39167 -0.2678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84 -0.00509 L -0.38594 0.2784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" y="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042 -0.00532 L -0.3915 0.1942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858 0.0051 L -0.39184 0.1942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 txBox="1">
            <a:spLocks/>
          </p:cNvSpPr>
          <p:nvPr/>
        </p:nvSpPr>
        <p:spPr bwMode="auto">
          <a:xfrm>
            <a:off x="422275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Zdroje obrázků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388" y="1052513"/>
            <a:ext cx="8713787" cy="1152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Všechny fotografie jsou vlastním dílem autorky výukového materiálu.</a:t>
            </a:r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2400" dirty="0" smtClean="0"/>
              <a:t> 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317</Words>
  <Application>Microsoft Office PowerPoint</Application>
  <PresentationFormat>Předvádění na obrazovce (4:3)</PresentationFormat>
  <Paragraphs>100</Paragraphs>
  <Slides>12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sady Office</vt:lpstr>
      <vt:lpstr>Snímek 1</vt:lpstr>
      <vt:lpstr>Snímek 2</vt:lpstr>
      <vt:lpstr>STONEK (kaulom)</vt:lpstr>
      <vt:lpstr>TYPY STONKŮ</vt:lpstr>
      <vt:lpstr>Bylinné stonky</vt:lpstr>
      <vt:lpstr>Bylinné stonky</vt:lpstr>
      <vt:lpstr>Bylinné stonky</vt:lpstr>
      <vt:lpstr>Dřevnaté stonky</vt:lpstr>
      <vt:lpstr>Dřevnaté stonky</vt:lpstr>
      <vt:lpstr>Dřevnaté stonky</vt:lpstr>
      <vt:lpstr>OPAKOVÁNÍ K typu stonku vyberte správné tvrzení, které ho charakterizuje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 2</dc:title>
  <dc:creator>tomfi</dc:creator>
  <cp:lastModifiedBy>Dum</cp:lastModifiedBy>
  <cp:revision>9</cp:revision>
  <dcterms:created xsi:type="dcterms:W3CDTF">2013-09-20T15:41:44Z</dcterms:created>
  <dcterms:modified xsi:type="dcterms:W3CDTF">2014-10-23T10:50:48Z</dcterms:modified>
</cp:coreProperties>
</file>