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57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VY_32_INOVACE_03 Písmeno T</a:t>
          </a:r>
          <a:r>
            <a:rPr lang="cs-CZ" sz="2000" baseline="0" dirty="0" smtClean="0"/>
            <a:t>, 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</a:t>
          </a:r>
          <a:r>
            <a:rPr lang="cs-CZ" sz="2000" dirty="0" smtClean="0"/>
            <a:t>: Základní </a:t>
          </a:r>
          <a:r>
            <a:rPr lang="cs-CZ" sz="2000" dirty="0" smtClean="0"/>
            <a:t>škola a </a:t>
          </a:r>
          <a:r>
            <a:rPr lang="cs-CZ" sz="2000" smtClean="0"/>
            <a:t>Mateřská </a:t>
          </a:r>
          <a:r>
            <a:rPr lang="cs-CZ" sz="2000" smtClean="0"/>
            <a:t>škola Slatina</a:t>
          </a:r>
          <a:r>
            <a:rPr lang="cs-CZ" sz="2000" dirty="0" smtClean="0"/>
            <a:t>, okres </a:t>
          </a:r>
          <a:r>
            <a:rPr lang="cs-CZ" sz="2000" dirty="0" smtClean="0"/>
            <a:t>Nový Jičín</a:t>
          </a:r>
          <a:r>
            <a:rPr lang="cs-CZ" sz="2000" dirty="0" smtClean="0"/>
            <a:t>, příspěvková </a:t>
          </a:r>
          <a:r>
            <a:rPr lang="cs-CZ" sz="2000" dirty="0" smtClean="0"/>
            <a:t>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Libuše </a:t>
          </a:r>
          <a:r>
            <a:rPr lang="cs-CZ" sz="2000" dirty="0" smtClean="0"/>
            <a:t>Kotalová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1.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CZ.1.07/1.4.00/21.2280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343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</a:t>
          </a:r>
          <a:r>
            <a:rPr lang="cs-CZ" sz="2000" kern="1200" dirty="0" smtClean="0"/>
            <a:t>: Základní </a:t>
          </a:r>
          <a:r>
            <a:rPr lang="cs-CZ" sz="2000" kern="1200" dirty="0" smtClean="0"/>
            <a:t>škola a </a:t>
          </a:r>
          <a:r>
            <a:rPr lang="cs-CZ" sz="2000" kern="1200" smtClean="0"/>
            <a:t>Mateřská </a:t>
          </a:r>
          <a:r>
            <a:rPr lang="cs-CZ" sz="2000" kern="1200" smtClean="0"/>
            <a:t>škola Slatina</a:t>
          </a:r>
          <a:r>
            <a:rPr lang="cs-CZ" sz="2000" kern="1200" dirty="0" smtClean="0"/>
            <a:t>, okres </a:t>
          </a:r>
          <a:r>
            <a:rPr lang="cs-CZ" sz="2000" kern="1200" dirty="0" smtClean="0"/>
            <a:t>Nový Jičín</a:t>
          </a:r>
          <a:r>
            <a:rPr lang="cs-CZ" sz="2000" kern="1200" dirty="0" smtClean="0"/>
            <a:t>, příspěvková </a:t>
          </a:r>
          <a:r>
            <a:rPr lang="cs-CZ" sz="2000" kern="1200" dirty="0" smtClean="0"/>
            <a:t>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Libuše </a:t>
          </a:r>
          <a:r>
            <a:rPr lang="cs-CZ" sz="2000" kern="1200" dirty="0" smtClean="0"/>
            <a:t>Kotalová</a:t>
          </a:r>
          <a:endParaRPr lang="cs-CZ" sz="2000" kern="1200" dirty="0"/>
        </a:p>
      </dsp:txBody>
      <dsp:txXfrm>
        <a:off x="1273857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VY_32_INOVACE_03 Písmeno T</a:t>
          </a:r>
          <a:r>
            <a:rPr lang="cs-CZ" sz="2000" kern="1200" baseline="0" dirty="0" smtClean="0"/>
            <a:t>, 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1. ročník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CZ.1.07/1.4.00/21.2280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5248294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Písmeno </a:t>
            </a:r>
            <a:r>
              <a:rPr lang="cs-CZ" dirty="0" smtClean="0">
                <a:solidFill>
                  <a:srgbClr val="FF0000"/>
                </a:solidFill>
              </a:rPr>
              <a:t>T </a:t>
            </a:r>
            <a:r>
              <a:rPr lang="cs-CZ" dirty="0" smtClean="0">
                <a:solidFill>
                  <a:srgbClr val="FF0000"/>
                </a:solidFill>
              </a:rPr>
              <a:t>se představuje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</a:rPr>
              <a:t>T	t			T	t</a:t>
            </a:r>
            <a:endParaRPr lang="cs-CZ" sz="9600" b="1" dirty="0" smtClean="0">
              <a:solidFill>
                <a:srgbClr val="FF0000"/>
              </a:solidFill>
            </a:endParaRPr>
          </a:p>
          <a:p>
            <a:pPr lvl="4"/>
            <a:r>
              <a:rPr lang="cs-CZ" sz="8400" b="1" dirty="0" smtClean="0">
                <a:solidFill>
                  <a:srgbClr val="FF0000"/>
                </a:solidFill>
              </a:rPr>
              <a:t>T	t</a:t>
            </a:r>
          </a:p>
          <a:p>
            <a:pPr lvl="8"/>
            <a:r>
              <a:rPr lang="cs-CZ" sz="9600" b="1" dirty="0" smtClean="0">
                <a:solidFill>
                  <a:srgbClr val="FF0000"/>
                </a:solidFill>
              </a:rPr>
              <a:t>T	t</a:t>
            </a:r>
            <a:endParaRPr lang="cs-CZ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93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ojmenuj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předměty, kde slyšíš hlásku T?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admin\AppData\Local\Microsoft\Windows\Temporary Internet Files\Content.IE5\76EXJNNP\MC90031196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1828800" cy="122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DE4CGPLA\MP9004011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2188435" cy="273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hone3"/>
          <p:cNvSpPr>
            <a:spLocks noEditPoints="1" noChangeArrowheads="1"/>
          </p:cNvSpPr>
          <p:nvPr/>
        </p:nvSpPr>
        <p:spPr bwMode="auto">
          <a:xfrm>
            <a:off x="4403560" y="1484784"/>
            <a:ext cx="660648" cy="1092696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200 w 21600"/>
              <a:gd name="T17" fmla="*/ 23516 h 21600"/>
              <a:gd name="T18" fmla="*/ 21400 w 21600"/>
              <a:gd name="T19" fmla="*/ 4048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692" y="21600"/>
                </a:moveTo>
                <a:lnTo>
                  <a:pt x="21600" y="21600"/>
                </a:lnTo>
                <a:lnTo>
                  <a:pt x="21600" y="10684"/>
                </a:lnTo>
                <a:lnTo>
                  <a:pt x="21600" y="0"/>
                </a:lnTo>
                <a:lnTo>
                  <a:pt x="10190" y="0"/>
                </a:lnTo>
                <a:lnTo>
                  <a:pt x="0" y="0"/>
                </a:lnTo>
                <a:lnTo>
                  <a:pt x="0" y="10916"/>
                </a:lnTo>
                <a:lnTo>
                  <a:pt x="0" y="21600"/>
                </a:lnTo>
                <a:lnTo>
                  <a:pt x="10692" y="21600"/>
                </a:lnTo>
                <a:close/>
              </a:path>
              <a:path w="21600" h="21600" extrusionOk="0">
                <a:moveTo>
                  <a:pt x="3552" y="13565"/>
                </a:moveTo>
                <a:lnTo>
                  <a:pt x="3552" y="14206"/>
                </a:lnTo>
                <a:lnTo>
                  <a:pt x="3409" y="14584"/>
                </a:lnTo>
                <a:lnTo>
                  <a:pt x="3050" y="15021"/>
                </a:lnTo>
                <a:lnTo>
                  <a:pt x="2619" y="15429"/>
                </a:lnTo>
                <a:lnTo>
                  <a:pt x="2296" y="15836"/>
                </a:lnTo>
                <a:lnTo>
                  <a:pt x="2045" y="16244"/>
                </a:lnTo>
                <a:lnTo>
                  <a:pt x="1902" y="16564"/>
                </a:lnTo>
                <a:lnTo>
                  <a:pt x="1794" y="17001"/>
                </a:lnTo>
                <a:lnTo>
                  <a:pt x="1830" y="17466"/>
                </a:lnTo>
                <a:lnTo>
                  <a:pt x="2009" y="17932"/>
                </a:lnTo>
                <a:lnTo>
                  <a:pt x="2260" y="18311"/>
                </a:lnTo>
                <a:lnTo>
                  <a:pt x="2548" y="18718"/>
                </a:lnTo>
                <a:lnTo>
                  <a:pt x="3050" y="19126"/>
                </a:lnTo>
                <a:lnTo>
                  <a:pt x="3552" y="19533"/>
                </a:lnTo>
                <a:lnTo>
                  <a:pt x="4342" y="19737"/>
                </a:lnTo>
                <a:lnTo>
                  <a:pt x="5095" y="19737"/>
                </a:lnTo>
                <a:lnTo>
                  <a:pt x="5849" y="19737"/>
                </a:lnTo>
                <a:lnTo>
                  <a:pt x="6351" y="19533"/>
                </a:lnTo>
                <a:lnTo>
                  <a:pt x="7140" y="19126"/>
                </a:lnTo>
                <a:lnTo>
                  <a:pt x="7535" y="18747"/>
                </a:lnTo>
                <a:lnTo>
                  <a:pt x="7894" y="18311"/>
                </a:lnTo>
                <a:lnTo>
                  <a:pt x="8145" y="17903"/>
                </a:lnTo>
                <a:lnTo>
                  <a:pt x="8324" y="17408"/>
                </a:lnTo>
                <a:lnTo>
                  <a:pt x="8324" y="16942"/>
                </a:lnTo>
                <a:lnTo>
                  <a:pt x="8252" y="16593"/>
                </a:lnTo>
                <a:lnTo>
                  <a:pt x="8145" y="16244"/>
                </a:lnTo>
                <a:lnTo>
                  <a:pt x="7894" y="15836"/>
                </a:lnTo>
                <a:lnTo>
                  <a:pt x="7571" y="15429"/>
                </a:lnTo>
                <a:lnTo>
                  <a:pt x="7140" y="15021"/>
                </a:lnTo>
                <a:lnTo>
                  <a:pt x="6853" y="14613"/>
                </a:lnTo>
                <a:lnTo>
                  <a:pt x="6602" y="14206"/>
                </a:lnTo>
                <a:lnTo>
                  <a:pt x="6602" y="13565"/>
                </a:lnTo>
                <a:lnTo>
                  <a:pt x="6602" y="8035"/>
                </a:lnTo>
                <a:lnTo>
                  <a:pt x="6602" y="7598"/>
                </a:lnTo>
                <a:lnTo>
                  <a:pt x="6853" y="6987"/>
                </a:lnTo>
                <a:lnTo>
                  <a:pt x="7212" y="6579"/>
                </a:lnTo>
                <a:lnTo>
                  <a:pt x="7643" y="6171"/>
                </a:lnTo>
                <a:lnTo>
                  <a:pt x="7894" y="5764"/>
                </a:lnTo>
                <a:lnTo>
                  <a:pt x="8037" y="5531"/>
                </a:lnTo>
                <a:lnTo>
                  <a:pt x="8252" y="5153"/>
                </a:lnTo>
                <a:lnTo>
                  <a:pt x="8360" y="4599"/>
                </a:lnTo>
                <a:lnTo>
                  <a:pt x="8288" y="4134"/>
                </a:lnTo>
                <a:lnTo>
                  <a:pt x="8145" y="3697"/>
                </a:lnTo>
                <a:lnTo>
                  <a:pt x="7894" y="3289"/>
                </a:lnTo>
                <a:lnTo>
                  <a:pt x="7499" y="2853"/>
                </a:lnTo>
                <a:lnTo>
                  <a:pt x="7033" y="2533"/>
                </a:lnTo>
                <a:lnTo>
                  <a:pt x="6387" y="2242"/>
                </a:lnTo>
                <a:lnTo>
                  <a:pt x="5849" y="2067"/>
                </a:lnTo>
                <a:lnTo>
                  <a:pt x="5095" y="1950"/>
                </a:lnTo>
                <a:lnTo>
                  <a:pt x="4234" y="2038"/>
                </a:lnTo>
                <a:lnTo>
                  <a:pt x="3552" y="2271"/>
                </a:lnTo>
                <a:lnTo>
                  <a:pt x="3050" y="2504"/>
                </a:lnTo>
                <a:lnTo>
                  <a:pt x="2548" y="2882"/>
                </a:lnTo>
                <a:lnTo>
                  <a:pt x="2225" y="3231"/>
                </a:lnTo>
                <a:lnTo>
                  <a:pt x="1973" y="3697"/>
                </a:lnTo>
                <a:lnTo>
                  <a:pt x="1794" y="4308"/>
                </a:lnTo>
                <a:lnTo>
                  <a:pt x="1794" y="4745"/>
                </a:lnTo>
                <a:lnTo>
                  <a:pt x="1866" y="5123"/>
                </a:lnTo>
                <a:lnTo>
                  <a:pt x="2045" y="5560"/>
                </a:lnTo>
                <a:lnTo>
                  <a:pt x="2296" y="5851"/>
                </a:lnTo>
                <a:lnTo>
                  <a:pt x="2548" y="6171"/>
                </a:lnTo>
                <a:lnTo>
                  <a:pt x="3014" y="6608"/>
                </a:lnTo>
                <a:lnTo>
                  <a:pt x="3301" y="6987"/>
                </a:lnTo>
                <a:lnTo>
                  <a:pt x="3552" y="7598"/>
                </a:lnTo>
                <a:lnTo>
                  <a:pt x="3552" y="8035"/>
                </a:lnTo>
                <a:lnTo>
                  <a:pt x="3552" y="13565"/>
                </a:lnTo>
                <a:close/>
              </a:path>
              <a:path w="21600" h="21600" extrusionOk="0">
                <a:moveTo>
                  <a:pt x="10154" y="1863"/>
                </a:moveTo>
                <a:lnTo>
                  <a:pt x="19088" y="1863"/>
                </a:lnTo>
                <a:lnTo>
                  <a:pt x="19088" y="8238"/>
                </a:lnTo>
                <a:lnTo>
                  <a:pt x="10154" y="8238"/>
                </a:lnTo>
                <a:lnTo>
                  <a:pt x="10154" y="1863"/>
                </a:lnTo>
                <a:moveTo>
                  <a:pt x="10441" y="10101"/>
                </a:moveTo>
                <a:lnTo>
                  <a:pt x="10441" y="9461"/>
                </a:lnTo>
                <a:lnTo>
                  <a:pt x="18837" y="9461"/>
                </a:lnTo>
                <a:lnTo>
                  <a:pt x="18837" y="10101"/>
                </a:lnTo>
                <a:lnTo>
                  <a:pt x="10441" y="10101"/>
                </a:lnTo>
                <a:moveTo>
                  <a:pt x="11374" y="11004"/>
                </a:moveTo>
                <a:lnTo>
                  <a:pt x="12630" y="11004"/>
                </a:lnTo>
                <a:lnTo>
                  <a:pt x="12630" y="12226"/>
                </a:lnTo>
                <a:lnTo>
                  <a:pt x="11374" y="12226"/>
                </a:lnTo>
                <a:lnTo>
                  <a:pt x="11374" y="11004"/>
                </a:lnTo>
                <a:moveTo>
                  <a:pt x="13993" y="11004"/>
                </a:moveTo>
                <a:lnTo>
                  <a:pt x="15249" y="11004"/>
                </a:lnTo>
                <a:lnTo>
                  <a:pt x="15249" y="12226"/>
                </a:lnTo>
                <a:lnTo>
                  <a:pt x="13993" y="12226"/>
                </a:lnTo>
                <a:lnTo>
                  <a:pt x="13993" y="11004"/>
                </a:lnTo>
                <a:moveTo>
                  <a:pt x="16649" y="11004"/>
                </a:moveTo>
                <a:lnTo>
                  <a:pt x="17904" y="11004"/>
                </a:lnTo>
                <a:lnTo>
                  <a:pt x="17904" y="12226"/>
                </a:lnTo>
                <a:lnTo>
                  <a:pt x="16649" y="12226"/>
                </a:lnTo>
                <a:lnTo>
                  <a:pt x="16649" y="11004"/>
                </a:lnTo>
                <a:moveTo>
                  <a:pt x="11374" y="12954"/>
                </a:moveTo>
                <a:lnTo>
                  <a:pt x="12630" y="12954"/>
                </a:lnTo>
                <a:lnTo>
                  <a:pt x="12630" y="14177"/>
                </a:lnTo>
                <a:lnTo>
                  <a:pt x="11374" y="14177"/>
                </a:lnTo>
                <a:lnTo>
                  <a:pt x="11374" y="12954"/>
                </a:lnTo>
                <a:moveTo>
                  <a:pt x="13993" y="12954"/>
                </a:moveTo>
                <a:lnTo>
                  <a:pt x="15249" y="12954"/>
                </a:lnTo>
                <a:lnTo>
                  <a:pt x="15249" y="14177"/>
                </a:lnTo>
                <a:lnTo>
                  <a:pt x="13993" y="14177"/>
                </a:lnTo>
                <a:lnTo>
                  <a:pt x="13993" y="12954"/>
                </a:lnTo>
                <a:moveTo>
                  <a:pt x="16649" y="12954"/>
                </a:moveTo>
                <a:lnTo>
                  <a:pt x="17904" y="12954"/>
                </a:lnTo>
                <a:lnTo>
                  <a:pt x="17904" y="14177"/>
                </a:lnTo>
                <a:lnTo>
                  <a:pt x="16649" y="14177"/>
                </a:lnTo>
                <a:lnTo>
                  <a:pt x="16649" y="12954"/>
                </a:lnTo>
                <a:moveTo>
                  <a:pt x="11374" y="14905"/>
                </a:moveTo>
                <a:lnTo>
                  <a:pt x="12630" y="14905"/>
                </a:lnTo>
                <a:lnTo>
                  <a:pt x="12630" y="16127"/>
                </a:lnTo>
                <a:lnTo>
                  <a:pt x="11374" y="16127"/>
                </a:lnTo>
                <a:lnTo>
                  <a:pt x="11374" y="14905"/>
                </a:lnTo>
                <a:moveTo>
                  <a:pt x="13993" y="14905"/>
                </a:moveTo>
                <a:lnTo>
                  <a:pt x="15249" y="14905"/>
                </a:lnTo>
                <a:lnTo>
                  <a:pt x="15249" y="16127"/>
                </a:lnTo>
                <a:lnTo>
                  <a:pt x="13993" y="16127"/>
                </a:lnTo>
                <a:lnTo>
                  <a:pt x="13993" y="14905"/>
                </a:lnTo>
                <a:moveTo>
                  <a:pt x="16649" y="14905"/>
                </a:moveTo>
                <a:lnTo>
                  <a:pt x="17904" y="14905"/>
                </a:lnTo>
                <a:lnTo>
                  <a:pt x="17904" y="16127"/>
                </a:lnTo>
                <a:lnTo>
                  <a:pt x="16649" y="16127"/>
                </a:lnTo>
                <a:lnTo>
                  <a:pt x="16649" y="14905"/>
                </a:lnTo>
                <a:moveTo>
                  <a:pt x="11374" y="16855"/>
                </a:moveTo>
                <a:lnTo>
                  <a:pt x="12630" y="16855"/>
                </a:lnTo>
                <a:lnTo>
                  <a:pt x="12630" y="18078"/>
                </a:lnTo>
                <a:lnTo>
                  <a:pt x="11374" y="18078"/>
                </a:lnTo>
                <a:lnTo>
                  <a:pt x="11374" y="16855"/>
                </a:lnTo>
                <a:moveTo>
                  <a:pt x="13993" y="16855"/>
                </a:moveTo>
                <a:lnTo>
                  <a:pt x="15249" y="16855"/>
                </a:lnTo>
                <a:lnTo>
                  <a:pt x="15249" y="18078"/>
                </a:lnTo>
                <a:lnTo>
                  <a:pt x="13993" y="18078"/>
                </a:lnTo>
                <a:lnTo>
                  <a:pt x="13993" y="16855"/>
                </a:lnTo>
                <a:moveTo>
                  <a:pt x="16649" y="16855"/>
                </a:moveTo>
                <a:lnTo>
                  <a:pt x="17904" y="16855"/>
                </a:lnTo>
                <a:lnTo>
                  <a:pt x="17904" y="18078"/>
                </a:lnTo>
                <a:lnTo>
                  <a:pt x="16649" y="18078"/>
                </a:lnTo>
                <a:lnTo>
                  <a:pt x="16649" y="16855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0" name="Picture 6" descr="C:\Users\admin\AppData\Local\Microsoft\Windows\Temporary Internet Files\Content.IE5\JX1WAKUB\MP90043873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44956"/>
            <a:ext cx="4005064" cy="267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15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 je máma.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To je ……… ?</a:t>
            </a:r>
            <a:endParaRPr lang="cs-CZ" dirty="0"/>
          </a:p>
        </p:txBody>
      </p:sp>
      <p:pic>
        <p:nvPicPr>
          <p:cNvPr id="2051" name="Picture 3" descr="C:\Users\admin\AppData\Local\Microsoft\Windows\Temporary Internet Files\Content.IE5\DE4CGPLA\MP9004013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AppData\Local\Microsoft\Windows\Temporary Internet Files\Content.IE5\JX1WAKUB\MP90042303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60" y="2924944"/>
            <a:ext cx="3645024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5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Čteme slabiky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Ta    to   té     tu   ty   </a:t>
            </a:r>
            <a:r>
              <a:rPr lang="cs-CZ" sz="4000" dirty="0" err="1" smtClean="0">
                <a:solidFill>
                  <a:srgbClr val="FF0000"/>
                </a:solidFill>
              </a:rPr>
              <a:t>Tá</a:t>
            </a:r>
            <a:r>
              <a:rPr lang="cs-CZ" sz="4000" dirty="0" smtClean="0">
                <a:solidFill>
                  <a:srgbClr val="FF0000"/>
                </a:solidFill>
              </a:rPr>
              <a:t>   </a:t>
            </a:r>
            <a:r>
              <a:rPr lang="cs-CZ" sz="4000" dirty="0" err="1" smtClean="0">
                <a:solidFill>
                  <a:srgbClr val="FF0000"/>
                </a:solidFill>
              </a:rPr>
              <a:t>tů</a:t>
            </a:r>
            <a:r>
              <a:rPr lang="cs-CZ" sz="4000" dirty="0" smtClean="0">
                <a:solidFill>
                  <a:srgbClr val="FF0000"/>
                </a:solidFill>
              </a:rPr>
              <a:t>   ti</a:t>
            </a:r>
          </a:p>
          <a:p>
            <a:endParaRPr lang="cs-CZ" sz="4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Skládáme slova</a:t>
            </a:r>
          </a:p>
          <a:p>
            <a:pPr marL="0" indent="0">
              <a:buNone/>
            </a:pPr>
            <a:r>
              <a:rPr lang="cs-CZ" sz="3600" dirty="0" smtClean="0"/>
              <a:t> </a:t>
            </a:r>
            <a:r>
              <a:rPr lang="cs-CZ" sz="3600" dirty="0" err="1"/>
              <a:t>t</a:t>
            </a:r>
            <a:r>
              <a:rPr lang="cs-CZ" sz="3600" dirty="0" err="1" smtClean="0"/>
              <a:t>e</a:t>
            </a:r>
            <a:r>
              <a:rPr lang="cs-CZ" sz="3600" dirty="0" smtClean="0"/>
              <a:t> ta		</a:t>
            </a:r>
            <a:r>
              <a:rPr lang="cs-CZ" sz="3600" dirty="0" err="1" smtClean="0"/>
              <a:t>tá</a:t>
            </a:r>
            <a:r>
              <a:rPr lang="cs-CZ" sz="3600" dirty="0" smtClean="0"/>
              <a:t> ta		</a:t>
            </a:r>
            <a:r>
              <a:rPr lang="cs-CZ" sz="3600" dirty="0" err="1" smtClean="0"/>
              <a:t>me</a:t>
            </a:r>
            <a:r>
              <a:rPr lang="cs-CZ" sz="3600" dirty="0" smtClean="0"/>
              <a:t> </a:t>
            </a:r>
            <a:r>
              <a:rPr lang="cs-CZ" sz="3600" dirty="0" err="1" smtClean="0"/>
              <a:t>te</a:t>
            </a:r>
            <a:r>
              <a:rPr lang="cs-CZ" sz="3600" dirty="0" smtClean="0"/>
              <a:t>	</a:t>
            </a:r>
            <a:r>
              <a:rPr lang="cs-CZ" sz="3600" dirty="0" err="1" smtClean="0"/>
              <a:t>mo</a:t>
            </a:r>
            <a:r>
              <a:rPr lang="cs-CZ" sz="3600" dirty="0" smtClean="0"/>
              <a:t> </a:t>
            </a:r>
            <a:r>
              <a:rPr lang="cs-CZ" sz="3600" dirty="0" err="1" smtClean="0"/>
              <a:t>tá</a:t>
            </a:r>
            <a:endParaRPr lang="cs-CZ" sz="3600" dirty="0" smtClean="0"/>
          </a:p>
          <a:p>
            <a:pPr marL="0" indent="0">
              <a:buNone/>
            </a:pPr>
            <a:r>
              <a:rPr lang="cs-CZ" sz="3600" dirty="0"/>
              <a:t>t</a:t>
            </a:r>
            <a:r>
              <a:rPr lang="cs-CZ" sz="3600" dirty="0" smtClean="0"/>
              <a:t>o pí			má </a:t>
            </a:r>
            <a:r>
              <a:rPr lang="cs-CZ" sz="3600" dirty="0" err="1" smtClean="0"/>
              <a:t>te</a:t>
            </a:r>
            <a:r>
              <a:rPr lang="cs-CZ" sz="3600" dirty="0" smtClean="0"/>
              <a:t>	to to		ty to	</a:t>
            </a:r>
          </a:p>
          <a:p>
            <a:pPr marL="0" indent="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1570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písmeno 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 O . Á		M E . E		. E L E</a:t>
            </a:r>
          </a:p>
          <a:p>
            <a:endParaRPr lang="cs-CZ" dirty="0"/>
          </a:p>
          <a:p>
            <a:r>
              <a:rPr lang="cs-CZ" dirty="0" smtClean="0"/>
              <a:t>L É . O		L É . Á		P A . A</a:t>
            </a:r>
          </a:p>
          <a:p>
            <a:endParaRPr lang="cs-CZ" dirty="0"/>
          </a:p>
          <a:p>
            <a:r>
              <a:rPr lang="cs-CZ" dirty="0" smtClean="0"/>
              <a:t>. O P  Í		S Í . O			S Í . A</a:t>
            </a:r>
          </a:p>
          <a:p>
            <a:endParaRPr lang="cs-CZ" dirty="0"/>
          </a:p>
          <a:p>
            <a:r>
              <a:rPr lang="cs-CZ" dirty="0" smtClean="0"/>
              <a:t>. E . A		. Á . 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385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seznámení s novým písmenem pomocí obrázků. Následuje skládání slabik a slov s otevřenými slabikami.</a:t>
            </a:r>
          </a:p>
          <a:p>
            <a:r>
              <a:rPr lang="cs-CZ" dirty="0" smtClean="0"/>
              <a:t>Děti zvládly doplňování vynechaných písmen ve slovech, bavilo je práce </a:t>
            </a:r>
            <a:r>
              <a:rPr lang="cs-CZ" smtClean="0"/>
              <a:t>u tabule.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ODKAZ NA PŮVODNÍ PRAMEN, ODKUD BYLO ČERPÁNO</a:t>
            </a:r>
          </a:p>
          <a:p>
            <a:r>
              <a:rPr lang="cs-CZ" sz="2800" dirty="0" smtClean="0"/>
              <a:t>Ilustrace : www.office.microsoft.com</a:t>
            </a:r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163</TotalTime>
  <Words>129</Words>
  <Application>Microsoft Office PowerPoint</Application>
  <PresentationFormat>Předvádění na obrazovce (4:3)</PresentationFormat>
  <Paragraphs>37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Prezentace aplikace PowerPoint</vt:lpstr>
      <vt:lpstr>Písmeno T se představuje</vt:lpstr>
      <vt:lpstr>Pojmenuj předměty, kde slyšíš hlásku T?</vt:lpstr>
      <vt:lpstr> </vt:lpstr>
      <vt:lpstr>Čteme slabiky</vt:lpstr>
      <vt:lpstr>Doplň písmeno T</vt:lpstr>
      <vt:lpstr>ANOTACE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30</cp:revision>
  <dcterms:created xsi:type="dcterms:W3CDTF">2011-06-20T10:40:08Z</dcterms:created>
  <dcterms:modified xsi:type="dcterms:W3CDTF">2012-04-15T13:35:08Z</dcterms:modified>
</cp:coreProperties>
</file>