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9" r:id="rId3"/>
    <p:sldId id="260" r:id="rId4"/>
    <p:sldId id="261" r:id="rId5"/>
    <p:sldId id="263" r:id="rId6"/>
    <p:sldId id="262" r:id="rId7"/>
    <p:sldId id="264" r:id="rId8"/>
    <p:sldId id="257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VY_32_INOVACE_04_Písmeno J</a:t>
          </a:r>
          <a:r>
            <a:rPr lang="cs-CZ" sz="2000" baseline="0" dirty="0" smtClean="0"/>
            <a:t>, j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2000" dirty="0" smtClean="0"/>
            <a:t>: Základní </a:t>
          </a:r>
          <a:r>
            <a:rPr lang="cs-CZ" sz="2000" dirty="0" smtClean="0"/>
            <a:t>škola a Mateřská škola Slatina</a:t>
          </a:r>
          <a:r>
            <a:rPr lang="cs-CZ" sz="2000" dirty="0" smtClean="0"/>
            <a:t>, okres </a:t>
          </a:r>
          <a:r>
            <a:rPr lang="cs-CZ" sz="2000" dirty="0" smtClean="0"/>
            <a:t>Nový Jičín</a:t>
          </a:r>
          <a:r>
            <a:rPr lang="cs-CZ" sz="2000" dirty="0" smtClean="0"/>
            <a:t>, příspěvková </a:t>
          </a:r>
          <a:r>
            <a:rPr lang="cs-CZ" sz="2000" dirty="0" smtClean="0"/>
            <a:t>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Libuše </a:t>
          </a:r>
          <a:r>
            <a:rPr lang="cs-CZ" sz="2000" dirty="0" smtClean="0"/>
            <a:t>Kotalová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1.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CZ.1.07/1.4.00/21.2280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2000" kern="1200" dirty="0" smtClean="0"/>
            <a:t>: Základní </a:t>
          </a:r>
          <a:r>
            <a:rPr lang="cs-CZ" sz="2000" kern="1200" dirty="0" smtClean="0"/>
            <a:t>škola a Mateřská škola Slatina</a:t>
          </a:r>
          <a:r>
            <a:rPr lang="cs-CZ" sz="2000" kern="1200" dirty="0" smtClean="0"/>
            <a:t>, okres </a:t>
          </a:r>
          <a:r>
            <a:rPr lang="cs-CZ" sz="2000" kern="1200" dirty="0" smtClean="0"/>
            <a:t>Nový Jičín</a:t>
          </a:r>
          <a:r>
            <a:rPr lang="cs-CZ" sz="2000" kern="1200" dirty="0" smtClean="0"/>
            <a:t>, příspěvková </a:t>
          </a:r>
          <a:r>
            <a:rPr lang="cs-CZ" sz="2000" kern="1200" dirty="0" smtClean="0"/>
            <a:t>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Libuše </a:t>
          </a:r>
          <a:r>
            <a:rPr lang="cs-CZ" sz="2000" kern="1200" dirty="0" smtClean="0"/>
            <a:t>Kotalová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VY_32_INOVACE_04_Písmeno J</a:t>
          </a:r>
          <a:r>
            <a:rPr lang="cs-CZ" sz="2000" kern="1200" baseline="0" dirty="0" smtClean="0"/>
            <a:t>, j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1. ročník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CZ.1.07/1.4.00/21.2280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6725600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Písmeno J , j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600" dirty="0" smtClean="0"/>
              <a:t>J </a:t>
            </a:r>
            <a:r>
              <a:rPr lang="cs-CZ" sz="9600" dirty="0" err="1" smtClean="0"/>
              <a:t>j</a:t>
            </a:r>
            <a:r>
              <a:rPr lang="cs-CZ" sz="9600" dirty="0" smtClean="0">
                <a:solidFill>
                  <a:srgbClr val="00B050"/>
                </a:solidFill>
              </a:rPr>
              <a:t>		J </a:t>
            </a:r>
            <a:r>
              <a:rPr lang="cs-CZ" sz="9600" dirty="0" err="1" smtClean="0">
                <a:solidFill>
                  <a:srgbClr val="00B050"/>
                </a:solidFill>
              </a:rPr>
              <a:t>j</a:t>
            </a:r>
            <a:endParaRPr lang="cs-CZ" sz="9600" dirty="0" smtClean="0">
              <a:solidFill>
                <a:srgbClr val="00B050"/>
              </a:solidFill>
            </a:endParaRPr>
          </a:p>
          <a:p>
            <a:pPr lvl="5"/>
            <a:r>
              <a:rPr lang="cs-CZ" sz="9600" smtClean="0">
                <a:solidFill>
                  <a:srgbClr val="FF0000"/>
                </a:solidFill>
              </a:rPr>
              <a:t>J j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9113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Jmenuj věci na obrázcích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1Q76Y7GL\MC90034698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694" y="1606383"/>
            <a:ext cx="2347129" cy="1826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1Q76Y7GL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8606" y="1124744"/>
            <a:ext cx="2307704" cy="2307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K0O7W0UI\MC9003561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124744"/>
            <a:ext cx="165963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AM1I8PN9\MC9003914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1444" y="3933056"/>
            <a:ext cx="1333195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JX1WAKUB\MM900236351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953481"/>
            <a:ext cx="2736330" cy="1398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S7687CZ2\MC9000364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8372" y="3834031"/>
            <a:ext cx="1253747" cy="2531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2140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Skládáme slabiky,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err="1" smtClean="0"/>
              <a:t>Ja</a:t>
            </a:r>
            <a:r>
              <a:rPr lang="cs-CZ" sz="4400" b="1" dirty="0" smtClean="0"/>
              <a:t>	   je    jo   ji   </a:t>
            </a:r>
            <a:r>
              <a:rPr lang="cs-CZ" sz="4400" b="1" dirty="0" err="1" smtClean="0"/>
              <a:t>ju</a:t>
            </a:r>
            <a:endParaRPr lang="cs-CZ" sz="4400" b="1" dirty="0" smtClean="0"/>
          </a:p>
          <a:p>
            <a:r>
              <a:rPr lang="cs-CZ" sz="4400" b="1" dirty="0" smtClean="0">
                <a:solidFill>
                  <a:srgbClr val="FF0000"/>
                </a:solidFill>
              </a:rPr>
              <a:t>Já	   jé    jó   jí   </a:t>
            </a:r>
            <a:r>
              <a:rPr lang="cs-CZ" sz="4400" b="1" dirty="0" err="1" smtClean="0">
                <a:solidFill>
                  <a:srgbClr val="FF0000"/>
                </a:solidFill>
              </a:rPr>
              <a:t>jů</a:t>
            </a:r>
            <a:endParaRPr lang="cs-CZ" sz="4400" b="1" dirty="0" smtClean="0">
              <a:solidFill>
                <a:srgbClr val="FF0000"/>
              </a:solidFill>
            </a:endParaRPr>
          </a:p>
          <a:p>
            <a:endParaRPr lang="cs-CZ" sz="4400" b="1" dirty="0">
              <a:solidFill>
                <a:srgbClr val="FF0000"/>
              </a:solidFill>
            </a:endParaRPr>
          </a:p>
          <a:p>
            <a:r>
              <a:rPr lang="cs-CZ" sz="4400" b="1" dirty="0" err="1" smtClean="0">
                <a:solidFill>
                  <a:srgbClr val="002060"/>
                </a:solidFill>
              </a:rPr>
              <a:t>Ju</a:t>
            </a:r>
            <a:r>
              <a:rPr lang="cs-CZ" sz="4400" b="1" dirty="0" smtClean="0">
                <a:solidFill>
                  <a:srgbClr val="002060"/>
                </a:solidFill>
              </a:rPr>
              <a:t> la     já </a:t>
            </a:r>
            <a:r>
              <a:rPr lang="cs-CZ" sz="4400" b="1" dirty="0" err="1" smtClean="0">
                <a:solidFill>
                  <a:srgbClr val="002060"/>
                </a:solidFill>
              </a:rPr>
              <a:t>ma</a:t>
            </a:r>
            <a:r>
              <a:rPr lang="cs-CZ" sz="4400" b="1" dirty="0" smtClean="0">
                <a:solidFill>
                  <a:srgbClr val="002060"/>
                </a:solidFill>
              </a:rPr>
              <a:t>   </a:t>
            </a:r>
            <a:r>
              <a:rPr lang="cs-CZ" sz="4400" b="1" dirty="0" err="1" smtClean="0">
                <a:solidFill>
                  <a:srgbClr val="002060"/>
                </a:solidFill>
              </a:rPr>
              <a:t>mo</a:t>
            </a:r>
            <a:r>
              <a:rPr lang="cs-CZ" sz="4400" b="1" dirty="0" smtClean="0">
                <a:solidFill>
                  <a:srgbClr val="002060"/>
                </a:solidFill>
              </a:rPr>
              <a:t> je   jí </a:t>
            </a:r>
            <a:r>
              <a:rPr lang="cs-CZ" sz="4400" b="1" dirty="0" err="1" smtClean="0">
                <a:solidFill>
                  <a:srgbClr val="002060"/>
                </a:solidFill>
              </a:rPr>
              <a:t>me</a:t>
            </a:r>
            <a:endParaRPr lang="cs-CZ" sz="4400" b="1" dirty="0" smtClean="0">
              <a:solidFill>
                <a:srgbClr val="002060"/>
              </a:solidFill>
            </a:endParaRPr>
          </a:p>
          <a:p>
            <a:r>
              <a:rPr lang="cs-CZ" sz="4400" b="1" dirty="0" err="1" smtClean="0">
                <a:solidFill>
                  <a:srgbClr val="002060"/>
                </a:solidFill>
              </a:rPr>
              <a:t>Pi</a:t>
            </a:r>
            <a:r>
              <a:rPr lang="cs-CZ" sz="4400" b="1" dirty="0" smtClean="0">
                <a:solidFill>
                  <a:srgbClr val="002060"/>
                </a:solidFill>
              </a:rPr>
              <a:t> je      se je    ta je     </a:t>
            </a:r>
            <a:r>
              <a:rPr lang="cs-CZ" sz="4400" b="1" dirty="0" err="1" smtClean="0">
                <a:solidFill>
                  <a:srgbClr val="002060"/>
                </a:solidFill>
              </a:rPr>
              <a:t>je</a:t>
            </a:r>
            <a:r>
              <a:rPr lang="cs-CZ" sz="4400" b="1" dirty="0" smtClean="0">
                <a:solidFill>
                  <a:srgbClr val="002060"/>
                </a:solidFill>
              </a:rPr>
              <a:t> la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625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ČTEME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Ju</a:t>
            </a:r>
            <a:r>
              <a:rPr lang="cs-CZ" dirty="0" smtClean="0"/>
              <a:t> la   je  mi </a:t>
            </a:r>
            <a:r>
              <a:rPr lang="cs-CZ" dirty="0" err="1" smtClean="0"/>
              <a:t>lá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Ju</a:t>
            </a:r>
            <a:r>
              <a:rPr lang="cs-CZ" dirty="0" smtClean="0"/>
              <a:t> la   je   </a:t>
            </a:r>
            <a:r>
              <a:rPr lang="cs-CZ" dirty="0" err="1" smtClean="0"/>
              <a:t>ma</a:t>
            </a:r>
            <a:r>
              <a:rPr lang="cs-CZ" dirty="0" smtClean="0"/>
              <a:t> </a:t>
            </a:r>
            <a:r>
              <a:rPr lang="cs-CZ" dirty="0" err="1" smtClean="0"/>
              <a:t>lá</a:t>
            </a:r>
            <a:r>
              <a:rPr lang="cs-CZ" dirty="0" smtClean="0"/>
              <a:t>.</a:t>
            </a:r>
          </a:p>
          <a:p>
            <a:r>
              <a:rPr lang="cs-CZ" dirty="0" smtClean="0"/>
              <a:t>Má </a:t>
            </a:r>
            <a:r>
              <a:rPr lang="cs-CZ" dirty="0" err="1" smtClean="0"/>
              <a:t>ma</a:t>
            </a:r>
            <a:r>
              <a:rPr lang="cs-CZ" dirty="0" smtClean="0"/>
              <a:t>   ji   my je.</a:t>
            </a:r>
          </a:p>
          <a:p>
            <a:r>
              <a:rPr lang="cs-CZ" dirty="0" smtClean="0"/>
              <a:t>Já  se  my ji   </a:t>
            </a:r>
            <a:r>
              <a:rPr lang="cs-CZ" dirty="0" err="1" smtClean="0"/>
              <a:t>sa</a:t>
            </a:r>
            <a:r>
              <a:rPr lang="cs-CZ" dirty="0" smtClean="0"/>
              <a:t> </a:t>
            </a:r>
            <a:r>
              <a:rPr lang="cs-CZ" dirty="0" err="1" smtClean="0"/>
              <a:t>ma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Ju</a:t>
            </a:r>
            <a:r>
              <a:rPr lang="cs-CZ" dirty="0" smtClean="0"/>
              <a:t> la     </a:t>
            </a:r>
            <a:r>
              <a:rPr lang="cs-CZ" dirty="0" err="1" smtClean="0"/>
              <a:t>pi</a:t>
            </a:r>
            <a:r>
              <a:rPr lang="cs-CZ" dirty="0" smtClean="0"/>
              <a:t> je.</a:t>
            </a:r>
            <a:endParaRPr lang="cs-CZ" dirty="0"/>
          </a:p>
        </p:txBody>
      </p:sp>
      <p:pic>
        <p:nvPicPr>
          <p:cNvPr id="1028" name="Picture 4" descr="C:\Users\admin\AppData\Local\Microsoft\Windows\Temporary Internet Files\Content.IE5\AM1I8PN9\MP9004021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565242"/>
            <a:ext cx="3246864" cy="2163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9558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DOPLNÍME PÍSMENO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 _ JE	M_ LE	J_ ME	PI _ E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M _ LÁ	M _ LÁ	T _ PÍ		L _ PÍ</a:t>
            </a:r>
          </a:p>
          <a:p>
            <a:endParaRPr lang="cs-CZ" dirty="0" smtClean="0"/>
          </a:p>
          <a:p>
            <a:r>
              <a:rPr lang="cs-CZ" dirty="0" smtClean="0"/>
              <a:t>T _ TA	T _ TA	L _ MO	S _ PE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1484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 PÍ ME		MY JE TE</a:t>
            </a:r>
          </a:p>
          <a:p>
            <a:r>
              <a:rPr lang="cs-CZ" dirty="0" smtClean="0"/>
              <a:t>LE TÍ ME		LI JE TE</a:t>
            </a:r>
          </a:p>
          <a:p>
            <a:r>
              <a:rPr lang="cs-CZ" dirty="0" smtClean="0"/>
              <a:t>PÁ LÍ ME		SY PE TE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JÁ SA JÍ		PO SÍ LA JÍ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LI JE ME		PO SÍ LÁ TE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3878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vyvození nového </a:t>
            </a:r>
            <a:r>
              <a:rPr lang="cs-CZ" dirty="0" smtClean="0"/>
              <a:t>písmene, </a:t>
            </a:r>
            <a:r>
              <a:rPr lang="cs-CZ" dirty="0" smtClean="0"/>
              <a:t>následnému čtení slabik a slov.</a:t>
            </a:r>
          </a:p>
          <a:p>
            <a:r>
              <a:rPr lang="cs-CZ" dirty="0" smtClean="0"/>
              <a:t>Žáci se také snaží doplnit chybějící písmena ve slovech.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ODKAZ NA PŮVODNÍ PRAMEN, ODKUD BYLO ČERPÁNO:</a:t>
            </a:r>
          </a:p>
          <a:p>
            <a:r>
              <a:rPr lang="cs-CZ" dirty="0" smtClean="0"/>
              <a:t>Ilustrace: klipart www.microsoft.com</a:t>
            </a:r>
          </a:p>
          <a:p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133</Words>
  <Application>Microsoft Office PowerPoint</Application>
  <PresentationFormat>Předvádění na obrazovce (4:3)</PresentationFormat>
  <Paragraphs>41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Písmeno J , j </vt:lpstr>
      <vt:lpstr>Jmenuj věci na obrázcích</vt:lpstr>
      <vt:lpstr>Skládáme slabiky, slova</vt:lpstr>
      <vt:lpstr>ČTEME VĚTY</vt:lpstr>
      <vt:lpstr>DOPLNÍME PÍSMENO</vt:lpstr>
      <vt:lpstr>NOVÁ SLOVA</vt:lpstr>
      <vt:lpstr>ANOTACE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31</cp:revision>
  <dcterms:created xsi:type="dcterms:W3CDTF">2011-06-20T10:40:08Z</dcterms:created>
  <dcterms:modified xsi:type="dcterms:W3CDTF">2012-04-15T13:38:04Z</dcterms:modified>
</cp:coreProperties>
</file>