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70" r:id="rId6"/>
    <p:sldId id="266" r:id="rId7"/>
    <p:sldId id="271" r:id="rId8"/>
    <p:sldId id="272" r:id="rId9"/>
    <p:sldId id="273" r:id="rId10"/>
    <p:sldId id="274" r:id="rId11"/>
    <p:sldId id="27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2" autoAdjust="0"/>
    <p:restoredTop sz="94590" autoAdjust="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	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VY_32_INOVACE_ICT_II_S2_07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MS E – Vytváření vzorců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Magda Bendová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</a:t>
            </a:r>
            <a:r>
              <a:rPr lang="cs-CZ" sz="1200">
                <a:latin typeface="Arial" panose="020B0604020202020204" pitchFamily="34" charset="0"/>
              </a:rPr>
              <a:t>	</a:t>
            </a:r>
            <a:r>
              <a:rPr lang="cs-CZ" sz="1200" smtClean="0">
                <a:latin typeface="Arial" panose="020B0604020202020204" pitchFamily="34" charset="0"/>
              </a:rPr>
              <a:t>20.11.2013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 smtClean="0"/>
              <a:t> 65-51-H/01 Kuchař - Číšník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dirty="0" smtClean="0">
                <a:latin typeface="Arial" panose="020B0604020202020204" pitchFamily="34" charset="0"/>
              </a:rPr>
              <a:t>IKT </a:t>
            </a:r>
            <a:r>
              <a:rPr lang="cs-CZ" sz="1200" dirty="0">
                <a:latin typeface="Arial" panose="020B0604020202020204" pitchFamily="34" charset="0"/>
              </a:rPr>
              <a:t>a je v souladu s </a:t>
            </a:r>
            <a:r>
              <a:rPr lang="cs-CZ" sz="1200" dirty="0" smtClean="0">
                <a:latin typeface="Arial" panose="020B0604020202020204" pitchFamily="34" charset="0"/>
              </a:rPr>
              <a:t>ŠVP.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dirty="0">
                <a:latin typeface="Arial" panose="020B0604020202020204" pitchFamily="34" charset="0"/>
              </a:rPr>
              <a:t>s výkladem </a:t>
            </a:r>
            <a:r>
              <a:rPr lang="cs-CZ" sz="1200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Klíčová slova : tabulka, buňka, suma, vzorec</a:t>
            </a:r>
            <a:endParaRPr lang="cs-CZ" sz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  <a:p>
            <a:pPr algn="ctr">
              <a:buNone/>
            </a:pPr>
            <a:r>
              <a:rPr lang="cs-CZ" sz="5400" b="1" dirty="0" smtClean="0">
                <a:solidFill>
                  <a:srgbClr val="7030A0"/>
                </a:solidFill>
              </a:rPr>
              <a:t>MS EXCEL – VYTVÁŘENÍ A KOPIE VZORCŮ</a:t>
            </a:r>
            <a:endParaRPr lang="cs-CZ" sz="5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dirty="0" smtClean="0">
                <a:solidFill>
                  <a:srgbClr val="7030A0"/>
                </a:solidFill>
              </a:rPr>
              <a:t/>
            </a:r>
            <a:br>
              <a:rPr lang="cs-CZ" sz="2800" dirty="0" smtClean="0">
                <a:solidFill>
                  <a:srgbClr val="7030A0"/>
                </a:solidFill>
              </a:rPr>
            </a:br>
            <a:r>
              <a:rPr lang="cs-CZ" sz="2800" dirty="0" smtClean="0">
                <a:solidFill>
                  <a:srgbClr val="7030A0"/>
                </a:solidFill>
              </a:rPr>
              <a:t/>
            </a:r>
            <a:br>
              <a:rPr lang="cs-CZ" sz="2800" dirty="0" smtClean="0">
                <a:solidFill>
                  <a:srgbClr val="7030A0"/>
                </a:solidFill>
              </a:rPr>
            </a:br>
            <a:r>
              <a:rPr lang="cs-CZ" sz="2800" dirty="0" smtClean="0">
                <a:solidFill>
                  <a:srgbClr val="7030A0"/>
                </a:solidFill>
              </a:rPr>
              <a:t/>
            </a:r>
            <a:br>
              <a:rPr lang="cs-CZ" sz="2800" dirty="0" smtClean="0">
                <a:solidFill>
                  <a:srgbClr val="7030A0"/>
                </a:solidFill>
              </a:rPr>
            </a:br>
            <a:r>
              <a:rPr lang="cs-CZ" sz="2700" dirty="0" smtClean="0">
                <a:solidFill>
                  <a:srgbClr val="7030A0"/>
                </a:solidFill>
              </a:rPr>
              <a:t>PROGRAM EXCEL SLOUŽÍ NEJEN K TVORBĚ A VYPLŇOVÁNÍ TABULEK, ALE TAKÉ UMOŽŇUJE PROVÁDĚT </a:t>
            </a:r>
            <a:r>
              <a:rPr lang="cs-CZ" sz="2700" dirty="0" smtClean="0">
                <a:solidFill>
                  <a:srgbClr val="7030A0"/>
                </a:solidFill>
              </a:rPr>
              <a:t>VÝPOČTY. OD </a:t>
            </a:r>
            <a:r>
              <a:rPr lang="cs-CZ" sz="2700" dirty="0" smtClean="0">
                <a:solidFill>
                  <a:srgbClr val="7030A0"/>
                </a:solidFill>
              </a:rPr>
              <a:t>NAPROSTO JEDNODUCHÝCH PO VELMI SLOŽITÉ. </a:t>
            </a:r>
            <a:br>
              <a:rPr lang="cs-CZ" sz="2700" dirty="0" smtClean="0">
                <a:solidFill>
                  <a:srgbClr val="7030A0"/>
                </a:solidFill>
              </a:rPr>
            </a:br>
            <a:endParaRPr lang="cs-CZ" sz="2700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2132856"/>
            <a:ext cx="72008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K PROVÁDĚNÍ VÝPOČTŮ SE POUŽÍVÁ VZOREC.</a:t>
            </a:r>
          </a:p>
          <a:p>
            <a:endParaRPr lang="cs-CZ" sz="2400" dirty="0" smtClean="0">
              <a:solidFill>
                <a:srgbClr val="7030A0"/>
              </a:solidFill>
            </a:endParaRPr>
          </a:p>
          <a:p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VZOREC JE PŘEDPIS, KTERÝ MÁ SVÁ PRAVIDLA A PROVEDE VÝPOČET.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rgbClr val="7030A0"/>
                </a:solidFill>
              </a:rPr>
              <a:t>VYTVOŘTE JEDNODUCHOU TABULKU PODLE TOHOTO VZORU:</a:t>
            </a:r>
          </a:p>
        </p:txBody>
      </p:sp>
      <p:pic>
        <p:nvPicPr>
          <p:cNvPr id="4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556792"/>
            <a:ext cx="2762250" cy="296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1763688" y="5157192"/>
            <a:ext cx="60486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NA LIST UMÍSTI TABULKU TAK, ABY POČET PONDĚLNÍCH OBĚDŮ BYL ZAPSÁN V BUŇCE   </a:t>
            </a:r>
            <a:r>
              <a:rPr lang="cs-CZ" sz="2400" u="sng" dirty="0" smtClean="0">
                <a:solidFill>
                  <a:srgbClr val="7030A0"/>
                </a:solidFill>
              </a:rPr>
              <a:t>B4.</a:t>
            </a:r>
            <a:endParaRPr lang="cs-CZ" sz="2400" u="sng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32656"/>
            <a:ext cx="8388424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solidFill>
                  <a:srgbClr val="7030A0"/>
                </a:solidFill>
              </a:rPr>
              <a:t>NYNÍ </a:t>
            </a:r>
            <a:r>
              <a:rPr lang="cs-CZ" sz="2800" u="sng" dirty="0" smtClean="0">
                <a:solidFill>
                  <a:srgbClr val="7030A0"/>
                </a:solidFill>
              </a:rPr>
              <a:t>ZAČNEME </a:t>
            </a:r>
            <a:r>
              <a:rPr lang="cs-CZ" sz="2800" u="sng" dirty="0" smtClean="0">
                <a:solidFill>
                  <a:srgbClr val="7030A0"/>
                </a:solidFill>
              </a:rPr>
              <a:t>VYTVÁŘET VZOREC: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CHCEME VYPOČÍTAT, KOLIK SE PRODALO JÍDEL V PONDĚLÍ.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MUSÍME MÍT OZNAČENU BUŇKU, VE KTERÉ CHCEME MÍT ZAPSÁN VÝSLEDEK.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1. KAŽDÝ VZOREC MUSÍ ZAČÍT ZNAKEM  </a:t>
            </a:r>
            <a:r>
              <a:rPr lang="cs-CZ" sz="2400" b="1" dirty="0" smtClean="0">
                <a:solidFill>
                  <a:srgbClr val="FF0000"/>
                </a:solidFill>
              </a:rPr>
              <a:t>=</a:t>
            </a:r>
            <a:br>
              <a:rPr lang="cs-CZ" sz="2400" b="1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7030A0"/>
                </a:solidFill>
              </a:rPr>
              <a:t>2. TLAČÍTKEM MYŠI KLIKNEME DO BUŇKY S POČTEM OBĚDŮ</a:t>
            </a:r>
            <a:br>
              <a:rPr lang="cs-CZ" sz="2400" dirty="0" smtClean="0">
                <a:solidFill>
                  <a:srgbClr val="7030A0"/>
                </a:solidFill>
              </a:rPr>
            </a:br>
            <a:r>
              <a:rPr lang="cs-CZ" sz="2400" dirty="0" smtClean="0">
                <a:solidFill>
                  <a:srgbClr val="7030A0"/>
                </a:solidFill>
              </a:rPr>
              <a:t>3. NA KLÁVESNICI STISKNEME KLÁVESU    </a:t>
            </a:r>
            <a:r>
              <a:rPr lang="cs-CZ" sz="2400" dirty="0" smtClean="0">
                <a:solidFill>
                  <a:srgbClr val="FF0000"/>
                </a:solidFill>
              </a:rPr>
              <a:t>+</a:t>
            </a:r>
            <a:r>
              <a:rPr lang="cs-CZ" sz="2400" dirty="0" smtClean="0">
                <a:solidFill>
                  <a:srgbClr val="7030A0"/>
                </a:solidFill>
              </a:rPr>
              <a:t/>
            </a:r>
            <a:br>
              <a:rPr lang="cs-CZ" sz="2400" dirty="0" smtClean="0">
                <a:solidFill>
                  <a:srgbClr val="7030A0"/>
                </a:solidFill>
              </a:rPr>
            </a:br>
            <a:r>
              <a:rPr lang="cs-CZ" sz="2400" dirty="0" smtClean="0">
                <a:solidFill>
                  <a:srgbClr val="7030A0"/>
                </a:solidFill>
              </a:rPr>
              <a:t>4. KLIKNEME </a:t>
            </a:r>
            <a:r>
              <a:rPr lang="cs-CZ" sz="2400" dirty="0" smtClean="0">
                <a:solidFill>
                  <a:srgbClr val="7030A0"/>
                </a:solidFill>
              </a:rPr>
              <a:t>NA </a:t>
            </a:r>
            <a:r>
              <a:rPr lang="cs-CZ" sz="2400" dirty="0" smtClean="0">
                <a:solidFill>
                  <a:srgbClr val="7030A0"/>
                </a:solidFill>
              </a:rPr>
              <a:t>BUŇKU S POČTEM VYDANÝCH VEČEŘÍ.</a:t>
            </a:r>
            <a:br>
              <a:rPr lang="cs-CZ" sz="2400" dirty="0" smtClean="0">
                <a:solidFill>
                  <a:srgbClr val="7030A0"/>
                </a:solidFill>
              </a:rPr>
            </a:br>
            <a:r>
              <a:rPr lang="cs-CZ" sz="2400" dirty="0" smtClean="0">
                <a:solidFill>
                  <a:srgbClr val="7030A0"/>
                </a:solidFill>
              </a:rPr>
              <a:t>5. STISKNEME KLÁVESU ENTER.</a:t>
            </a:r>
            <a:br>
              <a:rPr lang="cs-CZ" sz="2400" dirty="0" smtClean="0">
                <a:solidFill>
                  <a:srgbClr val="7030A0"/>
                </a:solidFill>
              </a:rPr>
            </a:br>
            <a:endParaRPr lang="cs-CZ" sz="2400" dirty="0" smtClean="0">
              <a:solidFill>
                <a:srgbClr val="7030A0"/>
              </a:solidFill>
            </a:endParaRPr>
          </a:p>
          <a:p>
            <a:endParaRPr lang="cs-CZ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3789040"/>
            <a:ext cx="3672408" cy="3068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dirty="0" smtClean="0">
                <a:solidFill>
                  <a:srgbClr val="0070C0"/>
                </a:solidFill>
              </a:rPr>
              <a:t/>
            </a:r>
            <a:br>
              <a:rPr lang="cs-CZ" sz="2800" dirty="0" smtClean="0">
                <a:solidFill>
                  <a:srgbClr val="0070C0"/>
                </a:solidFill>
              </a:rPr>
            </a:br>
            <a:r>
              <a:rPr lang="cs-CZ" sz="2800" dirty="0">
                <a:solidFill>
                  <a:srgbClr val="0070C0"/>
                </a:solidFill>
              </a:rPr>
              <a:t/>
            </a:r>
            <a:br>
              <a:rPr lang="cs-CZ" sz="2800" dirty="0">
                <a:solidFill>
                  <a:srgbClr val="0070C0"/>
                </a:solidFill>
              </a:rPr>
            </a:br>
            <a:r>
              <a:rPr lang="cs-CZ" sz="2800" dirty="0" smtClean="0">
                <a:solidFill>
                  <a:srgbClr val="0070C0"/>
                </a:solidFill>
              </a:rPr>
              <a:t/>
            </a:r>
            <a:br>
              <a:rPr lang="cs-CZ" sz="2800" dirty="0" smtClean="0">
                <a:solidFill>
                  <a:srgbClr val="0070C0"/>
                </a:solidFill>
              </a:rPr>
            </a:br>
            <a:r>
              <a:rPr lang="cs-CZ" sz="2800" dirty="0">
                <a:solidFill>
                  <a:srgbClr val="0070C0"/>
                </a:solidFill>
              </a:rPr>
              <a:t/>
            </a:r>
            <a:br>
              <a:rPr lang="cs-CZ" sz="2800" dirty="0">
                <a:solidFill>
                  <a:srgbClr val="0070C0"/>
                </a:solidFill>
              </a:rPr>
            </a:br>
            <a:r>
              <a:rPr lang="cs-CZ" sz="2800" dirty="0" smtClean="0">
                <a:solidFill>
                  <a:srgbClr val="7030A0"/>
                </a:solidFill>
              </a:rPr>
              <a:t>STEJNÝM ZPŮSOBEM PROVÁDÍME I JINÉ POČETNÍ OPERACE ODČÍTÁNÍ  </a:t>
            </a:r>
            <a:r>
              <a:rPr lang="cs-CZ" sz="2800" dirty="0" smtClean="0">
                <a:solidFill>
                  <a:srgbClr val="FF0000"/>
                </a:solidFill>
              </a:rPr>
              <a:t>–</a:t>
            </a:r>
            <a:r>
              <a:rPr lang="cs-CZ" sz="2800" dirty="0" smtClean="0">
                <a:solidFill>
                  <a:srgbClr val="7030A0"/>
                </a:solidFill>
              </a:rPr>
              <a:t>           NÁSOBENÍ   </a:t>
            </a:r>
            <a:r>
              <a:rPr lang="cs-CZ" sz="3600" dirty="0" smtClean="0">
                <a:solidFill>
                  <a:srgbClr val="FF0000"/>
                </a:solidFill>
              </a:rPr>
              <a:t>*</a:t>
            </a:r>
            <a:r>
              <a:rPr lang="cs-CZ" sz="3600" dirty="0" smtClean="0">
                <a:solidFill>
                  <a:srgbClr val="7030A0"/>
                </a:solidFill>
              </a:rPr>
              <a:t>              </a:t>
            </a:r>
            <a:r>
              <a:rPr lang="cs-CZ" sz="2800" dirty="0" smtClean="0">
                <a:solidFill>
                  <a:srgbClr val="7030A0"/>
                </a:solidFill>
              </a:rPr>
              <a:t>  DĚLENÍ  </a:t>
            </a:r>
            <a:r>
              <a:rPr lang="cs-CZ" sz="3600" dirty="0">
                <a:solidFill>
                  <a:srgbClr val="7030A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/</a:t>
            </a:r>
            <a:r>
              <a:rPr lang="cs-CZ" sz="3600" dirty="0" smtClean="0">
                <a:solidFill>
                  <a:srgbClr val="7030A0"/>
                </a:solidFill>
              </a:rPr>
              <a:t/>
            </a:r>
            <a:br>
              <a:rPr lang="cs-CZ" sz="3600" dirty="0" smtClean="0">
                <a:solidFill>
                  <a:srgbClr val="7030A0"/>
                </a:solidFill>
              </a:rPr>
            </a:br>
            <a:r>
              <a:rPr lang="cs-CZ" sz="3600" dirty="0">
                <a:solidFill>
                  <a:srgbClr val="7030A0"/>
                </a:solidFill>
              </a:rPr>
              <a:t/>
            </a:r>
            <a:br>
              <a:rPr lang="cs-CZ" sz="3600" dirty="0">
                <a:solidFill>
                  <a:srgbClr val="7030A0"/>
                </a:solidFill>
              </a:rPr>
            </a:br>
            <a:r>
              <a:rPr lang="cs-CZ" sz="3600" dirty="0" smtClean="0">
                <a:solidFill>
                  <a:srgbClr val="7030A0"/>
                </a:solidFill>
              </a:rPr>
              <a:t/>
            </a:r>
            <a:br>
              <a:rPr lang="cs-CZ" sz="3600" dirty="0" smtClean="0">
                <a:solidFill>
                  <a:srgbClr val="7030A0"/>
                </a:solidFill>
              </a:rPr>
            </a:b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276872"/>
            <a:ext cx="820891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POZOR NA PRIORITY MATEMATICKÝCH OPERACÍ</a:t>
            </a:r>
            <a:r>
              <a:rPr lang="cs-CZ" sz="2500" dirty="0" smtClean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!!!  JE NUTNÉ POUŽÍVAT ZÁVORKY. </a:t>
            </a:r>
          </a:p>
          <a:p>
            <a:r>
              <a:rPr lang="cs-CZ" sz="2500" dirty="0" smtClean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 3+5 *2 = 13</a:t>
            </a:r>
          </a:p>
          <a:p>
            <a:r>
              <a:rPr lang="cs-CZ" sz="2500" dirty="0" smtClean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(3+5)*2=  16</a:t>
            </a:r>
            <a:endParaRPr lang="cs-CZ" sz="2500" dirty="0">
              <a:solidFill>
                <a:srgbClr val="7030A0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14575" y="1833563"/>
            <a:ext cx="4514850" cy="319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404664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NYNÍ VYPOČÍTÁME ROZDÍL MEZI POČTEM VYDANÝCH OBĚDŮ A VEČEŘÍ.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POSTUP JE NAPROSTO STEJNÝ JAKO U SČÍTÁNÍ.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69127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POTŘEBUJEME VYPOČÍTAT </a:t>
            </a:r>
            <a:r>
              <a:rPr lang="cs-CZ" sz="2400" dirty="0" smtClean="0">
                <a:solidFill>
                  <a:srgbClr val="7030A0"/>
                </a:solidFill>
              </a:rPr>
              <a:t>ÚDAJE U DALŠÍCH DNŮ V TÝDNU.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MÁME DVĚ MOŽNOSTI, JAK TO UDĚLAT: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1. KE KAŽDÉMU DNU VYTVOŘÍME VZOREC.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564904"/>
            <a:ext cx="4229100" cy="318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043608" y="5661248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TENTO ZPŮSOB JE POMĚRNĚ ZDLOUHAVÝ.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ovací šipka 4"/>
          <p:cNvCxnSpPr/>
          <p:nvPr/>
        </p:nvCxnSpPr>
        <p:spPr>
          <a:xfrm>
            <a:off x="1691680" y="1196752"/>
            <a:ext cx="4680520" cy="280831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611560" y="548680"/>
            <a:ext cx="82089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DRUHOU MOŽNOSTÍ JE KOPÍROVAT VZOREC.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POSTAVÍME SE KURZOREM DO PRAVÉHO DOLNÍHO ROHU BUŇKY.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KURZOR SE ZMĚNÍ NA JEDNODUCHÝ KŘÍŽEK.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KURZOREM PŘEJEDEME PŘES BUŇKY, VE KTERÝCH CHCEME MÍT VÝSLEDEK.  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996952"/>
            <a:ext cx="4314825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šipka 6"/>
          <p:cNvCxnSpPr/>
          <p:nvPr/>
        </p:nvCxnSpPr>
        <p:spPr>
          <a:xfrm>
            <a:off x="4644008" y="2996952"/>
            <a:ext cx="1152128" cy="72008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SAMOSTATNÁ PRÁCE: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DOPOČÍTEJ TABULKU – ROZDÍLY MEZI OBĚDY A VEČEŘEMI.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VÝSLEDEK BY MĚL VYPADAT ASI TAKTO:</a:t>
            </a:r>
            <a:endParaRPr lang="cs-CZ" dirty="0"/>
          </a:p>
        </p:txBody>
      </p:sp>
      <p:pic>
        <p:nvPicPr>
          <p:cNvPr id="2253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988840"/>
            <a:ext cx="4038600" cy="2702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206</Words>
  <Application>Microsoft Office PowerPoint</Application>
  <PresentationFormat>Předvádění na obrazovce (4:3)</PresentationFormat>
  <Paragraphs>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   PROGRAM EXCEL SLOUŽÍ NEJEN K TVORBĚ A VYPLŇOVÁNÍ TABULEK, ALE TAKÉ UMOŽŇUJE PROVÁDĚT VÝPOČTY. OD NAPROSTO JEDNODUCHÝCH PO VELMI SLOŽITÉ.  </vt:lpstr>
      <vt:lpstr>VYTVOŘTE JEDNODUCHOU TABULKU PODLE TOHOTO VZORU:</vt:lpstr>
      <vt:lpstr>Snímek 5</vt:lpstr>
      <vt:lpstr>    STEJNÝM ZPŮSOBEM PROVÁDÍME I JINÉ POČETNÍ OPERACE ODČÍTÁNÍ  –           NÁSOBENÍ   *                DĚLENÍ   /   </vt:lpstr>
      <vt:lpstr>Snímek 7</vt:lpstr>
      <vt:lpstr>Snímek 8</vt:lpstr>
      <vt:lpstr>Snímek 9</vt:lpstr>
      <vt:lpstr>SAMOSTATNÁ PRÁCE:</vt:lpstr>
      <vt:lpstr>VÝSLEDEK BY MĚL VYPADAT ASI TAKTO: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Bendovi</dc:creator>
  <cp:lastModifiedBy>Dum</cp:lastModifiedBy>
  <cp:revision>22</cp:revision>
  <dcterms:created xsi:type="dcterms:W3CDTF">2013-11-07T11:46:46Z</dcterms:created>
  <dcterms:modified xsi:type="dcterms:W3CDTF">2014-10-23T18:16:48Z</dcterms:modified>
</cp:coreProperties>
</file>