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7" r:id="rId5"/>
    <p:sldId id="260" r:id="rId6"/>
    <p:sldId id="266" r:id="rId7"/>
    <p:sldId id="268" r:id="rId8"/>
    <p:sldId id="261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AFB00-5D58-4AEA-BC26-12D454946275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FCC63-CAD2-4BF3-A1E9-EC616B3432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AFB00-5D58-4AEA-BC26-12D454946275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FCC63-CAD2-4BF3-A1E9-EC616B3432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AFB00-5D58-4AEA-BC26-12D454946275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FCC63-CAD2-4BF3-A1E9-EC616B3432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AFB00-5D58-4AEA-BC26-12D454946275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FCC63-CAD2-4BF3-A1E9-EC616B3432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AFB00-5D58-4AEA-BC26-12D454946275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FCC63-CAD2-4BF3-A1E9-EC616B3432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AFB00-5D58-4AEA-BC26-12D454946275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FCC63-CAD2-4BF3-A1E9-EC616B3432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AFB00-5D58-4AEA-BC26-12D454946275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FCC63-CAD2-4BF3-A1E9-EC616B3432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AFB00-5D58-4AEA-BC26-12D454946275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FCC63-CAD2-4BF3-A1E9-EC616B3432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AFB00-5D58-4AEA-BC26-12D454946275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FCC63-CAD2-4BF3-A1E9-EC616B3432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AFB00-5D58-4AEA-BC26-12D454946275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FCC63-CAD2-4BF3-A1E9-EC616B3432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AFB00-5D58-4AEA-BC26-12D454946275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FCC63-CAD2-4BF3-A1E9-EC616B3432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6AFB00-5D58-4AEA-BC26-12D454946275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FCC63-CAD2-4BF3-A1E9-EC616B3432F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	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	VY_32_INOVACE_ICT_II_S2_08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6553200" cy="3077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b="1" dirty="0" smtClean="0">
                <a:latin typeface="Arial" panose="020B0604020202020204" pitchFamily="34" charset="0"/>
              </a:rPr>
              <a:t>MS E – Základní funkce</a:t>
            </a: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</a:t>
            </a:r>
            <a:r>
              <a:rPr lang="cs-CZ" sz="1200" dirty="0" smtClean="0">
                <a:latin typeface="Arial" panose="020B0604020202020204" pitchFamily="34" charset="0"/>
              </a:rPr>
              <a:t>Magda Bendová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	</a:t>
            </a:r>
            <a:r>
              <a:rPr lang="cs-CZ" sz="1200" dirty="0" smtClean="0">
                <a:latin typeface="Arial" panose="020B0604020202020204" pitchFamily="34" charset="0"/>
              </a:rPr>
              <a:t>1.9.2013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 smtClean="0"/>
              <a:t> 65-51-H/01 Kuchař - Číšník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</a:t>
            </a:r>
            <a:r>
              <a:rPr lang="cs-CZ" sz="1200" dirty="0" smtClean="0">
                <a:latin typeface="Arial" panose="020B0604020202020204" pitchFamily="34" charset="0"/>
              </a:rPr>
              <a:t>2. </a:t>
            </a:r>
            <a:r>
              <a:rPr lang="cs-CZ" sz="1200" dirty="0">
                <a:latin typeface="Arial" panose="020B0604020202020204" pitchFamily="34" charset="0"/>
              </a:rPr>
              <a:t>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dirty="0" smtClean="0">
                <a:latin typeface="Arial" panose="020B0604020202020204" pitchFamily="34" charset="0"/>
              </a:rPr>
              <a:t>IKT </a:t>
            </a:r>
            <a:r>
              <a:rPr lang="cs-CZ" sz="1200" dirty="0">
                <a:latin typeface="Arial" panose="020B0604020202020204" pitchFamily="34" charset="0"/>
              </a:rPr>
              <a:t>a je v souladu s </a:t>
            </a:r>
            <a:r>
              <a:rPr lang="cs-CZ" sz="1200" dirty="0" smtClean="0">
                <a:latin typeface="Arial" panose="020B0604020202020204" pitchFamily="34" charset="0"/>
              </a:rPr>
              <a:t>ŠVP.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dirty="0">
                <a:latin typeface="Arial" panose="020B0604020202020204" pitchFamily="34" charset="0"/>
              </a:rPr>
              <a:t>s výkladem </a:t>
            </a:r>
            <a:r>
              <a:rPr lang="cs-CZ" sz="1200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Klíčová slova : suma, maximum, minimum, průměr</a:t>
            </a:r>
            <a:endParaRPr lang="cs-CZ" sz="1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4525963"/>
          </a:xfrm>
        </p:spPr>
        <p:txBody>
          <a:bodyPr/>
          <a:lstStyle/>
          <a:p>
            <a:r>
              <a:rPr lang="cs-CZ" dirty="0" smtClean="0"/>
              <a:t> </a:t>
            </a:r>
          </a:p>
          <a:p>
            <a:endParaRPr lang="cs-CZ" dirty="0"/>
          </a:p>
          <a:p>
            <a:pPr algn="ctr">
              <a:buNone/>
            </a:pPr>
            <a:r>
              <a:rPr lang="cs-CZ" sz="5400" b="1" dirty="0" smtClean="0">
                <a:solidFill>
                  <a:srgbClr val="CC0099"/>
                </a:solidFill>
              </a:rPr>
              <a:t>MS EXCEL – ZÁKLADNÍ FUNKCE</a:t>
            </a:r>
            <a:endParaRPr lang="cs-CZ" sz="5400" b="1" dirty="0">
              <a:solidFill>
                <a:srgbClr val="CC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85794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>
                <a:solidFill>
                  <a:srgbClr val="CC0099"/>
                </a:solidFill>
              </a:rPr>
              <a:t>JIŽ UMÍME VYTVÁŘET VZORCE. </a:t>
            </a:r>
            <a:br>
              <a:rPr lang="cs-CZ" sz="2400" dirty="0" smtClean="0">
                <a:solidFill>
                  <a:srgbClr val="CC0099"/>
                </a:solidFill>
              </a:rPr>
            </a:br>
            <a:r>
              <a:rPr lang="cs-CZ" sz="2400" dirty="0" smtClean="0">
                <a:solidFill>
                  <a:srgbClr val="CC0099"/>
                </a:solidFill>
              </a:rPr>
              <a:t>NĚKDY TO ALE MŮŽE BÝT ZBYTEČNĚ SLOŽITÉ A ZDLOUHAVÉ</a:t>
            </a:r>
            <a:r>
              <a:rPr lang="cs-CZ" sz="2400" dirty="0" smtClean="0">
                <a:solidFill>
                  <a:srgbClr val="CC0099"/>
                </a:solidFill>
              </a:rPr>
              <a:t>. NAPŘÍKLAD </a:t>
            </a:r>
            <a:r>
              <a:rPr lang="cs-CZ" sz="2400" dirty="0" smtClean="0">
                <a:solidFill>
                  <a:srgbClr val="CC0099"/>
                </a:solidFill>
              </a:rPr>
              <a:t>KDYBYCHOM MĚLI SEČÍST DLOUHÝ SLOUPEC ČÍSEL.</a:t>
            </a:r>
            <a:br>
              <a:rPr lang="cs-CZ" sz="2400" dirty="0" smtClean="0">
                <a:solidFill>
                  <a:srgbClr val="CC0099"/>
                </a:solidFill>
              </a:rPr>
            </a:br>
            <a:endParaRPr lang="cs-CZ" sz="2400" dirty="0">
              <a:solidFill>
                <a:srgbClr val="CC0099"/>
              </a:solidFill>
            </a:endParaRPr>
          </a:p>
        </p:txBody>
      </p:sp>
      <p:pic>
        <p:nvPicPr>
          <p:cNvPr id="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857364"/>
            <a:ext cx="1714512" cy="4617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00166" y="6429396"/>
            <a:ext cx="6696075" cy="219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4929158" y="2428868"/>
            <a:ext cx="421484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C0099"/>
                </a:solidFill>
              </a:rPr>
              <a:t>VŠIMNĚTE SI, ŽE BUŇKY, PŘÍSLUŠNÉ K JEDNOTLIVÝM POLOŽKÁM VZORCE, MAJÍ SHODNOU BARVU. TO NÁM USNADŇUJE ORIENTACI.</a:t>
            </a:r>
            <a:endParaRPr lang="cs-CZ" sz="2000" dirty="0">
              <a:solidFill>
                <a:srgbClr val="CC0099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14546" y="1785926"/>
            <a:ext cx="1247775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2571744"/>
            <a:ext cx="6372225" cy="303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571472" y="500042"/>
            <a:ext cx="80010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>
                <a:solidFill>
                  <a:srgbClr val="CC0099"/>
                </a:solidFill>
              </a:rPr>
              <a:t>V EXCELU </a:t>
            </a:r>
            <a:r>
              <a:rPr lang="cs-CZ" sz="2800" dirty="0" smtClean="0">
                <a:solidFill>
                  <a:srgbClr val="CC0099"/>
                </a:solidFill>
              </a:rPr>
              <a:t>MÁME K DISPOZICI VELKÉ MNOŽSTVÍ PŘEDNASTAVENÝCH VZORCŮ, KTERÉ NAZÝVÁME FUNKCE. </a:t>
            </a:r>
            <a:endParaRPr lang="cs-CZ" sz="2800" dirty="0">
              <a:solidFill>
                <a:srgbClr val="CC0099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000364" y="3286124"/>
            <a:ext cx="1143008" cy="85725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3929058" y="2571744"/>
            <a:ext cx="571504" cy="50006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rgbClr val="CC0099"/>
                </a:solidFill>
              </a:rPr>
              <a:t>ZÁKLADEM JSOU FUNKCE, KTERÉ NAJDEME PŘI OTEVŘENÍ ZÁKLADNÍ OBRAZOVKY.</a:t>
            </a:r>
            <a:endParaRPr lang="cs-CZ" sz="2400" dirty="0">
              <a:solidFill>
                <a:srgbClr val="CC00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628800"/>
            <a:ext cx="6427812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67038" y="2124075"/>
            <a:ext cx="3209925" cy="2609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642910" y="571480"/>
            <a:ext cx="792961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C0099"/>
                </a:solidFill>
              </a:rPr>
              <a:t>NEJPRVE SE SEZNÁMÍME S FUNKCÍ SUMA.</a:t>
            </a:r>
          </a:p>
          <a:p>
            <a:r>
              <a:rPr lang="cs-CZ" sz="2800" dirty="0" smtClean="0">
                <a:solidFill>
                  <a:srgbClr val="CC0099"/>
                </a:solidFill>
              </a:rPr>
              <a:t>VYTVOŘÍME SI JEDNODUCHOU TABULKU.</a:t>
            </a:r>
            <a:endParaRPr lang="cs-CZ" sz="2800" dirty="0">
              <a:solidFill>
                <a:srgbClr val="CC0099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Přímá spojovací šipka 10"/>
          <p:cNvCxnSpPr>
            <a:endCxn id="9" idx="0"/>
          </p:cNvCxnSpPr>
          <p:nvPr/>
        </p:nvCxnSpPr>
        <p:spPr>
          <a:xfrm>
            <a:off x="1547664" y="2564904"/>
            <a:ext cx="468052" cy="258547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solidFill>
                  <a:srgbClr val="CC0099"/>
                </a:solidFill>
              </a:rPr>
              <a:t>POTŘEBUJEME ZJISTIT, KOLIK PORCÍ BYLO UVAŘENO .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45530" y="1988840"/>
            <a:ext cx="489847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85720" y="1071546"/>
            <a:ext cx="342161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000" dirty="0" smtClean="0">
                <a:solidFill>
                  <a:srgbClr val="CC0099"/>
                </a:solidFill>
              </a:rPr>
              <a:t>VYBEREME SI BUŇKU, VE KTERÉ CHCEME MÍT VÝSLEDEK.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solidFill>
                  <a:srgbClr val="CC0099"/>
                </a:solidFill>
              </a:rPr>
              <a:t>KLIKNEME NA TLAČÍTKO SUMA.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solidFill>
                  <a:srgbClr val="CC0099"/>
                </a:solidFill>
              </a:rPr>
              <a:t>PROGRAM NABÍDNE OBLAST BUNĚK, JEJICHŽ HODNOTY BUDE SČÍTAT A V BUŇCE SE OBJEVÍ ADRESY SČÍTANÝCH BUNĚK.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solidFill>
                  <a:srgbClr val="CC0099"/>
                </a:solidFill>
              </a:rPr>
              <a:t>PO ODENTROVÁNÍ SE OBJEVÍ VÝSLEDEK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3131840" y="1916832"/>
            <a:ext cx="4032448" cy="381642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5150382"/>
            <a:ext cx="3096344" cy="17076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6876256" y="5517232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105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675456"/>
            <a:ext cx="8229600" cy="7344816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rgbClr val="CC0099"/>
                </a:solidFill>
              </a:rPr>
              <a:t>FUNKCI </a:t>
            </a:r>
            <a:r>
              <a:rPr lang="cs-CZ" sz="2400" dirty="0" smtClean="0">
                <a:solidFill>
                  <a:srgbClr val="FF0000"/>
                </a:solidFill>
              </a:rPr>
              <a:t>SUMA </a:t>
            </a:r>
            <a:r>
              <a:rPr lang="cs-CZ" sz="2400" dirty="0" smtClean="0">
                <a:solidFill>
                  <a:srgbClr val="CC0099"/>
                </a:solidFill>
              </a:rPr>
              <a:t>JIŽ BEZPEČNĚ ZNÁME. </a:t>
            </a:r>
            <a:r>
              <a:rPr lang="cs-CZ" sz="2400" dirty="0" smtClean="0">
                <a:solidFill>
                  <a:srgbClr val="CC0099"/>
                </a:solidFill>
              </a:rPr>
              <a:t> SEČTE </a:t>
            </a:r>
            <a:r>
              <a:rPr lang="cs-CZ" sz="2400" dirty="0" smtClean="0">
                <a:solidFill>
                  <a:srgbClr val="CC0099"/>
                </a:solidFill>
              </a:rPr>
              <a:t>HODNOTY VE SLOUPCI NEBO ŘÁDKU.</a:t>
            </a:r>
            <a:br>
              <a:rPr lang="cs-CZ" sz="2400" dirty="0" smtClean="0">
                <a:solidFill>
                  <a:srgbClr val="CC0099"/>
                </a:solidFill>
              </a:rPr>
            </a:br>
            <a:r>
              <a:rPr lang="cs-CZ" sz="2400" dirty="0">
                <a:solidFill>
                  <a:srgbClr val="CC0099"/>
                </a:solidFill>
              </a:rPr>
              <a:t/>
            </a:r>
            <a:br>
              <a:rPr lang="cs-CZ" sz="2400" dirty="0">
                <a:solidFill>
                  <a:srgbClr val="CC0099"/>
                </a:solidFill>
              </a:rPr>
            </a:br>
            <a:r>
              <a:rPr lang="cs-CZ" sz="2400" dirty="0" smtClean="0">
                <a:solidFill>
                  <a:srgbClr val="CC0099"/>
                </a:solidFill>
              </a:rPr>
              <a:t>FUNKCE </a:t>
            </a:r>
            <a:r>
              <a:rPr lang="cs-CZ" sz="2400" dirty="0" smtClean="0">
                <a:solidFill>
                  <a:srgbClr val="FF0000"/>
                </a:solidFill>
              </a:rPr>
              <a:t>PRŮMĚR </a:t>
            </a:r>
            <a:r>
              <a:rPr lang="cs-CZ" sz="2400" dirty="0" smtClean="0">
                <a:solidFill>
                  <a:srgbClr val="CC0099"/>
                </a:solidFill>
              </a:rPr>
              <a:t>VYPOČÍTÁ PRŮMĚRNOU HODNOTU Z HODNOT VE VYBRANÉ OBLASTI.</a:t>
            </a:r>
            <a:br>
              <a:rPr lang="cs-CZ" sz="2400" dirty="0" smtClean="0">
                <a:solidFill>
                  <a:srgbClr val="CC0099"/>
                </a:solidFill>
              </a:rPr>
            </a:br>
            <a:r>
              <a:rPr lang="cs-CZ" sz="2400" dirty="0" smtClean="0">
                <a:solidFill>
                  <a:srgbClr val="CC0099"/>
                </a:solidFill>
              </a:rPr>
              <a:t/>
            </a:r>
            <a:br>
              <a:rPr lang="cs-CZ" sz="2400" dirty="0" smtClean="0">
                <a:solidFill>
                  <a:srgbClr val="CC0099"/>
                </a:solidFill>
              </a:rPr>
            </a:br>
            <a:r>
              <a:rPr lang="cs-CZ" sz="2400" dirty="0" smtClean="0">
                <a:solidFill>
                  <a:srgbClr val="CC0099"/>
                </a:solidFill>
              </a:rPr>
              <a:t>FUNKCE </a:t>
            </a:r>
            <a:r>
              <a:rPr lang="cs-CZ" sz="2400" dirty="0" smtClean="0">
                <a:solidFill>
                  <a:srgbClr val="FF0000"/>
                </a:solidFill>
              </a:rPr>
              <a:t>POČET </a:t>
            </a:r>
            <a:r>
              <a:rPr lang="cs-CZ" sz="2400" dirty="0">
                <a:solidFill>
                  <a:srgbClr val="CC0099"/>
                </a:solidFill>
              </a:rPr>
              <a:t>UVEDE POČET BUNĚK VE VÝBĚRU.</a:t>
            </a:r>
            <a:br>
              <a:rPr lang="cs-CZ" sz="2400" dirty="0">
                <a:solidFill>
                  <a:srgbClr val="CC0099"/>
                </a:solidFill>
              </a:rPr>
            </a:br>
            <a:r>
              <a:rPr lang="cs-CZ" sz="2400" dirty="0">
                <a:solidFill>
                  <a:srgbClr val="CC0099"/>
                </a:solidFill>
              </a:rPr>
              <a:t/>
            </a:r>
            <a:br>
              <a:rPr lang="cs-CZ" sz="2400" dirty="0">
                <a:solidFill>
                  <a:srgbClr val="CC0099"/>
                </a:solidFill>
              </a:rPr>
            </a:br>
            <a:r>
              <a:rPr lang="cs-CZ" sz="2400" dirty="0">
                <a:solidFill>
                  <a:srgbClr val="CC0099"/>
                </a:solidFill>
              </a:rPr>
              <a:t>FUNKCE</a:t>
            </a:r>
            <a:r>
              <a:rPr lang="cs-CZ" sz="2400" dirty="0" smtClean="0">
                <a:solidFill>
                  <a:srgbClr val="CC0099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MAXIMUM</a:t>
            </a:r>
            <a:r>
              <a:rPr lang="cs-CZ" sz="2400" dirty="0" smtClean="0">
                <a:solidFill>
                  <a:srgbClr val="CC0099"/>
                </a:solidFill>
              </a:rPr>
              <a:t> </a:t>
            </a:r>
            <a:r>
              <a:rPr lang="cs-CZ" sz="2400" dirty="0">
                <a:solidFill>
                  <a:srgbClr val="CC0099"/>
                </a:solidFill>
              </a:rPr>
              <a:t>VYBERE NEJVYŠŠÍ HODNOTU VE VÝBĚRU.</a:t>
            </a:r>
            <a:br>
              <a:rPr lang="cs-CZ" sz="2400" dirty="0">
                <a:solidFill>
                  <a:srgbClr val="CC0099"/>
                </a:solidFill>
              </a:rPr>
            </a:br>
            <a:r>
              <a:rPr lang="cs-CZ" sz="2400" dirty="0">
                <a:solidFill>
                  <a:srgbClr val="CC0099"/>
                </a:solidFill>
              </a:rPr>
              <a:t/>
            </a:r>
            <a:br>
              <a:rPr lang="cs-CZ" sz="2400" dirty="0">
                <a:solidFill>
                  <a:srgbClr val="CC0099"/>
                </a:solidFill>
              </a:rPr>
            </a:br>
            <a:r>
              <a:rPr lang="cs-CZ" sz="2400" dirty="0">
                <a:solidFill>
                  <a:srgbClr val="CC0099"/>
                </a:solidFill>
              </a:rPr>
              <a:t>FUNKCE</a:t>
            </a:r>
            <a:r>
              <a:rPr lang="cs-CZ" sz="2400" dirty="0" smtClean="0">
                <a:solidFill>
                  <a:srgbClr val="CC0099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MINIMUM </a:t>
            </a:r>
            <a:r>
              <a:rPr lang="cs-CZ" sz="2400" dirty="0">
                <a:solidFill>
                  <a:srgbClr val="CC0099"/>
                </a:solidFill>
              </a:rPr>
              <a:t>VYBERE NEJNIŽŠÍ </a:t>
            </a:r>
            <a:r>
              <a:rPr lang="cs-CZ" sz="2400" dirty="0" smtClean="0">
                <a:solidFill>
                  <a:srgbClr val="CC0099"/>
                </a:solidFill>
              </a:rPr>
              <a:t>HODNOTU </a:t>
            </a:r>
            <a:r>
              <a:rPr lang="cs-CZ" sz="2400" dirty="0">
                <a:solidFill>
                  <a:srgbClr val="CC0099"/>
                </a:solidFill>
              </a:rPr>
              <a:t>VE </a:t>
            </a:r>
            <a:r>
              <a:rPr lang="cs-CZ" sz="2400" dirty="0" smtClean="0">
                <a:solidFill>
                  <a:srgbClr val="CC0099"/>
                </a:solidFill>
              </a:rPr>
              <a:t>VÝBĚRU</a:t>
            </a:r>
            <a:br>
              <a:rPr lang="cs-CZ" sz="2400" dirty="0" smtClean="0">
                <a:solidFill>
                  <a:srgbClr val="CC0099"/>
                </a:solidFill>
              </a:rPr>
            </a:br>
            <a:endParaRPr lang="cs-CZ" sz="2400" dirty="0">
              <a:solidFill>
                <a:srgbClr val="CC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SAMOSTATNÁ PRÁCE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CC0099"/>
                </a:solidFill>
              </a:rPr>
              <a:t>VYTVOŘTE SI TABULKU, KTERÁ BUDE OBSAHOVAT PŘEHLED PRODANÉ ZELENINY V KG ZA JEDNOTLIVÉ DNY.</a:t>
            </a:r>
          </a:p>
          <a:p>
            <a:endParaRPr lang="cs-CZ" dirty="0">
              <a:solidFill>
                <a:srgbClr val="CC0099"/>
              </a:solidFill>
            </a:endParaRPr>
          </a:p>
          <a:p>
            <a:r>
              <a:rPr lang="cs-CZ" dirty="0" smtClean="0">
                <a:solidFill>
                  <a:srgbClr val="CC0099"/>
                </a:solidFill>
              </a:rPr>
              <a:t>VYPOČÍTEJTE PRŮMĚRNÝ PRODEJ JEDNOTLIVÝCH DRUHŮ.</a:t>
            </a:r>
          </a:p>
          <a:p>
            <a:endParaRPr lang="cs-CZ" dirty="0" smtClean="0">
              <a:solidFill>
                <a:srgbClr val="CC0099"/>
              </a:solidFill>
            </a:endParaRPr>
          </a:p>
          <a:p>
            <a:r>
              <a:rPr lang="cs-CZ" dirty="0" smtClean="0">
                <a:solidFill>
                  <a:srgbClr val="CC0099"/>
                </a:solidFill>
              </a:rPr>
              <a:t>ZJISTĚTE POČET DNŮ PRODEJE A KOLIK BYLO PRODÁNO </a:t>
            </a:r>
            <a:r>
              <a:rPr lang="cs-CZ" dirty="0" smtClean="0">
                <a:solidFill>
                  <a:srgbClr val="CC0099"/>
                </a:solidFill>
              </a:rPr>
              <a:t>NEJVÍCE </a:t>
            </a:r>
            <a:r>
              <a:rPr lang="cs-CZ" dirty="0" smtClean="0">
                <a:solidFill>
                  <a:srgbClr val="CC0099"/>
                </a:solidFill>
              </a:rPr>
              <a:t>ČI NEJMÉNĚ.</a:t>
            </a:r>
            <a:endParaRPr lang="cs-CZ" dirty="0">
              <a:solidFill>
                <a:srgbClr val="CC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VÝSLEDEK BY MĚL VYPADAT TAKTO</a:t>
            </a:r>
            <a:endParaRPr lang="cs-CZ" u="sng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252536" y="1916832"/>
            <a:ext cx="9773441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177</Words>
  <Application>Microsoft Office PowerPoint</Application>
  <PresentationFormat>Předvádění na obrazovce (4:3)</PresentationFormat>
  <Paragraphs>42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JIŽ UMÍME VYTVÁŘET VZORCE.  NĚKDY TO ALE MŮŽE BÝT ZBYTEČNĚ SLOŽITÉ A ZDLOUHAVÉ. NAPŘÍKLAD KDYBYCHOM MĚLI SEČÍST DLOUHÝ SLOUPEC ČÍSEL. </vt:lpstr>
      <vt:lpstr>Snímek 4</vt:lpstr>
      <vt:lpstr>ZÁKLADEM JSOU FUNKCE, KTERÉ NAJDEME PŘI OTEVŘENÍ ZÁKLADNÍ OBRAZOVKY.</vt:lpstr>
      <vt:lpstr>Snímek 6</vt:lpstr>
      <vt:lpstr>POTŘEBUJEME ZJISTIT, KOLIK PORCÍ BYLO UVAŘENO .</vt:lpstr>
      <vt:lpstr>FUNKCI SUMA JIŽ BEZPEČNĚ ZNÁME.  SEČTE HODNOTY VE SLOUPCI NEBO ŘÁDKU.  FUNKCE PRŮMĚR VYPOČÍTÁ PRŮMĚRNOU HODNOTU Z HODNOT VE VYBRANÉ OBLASTI.  FUNKCE POČET UVEDE POČET BUNĚK VE VÝBĚRU.  FUNKCE MAXIMUM VYBERE NEJVYŠŠÍ HODNOTU VE VÝBĚRU.  FUNKCE MINIMUM VYBERE NEJNIŽŠÍ HODNOTU VE VÝBĚRU </vt:lpstr>
      <vt:lpstr>SAMOSTATNÁ PRÁCE</vt:lpstr>
      <vt:lpstr>VÝSLEDEK BY MĚL VYPADAT TAKTO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Bendovi</dc:creator>
  <cp:lastModifiedBy>Dum</cp:lastModifiedBy>
  <cp:revision>20</cp:revision>
  <dcterms:created xsi:type="dcterms:W3CDTF">2013-11-07T13:35:43Z</dcterms:created>
  <dcterms:modified xsi:type="dcterms:W3CDTF">2014-10-23T18:14:41Z</dcterms:modified>
</cp:coreProperties>
</file>