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8" r:id="rId6"/>
    <p:sldId id="269" r:id="rId7"/>
    <p:sldId id="271" r:id="rId8"/>
    <p:sldId id="273" r:id="rId9"/>
    <p:sldId id="274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E9390E-B718-4267-B4ED-9CD3A2847E19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73267D-01FF-4A40-9D94-14D5E2C22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VY_32_INOVACE_ICT_II_S1_09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7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Pojmenování buňky, absolutní adresa 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 smtClean="0"/>
              <a:t>65-51-H/01 Kuchař - Číšník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pojmenování buňky, absolutní adresa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990099"/>
                </a:solidFill>
              </a:rPr>
              <a:t>MS EXCEL– POJMENOVÁNÍ BUŇKY, ABSOLUTNÍ ADRESA</a:t>
            </a:r>
            <a:endParaRPr lang="cs-CZ" sz="5400" b="1" dirty="0">
              <a:solidFill>
                <a:srgbClr val="99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96752"/>
            <a:ext cx="4485184" cy="64807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rgbClr val="990099"/>
                </a:solidFill>
              </a:rPr>
              <a:t>OZNAČOVÁNÍ </a:t>
            </a:r>
            <a:r>
              <a:rPr lang="cs-CZ" sz="2800" dirty="0" smtClean="0">
                <a:solidFill>
                  <a:srgbClr val="990099"/>
                </a:solidFill>
              </a:rPr>
              <a:t>BUNĚK</a:t>
            </a:r>
            <a:r>
              <a:rPr lang="cs-CZ" sz="2800" dirty="0" smtClean="0">
                <a:solidFill>
                  <a:srgbClr val="990099"/>
                </a:solidFill>
              </a:rPr>
              <a:t/>
            </a:r>
            <a:br>
              <a:rPr lang="cs-CZ" sz="2800" dirty="0" smtClean="0">
                <a:solidFill>
                  <a:srgbClr val="990099"/>
                </a:solidFill>
              </a:rPr>
            </a:br>
            <a:r>
              <a:rPr lang="cs-CZ" sz="2800" dirty="0" smtClean="0">
                <a:solidFill>
                  <a:srgbClr val="990099"/>
                </a:solidFill>
              </a:rPr>
              <a:t/>
            </a:r>
            <a:br>
              <a:rPr lang="cs-CZ" sz="2800" dirty="0" smtClean="0">
                <a:solidFill>
                  <a:srgbClr val="990099"/>
                </a:solidFill>
              </a:rPr>
            </a:br>
            <a:r>
              <a:rPr lang="cs-CZ" sz="2800" dirty="0" smtClean="0">
                <a:solidFill>
                  <a:srgbClr val="990099"/>
                </a:solidFill>
              </a:rPr>
              <a:t/>
            </a:r>
            <a:br>
              <a:rPr lang="cs-CZ" sz="2800" dirty="0" smtClean="0">
                <a:solidFill>
                  <a:srgbClr val="990099"/>
                </a:solidFill>
              </a:rPr>
            </a:br>
            <a:r>
              <a:rPr lang="cs-CZ" sz="2800" dirty="0" smtClean="0">
                <a:solidFill>
                  <a:srgbClr val="990099"/>
                </a:solidFill>
              </a:rPr>
              <a:t/>
            </a:r>
            <a:br>
              <a:rPr lang="cs-CZ" sz="2800" dirty="0" smtClean="0">
                <a:solidFill>
                  <a:srgbClr val="990099"/>
                </a:solidFill>
              </a:rPr>
            </a:br>
            <a:r>
              <a:rPr lang="cs-CZ" sz="2800" dirty="0" smtClean="0">
                <a:solidFill>
                  <a:srgbClr val="990099"/>
                </a:solidFill>
              </a:rPr>
              <a:t/>
            </a:r>
            <a:br>
              <a:rPr lang="cs-CZ" sz="2800" dirty="0" smtClean="0">
                <a:solidFill>
                  <a:srgbClr val="990099"/>
                </a:solidFill>
              </a:rPr>
            </a:br>
            <a:endParaRPr lang="cs-CZ" sz="2800" dirty="0">
              <a:solidFill>
                <a:srgbClr val="990099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052736"/>
            <a:ext cx="2686577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4797152"/>
            <a:ext cx="4680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90099"/>
                </a:solidFill>
              </a:rPr>
              <a:t>V PŘÍPADĚ SLOŽITÝCH VZORCŮ MÁME PRO LEPŠÍ PŘEHLEDNOST MOŽNOST SI JEDNOTLIVÉ BUŇKY POJMENOVAT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1124744"/>
            <a:ext cx="41764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90099"/>
                </a:solidFill>
              </a:rPr>
              <a:t>ADRESOU – </a:t>
            </a:r>
          </a:p>
          <a:p>
            <a:r>
              <a:rPr lang="cs-CZ" sz="2400" dirty="0" smtClean="0">
                <a:solidFill>
                  <a:srgbClr val="990099"/>
                </a:solidFill>
              </a:rPr>
              <a:t>OZNAČENÍM SLOUPCŮ PÍSMENEM A OZNAČENÍM ŘÁDKŮ ČÍSLEM</a:t>
            </a:r>
            <a:br>
              <a:rPr lang="cs-CZ" sz="2400" dirty="0" smtClean="0">
                <a:solidFill>
                  <a:srgbClr val="990099"/>
                </a:solidFill>
              </a:rPr>
            </a:br>
            <a:r>
              <a:rPr lang="cs-CZ" dirty="0" smtClean="0">
                <a:solidFill>
                  <a:srgbClr val="990099"/>
                </a:solidFill>
              </a:rPr>
              <a:t/>
            </a:r>
            <a:br>
              <a:rPr lang="cs-CZ" dirty="0" smtClean="0">
                <a:solidFill>
                  <a:srgbClr val="990099"/>
                </a:solidFill>
              </a:rPr>
            </a:b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068960"/>
            <a:ext cx="4122566" cy="3202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00042"/>
            <a:ext cx="8229600" cy="7200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990099"/>
                </a:solidFill>
              </a:rPr>
              <a:t>VYTVOŘTE SI TUTO TABULKU:</a:t>
            </a:r>
          </a:p>
          <a:p>
            <a:endParaRPr lang="cs-CZ" sz="2400" dirty="0">
              <a:solidFill>
                <a:srgbClr val="990099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1262691"/>
            <a:ext cx="3486167" cy="3109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00034" y="4929198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90099"/>
                </a:solidFill>
              </a:rPr>
              <a:t>JISTĚ JSTE POZNALI, ŽE SE JEDNÁ O ČÁST NÁPOJOVÉHO LÍSTKU.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85794"/>
            <a:ext cx="792961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90099"/>
                </a:solidFill>
              </a:rPr>
              <a:t>CENY NÁPOJŮ V KORUNÁCH JSOU DANÉ A STÁLÉ.</a:t>
            </a:r>
          </a:p>
          <a:p>
            <a:r>
              <a:rPr lang="cs-CZ" sz="2400" dirty="0" smtClean="0">
                <a:solidFill>
                  <a:srgbClr val="990099"/>
                </a:solidFill>
              </a:rPr>
              <a:t>OVŠEM PLATIT LZE I V EURECH, JEJICH KURZ SE MĚNÍ.</a:t>
            </a:r>
          </a:p>
          <a:p>
            <a:r>
              <a:rPr lang="cs-CZ" sz="2400" dirty="0" smtClean="0">
                <a:solidFill>
                  <a:srgbClr val="990099"/>
                </a:solidFill>
              </a:rPr>
              <a:t>POKUD CHCEME SPOČÍTAT CENU V EURECH, </a:t>
            </a:r>
            <a:r>
              <a:rPr lang="cs-CZ" sz="2400" dirty="0" smtClean="0">
                <a:solidFill>
                  <a:srgbClr val="990099"/>
                </a:solidFill>
              </a:rPr>
              <a:t>MUSÍME </a:t>
            </a:r>
            <a:r>
              <a:rPr lang="cs-CZ" sz="2400" dirty="0" smtClean="0">
                <a:solidFill>
                  <a:srgbClr val="990099"/>
                </a:solidFill>
              </a:rPr>
              <a:t>VYNÁSOBIT CENU V KORUNÁCH KURZEM EURA.</a:t>
            </a:r>
          </a:p>
          <a:p>
            <a:r>
              <a:rPr lang="cs-CZ" sz="2400" dirty="0" smtClean="0">
                <a:solidFill>
                  <a:srgbClr val="990099"/>
                </a:solidFill>
              </a:rPr>
              <a:t> 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500306"/>
            <a:ext cx="3524250" cy="28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2428868"/>
            <a:ext cx="403860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000372"/>
            <a:ext cx="403860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571480"/>
            <a:ext cx="83582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90099"/>
                </a:solidFill>
              </a:rPr>
              <a:t>POKUD ZMĚNÍME </a:t>
            </a:r>
            <a:r>
              <a:rPr lang="cs-CZ" sz="2400" dirty="0" smtClean="0">
                <a:solidFill>
                  <a:srgbClr val="990099"/>
                </a:solidFill>
              </a:rPr>
              <a:t>JEDEN ÚDAJ, </a:t>
            </a:r>
            <a:r>
              <a:rPr lang="cs-CZ" sz="2400" dirty="0" smtClean="0">
                <a:solidFill>
                  <a:srgbClr val="990099"/>
                </a:solidFill>
              </a:rPr>
              <a:t>SE </a:t>
            </a:r>
            <a:r>
              <a:rPr lang="cs-CZ" sz="2400" dirty="0" smtClean="0">
                <a:solidFill>
                  <a:srgbClr val="990099"/>
                </a:solidFill>
              </a:rPr>
              <a:t>KTERÝMIPOČÍTÁME</a:t>
            </a:r>
            <a:r>
              <a:rPr lang="cs-CZ" sz="2400" dirty="0" smtClean="0">
                <a:solidFill>
                  <a:srgbClr val="990099"/>
                </a:solidFill>
              </a:rPr>
              <a:t>, PŘEPOČÍTAJÍ SE AUTOMATICKY VŠECHNY VÝSLEDKY.</a:t>
            </a:r>
          </a:p>
          <a:p>
            <a:endParaRPr lang="cs-CZ" sz="2400" dirty="0" smtClean="0">
              <a:solidFill>
                <a:srgbClr val="990099"/>
              </a:solidFill>
            </a:endParaRPr>
          </a:p>
          <a:p>
            <a:r>
              <a:rPr lang="cs-CZ" sz="2400" dirty="0" smtClean="0">
                <a:solidFill>
                  <a:srgbClr val="990099"/>
                </a:solidFill>
              </a:rPr>
              <a:t>V NAŠEM PŘÍPADĚ SE ČASTO MĚNÍ KURZ EURA.</a:t>
            </a:r>
            <a:endParaRPr lang="cs-CZ" sz="2400" dirty="0">
              <a:solidFill>
                <a:srgbClr val="990099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3000372"/>
            <a:ext cx="40005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85728"/>
            <a:ext cx="414340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90099"/>
                </a:solidFill>
              </a:rPr>
              <a:t>JISTĚ JSTE SI VŠIMLI, ŽE V TOMTO PŘÍPADĚ JSME VZOREC NEKOPÍROVALI.</a:t>
            </a:r>
          </a:p>
          <a:p>
            <a:endParaRPr lang="cs-CZ" sz="2400" dirty="0" smtClean="0">
              <a:solidFill>
                <a:srgbClr val="990099"/>
              </a:solidFill>
            </a:endParaRPr>
          </a:p>
          <a:p>
            <a:r>
              <a:rPr lang="cs-CZ" sz="2400" dirty="0" smtClean="0">
                <a:solidFill>
                  <a:srgbClr val="990099"/>
                </a:solidFill>
              </a:rPr>
              <a:t>V TOMTO PŘÍPADĚ BYCHOM NEDOŠLI KE SPRÁVNÉMU VÝSLEDKU.</a:t>
            </a:r>
          </a:p>
          <a:p>
            <a:endParaRPr lang="cs-CZ" sz="2400" dirty="0" smtClean="0">
              <a:solidFill>
                <a:srgbClr val="990099"/>
              </a:solidFill>
            </a:endParaRPr>
          </a:p>
          <a:p>
            <a:r>
              <a:rPr lang="cs-CZ" sz="2400" dirty="0" smtClean="0">
                <a:solidFill>
                  <a:srgbClr val="990099"/>
                </a:solidFill>
              </a:rPr>
              <a:t>KOPÍROVÁNÍM SE POSUNUJÍ BUŇKY, ZE KTERÝCH POČÍTÁME HODNOTY.</a:t>
            </a:r>
          </a:p>
          <a:p>
            <a:endParaRPr lang="cs-CZ" sz="2400" dirty="0" smtClean="0">
              <a:solidFill>
                <a:srgbClr val="990099"/>
              </a:solidFill>
            </a:endParaRPr>
          </a:p>
          <a:p>
            <a:r>
              <a:rPr lang="cs-CZ" sz="2400" dirty="0" smtClean="0">
                <a:solidFill>
                  <a:srgbClr val="990099"/>
                </a:solidFill>
              </a:rPr>
              <a:t>V NAŠEM PŘÍKLADU POTŘEBUJEME, ABY ÚDAJ HODNOTY EURA SE NAČÍTAL STÁLE ZE STEJNÉ BUŇKY.</a:t>
            </a:r>
          </a:p>
          <a:p>
            <a:endParaRPr lang="cs-CZ" sz="2400" dirty="0" smtClean="0">
              <a:solidFill>
                <a:srgbClr val="990099"/>
              </a:solidFill>
            </a:endParaRPr>
          </a:p>
          <a:p>
            <a:endParaRPr lang="cs-CZ" sz="2400" dirty="0">
              <a:solidFill>
                <a:srgbClr val="990099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642918"/>
            <a:ext cx="4095779" cy="54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 rot="16200000" flipH="1">
            <a:off x="6143636" y="2000240"/>
            <a:ext cx="2714644" cy="10001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6858016" y="2428868"/>
            <a:ext cx="2500330" cy="71438"/>
          </a:xfrm>
          <a:prstGeom prst="straightConnector1">
            <a:avLst/>
          </a:prstGeom>
          <a:ln w="571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H="1">
            <a:off x="5929322" y="2143116"/>
            <a:ext cx="2643206" cy="1500198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 flipH="1" flipV="1">
            <a:off x="6893735" y="2607463"/>
            <a:ext cx="2786082" cy="428628"/>
          </a:xfrm>
          <a:prstGeom prst="straightConnector1">
            <a:avLst/>
          </a:prstGeom>
          <a:ln w="57150">
            <a:solidFill>
              <a:srgbClr val="00B05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42918"/>
            <a:ext cx="378621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90099"/>
                </a:solidFill>
              </a:rPr>
              <a:t>BUŇKU, VE KTERÉ MÁME ZAPSANOU HODNOTU EURA, SI POJMENUJEME.</a:t>
            </a:r>
          </a:p>
          <a:p>
            <a:endParaRPr lang="cs-CZ" sz="2400" dirty="0" smtClean="0">
              <a:solidFill>
                <a:srgbClr val="990099"/>
              </a:solidFill>
            </a:endParaRPr>
          </a:p>
          <a:p>
            <a:endParaRPr lang="cs-CZ" sz="2400" dirty="0" smtClean="0">
              <a:solidFill>
                <a:srgbClr val="990099"/>
              </a:solidFill>
            </a:endParaRPr>
          </a:p>
          <a:p>
            <a:endParaRPr lang="cs-CZ" sz="2400" dirty="0" smtClean="0">
              <a:solidFill>
                <a:srgbClr val="990099"/>
              </a:solidFill>
            </a:endParaRPr>
          </a:p>
          <a:p>
            <a:endParaRPr lang="cs-CZ" sz="2400" dirty="0" smtClean="0">
              <a:solidFill>
                <a:srgbClr val="990099"/>
              </a:solidFill>
            </a:endParaRPr>
          </a:p>
          <a:p>
            <a:r>
              <a:rPr lang="cs-CZ" sz="2400" dirty="0" smtClean="0">
                <a:solidFill>
                  <a:srgbClr val="990099"/>
                </a:solidFill>
              </a:rPr>
              <a:t>DO POLE ADRESY BUŇKY NAPÍŠEME JMÉNO BUŇKY, V NAŠEM PŘÍPADĚ  EURO.</a:t>
            </a:r>
            <a:endParaRPr lang="cs-CZ" sz="2400" dirty="0">
              <a:solidFill>
                <a:srgbClr val="990099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785794"/>
            <a:ext cx="4817260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Elipsa 3"/>
          <p:cNvSpPr/>
          <p:nvPr/>
        </p:nvSpPr>
        <p:spPr>
          <a:xfrm>
            <a:off x="4143372" y="1500174"/>
            <a:ext cx="1285884" cy="7143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71480"/>
            <a:ext cx="835824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90099"/>
                </a:solidFill>
              </a:rPr>
              <a:t>VE VZORCI SE JIŽ NEOBJEVÍ ADRESA BUŇKY VE FORMĚ KOMBINACE ČÍSLA A PÍSMENA, ALE JEJÍ JMÉNO – EURO.</a:t>
            </a:r>
          </a:p>
          <a:p>
            <a:endParaRPr lang="cs-CZ" sz="2400" dirty="0" smtClean="0">
              <a:solidFill>
                <a:srgbClr val="990099"/>
              </a:solidFill>
            </a:endParaRPr>
          </a:p>
          <a:p>
            <a:r>
              <a:rPr lang="cs-CZ" sz="2400" dirty="0" smtClean="0">
                <a:solidFill>
                  <a:srgbClr val="990099"/>
                </a:solidFill>
              </a:rPr>
              <a:t>PŘI KOPÍROVÁNÍ  VZORCE ZŮSTÁVÁ HODNOTA NA MÍSTĚ A VZOREC LZE TEDY KOPÍROVAT.</a:t>
            </a:r>
            <a:endParaRPr lang="cs-CZ" sz="2400" dirty="0">
              <a:solidFill>
                <a:srgbClr val="990099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2643181"/>
            <a:ext cx="4786346" cy="3862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4643438" y="2857496"/>
            <a:ext cx="1285884" cy="64294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SAMOSTATNÁ PRÁCE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3071810"/>
            <a:ext cx="8229600" cy="316864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990099"/>
                </a:solidFill>
              </a:rPr>
              <a:t>DOPOČÍTEJ VŠECHNY POTŘEBNÉ ÚDAJE V TABULCE. TRŽBU ZA JEDNOTLIVÉ DRUHY OVOCE, V JEDNOTLIVÝCH MĚSÍCÍCH, PRŮMĚRNOU TRŽBU V MĚSÍCÍCH…..</a:t>
            </a:r>
          </a:p>
          <a:p>
            <a:pPr>
              <a:buNone/>
            </a:pPr>
            <a:endParaRPr lang="cs-CZ" dirty="0" smtClean="0">
              <a:solidFill>
                <a:srgbClr val="990099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€ PÍŠEME CTRL+ALT+E</a:t>
            </a:r>
          </a:p>
          <a:p>
            <a:pPr>
              <a:buNone/>
            </a:pPr>
            <a:endParaRPr lang="cs-CZ" dirty="0">
              <a:solidFill>
                <a:srgbClr val="990099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285860"/>
            <a:ext cx="7609615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VÝSLEDEK BY MĚL VYPADAT ASI TAKTO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170080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204" y="1500174"/>
            <a:ext cx="8980796" cy="32147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255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OZNAČOVÁNÍ BUNĚK     </vt:lpstr>
      <vt:lpstr>Snímek 4</vt:lpstr>
      <vt:lpstr>Snímek 5</vt:lpstr>
      <vt:lpstr>Snímek 6</vt:lpstr>
      <vt:lpstr>Snímek 7</vt:lpstr>
      <vt:lpstr>Snímek 8</vt:lpstr>
      <vt:lpstr>Snímek 9</vt:lpstr>
      <vt:lpstr>SAMOSTATNÁ PRÁCE</vt:lpstr>
      <vt:lpstr>VÝSLEDEK BY MĚL VYPADAT ASI TAKTO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21</cp:revision>
  <dcterms:created xsi:type="dcterms:W3CDTF">2013-11-07T14:34:21Z</dcterms:created>
  <dcterms:modified xsi:type="dcterms:W3CDTF">2014-10-23T18:12:40Z</dcterms:modified>
</cp:coreProperties>
</file>