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9" r:id="rId3"/>
    <p:sldId id="260" r:id="rId4"/>
    <p:sldId id="261" r:id="rId5"/>
    <p:sldId id="270" r:id="rId6"/>
    <p:sldId id="271" r:id="rId7"/>
    <p:sldId id="263" r:id="rId8"/>
    <p:sldId id="262" r:id="rId9"/>
    <p:sldId id="264" r:id="rId10"/>
    <p:sldId id="265" r:id="rId11"/>
    <p:sldId id="266" r:id="rId12"/>
    <p:sldId id="267" r:id="rId13"/>
    <p:sldId id="272" r:id="rId14"/>
    <p:sldId id="273" r:id="rId15"/>
    <p:sldId id="268" r:id="rId16"/>
    <p:sldId id="269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80008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9" autoAdjust="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5DF964-309A-4E47-A261-8424FE61FD2D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E17667-B7C9-40A5-83BA-2211E047062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</a:t>
            </a:r>
            <a:r>
              <a:rPr lang="cs-CZ" sz="1200" b="1" smtClean="0"/>
              <a:t>	VY_32_INOVACE_ICT_II_S2_10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77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– </a:t>
            </a:r>
            <a:r>
              <a:rPr lang="cs-CZ" sz="1200" dirty="0" smtClean="0">
                <a:latin typeface="Arial" panose="020B0604020202020204" pitchFamily="34" charset="0"/>
              </a:rPr>
              <a:t>Obrázky, grafické efekty</a:t>
            </a:r>
            <a:endParaRPr lang="cs-CZ" sz="1200" b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	</a:t>
            </a:r>
            <a:r>
              <a:rPr lang="cs-CZ" sz="1200" dirty="0" smtClean="0">
                <a:latin typeface="Arial" panose="020B0604020202020204" pitchFamily="34" charset="0"/>
              </a:rPr>
              <a:t>1.9.2013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 smtClean="0"/>
              <a:t>65-51-H/01 Kuchař - Číšník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vložení, klipart, galerie, grafické prvky</a:t>
            </a:r>
            <a:r>
              <a:rPr lang="cs-CZ" sz="1200" dirty="0" smtClean="0">
                <a:latin typeface="Arial" panose="020B0604020202020204" pitchFamily="34" charset="0"/>
              </a:rPr>
              <a:t>, </a:t>
            </a:r>
            <a:r>
              <a:rPr lang="cs-CZ" sz="1200" dirty="0" err="1" smtClean="0">
                <a:latin typeface="Arial" panose="020B0604020202020204" pitchFamily="34" charset="0"/>
              </a:rPr>
              <a:t>smartart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="" xmlns:p14="http://schemas.microsoft.com/office/powerpoint/2010/main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800080"/>
                </a:solidFill>
              </a:rPr>
              <a:t>MS EXCEL – </a:t>
            </a:r>
            <a:r>
              <a:rPr lang="cs-CZ" sz="5400" b="1" dirty="0">
                <a:solidFill>
                  <a:srgbClr val="800080"/>
                </a:solidFill>
              </a:rPr>
              <a:t>Obrázky, grafické efekty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152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800080"/>
                </a:solidFill>
              </a:rPr>
              <a:t>TABULKU MŮŽEME DOPLNIT RŮZNÝMI PRVKY, KTERÉ </a:t>
            </a:r>
            <a:r>
              <a:rPr lang="cs-CZ" sz="2800" dirty="0" smtClean="0">
                <a:solidFill>
                  <a:srgbClr val="800080"/>
                </a:solidFill>
              </a:rPr>
              <a:t>PODTRHNOU VYPOVÍDAJÍCÍ </a:t>
            </a:r>
            <a:r>
              <a:rPr lang="cs-CZ" sz="2800" dirty="0" smtClean="0">
                <a:solidFill>
                  <a:srgbClr val="800080"/>
                </a:solidFill>
              </a:rPr>
              <a:t>ROLI TABULKY.</a:t>
            </a:r>
            <a:endParaRPr lang="cs-CZ" sz="2800" dirty="0">
              <a:solidFill>
                <a:srgbClr val="80008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00034" y="1428736"/>
            <a:ext cx="820891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800080"/>
                </a:solidFill>
              </a:rPr>
              <a:t>NA KARTĚ VLOŽENÍ SI VYBEREME, CO CHCEME DO TEXTU VLOŽIT. </a:t>
            </a:r>
            <a:endParaRPr lang="cs-CZ" sz="2800" dirty="0">
              <a:solidFill>
                <a:srgbClr val="80008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2428868"/>
            <a:ext cx="4850678" cy="33998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214290"/>
            <a:ext cx="8229600" cy="195390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800080"/>
                </a:solidFill>
              </a:rPr>
              <a:t>KDYŽ KLIKNEME NA TLAČÍTKO OBRÁZEK, MŮŽE SI OBRÁZEK VYBRAT A POTVRZENÍM TLAČÍTKEM VLOŽIT UMÍSTÍME OBRÁZEK, KTERÝ JSME MĚLI ULOŽENÝ V POČÍTAČI..</a:t>
            </a:r>
            <a:endParaRPr lang="cs-CZ" sz="2800" dirty="0">
              <a:solidFill>
                <a:srgbClr val="80008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2844" y="2285992"/>
            <a:ext cx="4532478" cy="35103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2857496"/>
            <a:ext cx="4238613" cy="33095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88640"/>
            <a:ext cx="5915025" cy="4514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Elipsa 2"/>
          <p:cNvSpPr/>
          <p:nvPr/>
        </p:nvSpPr>
        <p:spPr>
          <a:xfrm>
            <a:off x="4211960" y="3140968"/>
            <a:ext cx="1071570" cy="571504"/>
          </a:xfrm>
          <a:prstGeom prst="ellipse">
            <a:avLst/>
          </a:prstGeom>
          <a:noFill/>
          <a:ln w="5715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139952" y="1556792"/>
            <a:ext cx="1071570" cy="571504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929322" y="714356"/>
            <a:ext cx="2786082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VELIKOST A TVAR VLOŽENÉHO OBRÁZKU MŮŽEME MĚNIT TAŽENÍM ZA  NĚKTERÝ Z BODŮ. BOD UPROSTŘED STRÁNKY OBRÁZEK ROZTÁHNE, ROHOVÝ BOD OBRÁZEK </a:t>
            </a:r>
            <a:r>
              <a:rPr lang="cs-CZ" sz="2400" dirty="0" smtClean="0">
                <a:solidFill>
                  <a:srgbClr val="800080"/>
                </a:solidFill>
              </a:rPr>
              <a:t>ZVĚTŠÍ</a:t>
            </a:r>
            <a:r>
              <a:rPr lang="cs-CZ" sz="2400" dirty="0" smtClean="0">
                <a:solidFill>
                  <a:srgbClr val="800080"/>
                </a:solidFill>
              </a:rPr>
              <a:t>.</a:t>
            </a:r>
            <a:endParaRPr lang="cs-CZ" sz="2400" dirty="0">
              <a:solidFill>
                <a:srgbClr val="80008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28596" y="5143512"/>
            <a:ext cx="7572428" cy="141577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KDYŽ NAJEDEME KURZOREM NA OBRÁZEK, KURZOROVÁ ŠIPKA SE ZMĚNÍ V KŘÍŽEK. PAK MŮŽEME OBRÁZEK PŘESOUVAT.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sz="1400" i="1" dirty="0" smtClean="0"/>
              <a:t>ZDROJ: VLASTNÍ ARCHIV</a:t>
            </a:r>
            <a:endParaRPr lang="cs-CZ" sz="1400" i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571744"/>
            <a:ext cx="7772400" cy="1266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86116" y="4214818"/>
            <a:ext cx="4181475" cy="1285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" name="TextovéPole 3"/>
          <p:cNvSpPr txBox="1"/>
          <p:nvPr/>
        </p:nvSpPr>
        <p:spPr>
          <a:xfrm>
            <a:off x="571472" y="500042"/>
            <a:ext cx="792961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MNOHO MOŽNOSTÍ PRÁCE S OBRÁZKEM NÁM UMOŽNÍ KARTA FORMÁT.</a:t>
            </a:r>
            <a:endParaRPr lang="cs-CZ" sz="24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642918"/>
            <a:ext cx="6072230" cy="194421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POKUD CHCEME VLOŽIT KLIPART,</a:t>
            </a:r>
          </a:p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 MÁME MOŽNOST HLEDAT OBRÁZEK</a:t>
            </a:r>
          </a:p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 URČITÉHO ZAMĚŘENÍ.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32240" y="285750"/>
            <a:ext cx="1600200" cy="657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Šipka doprava 6"/>
          <p:cNvSpPr/>
          <p:nvPr/>
        </p:nvSpPr>
        <p:spPr>
          <a:xfrm>
            <a:off x="5724128" y="1196752"/>
            <a:ext cx="1152128" cy="360040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80008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5576" y="3212976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OPĚT POTVRDÍME TLAČÍTKEM  VÝBĚR</a:t>
            </a:r>
            <a:endParaRPr lang="cs-CZ" sz="24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548680"/>
            <a:ext cx="8229600" cy="122413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NA LIŠTĚ NÁSTROJŮ SE OBJEVÍ NOVÁ KARTA FORMÁT, KTERÁ NÁM UMOŽŇUJE S OBRÁZKEM DÁLE PRACOVAT.</a:t>
            </a:r>
            <a:endParaRPr lang="cs-CZ" sz="2400" dirty="0">
              <a:solidFill>
                <a:srgbClr val="80008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14348" y="5857892"/>
            <a:ext cx="727280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TEĎ UŽ ZÁLEŽÍ JEN NA NAŠÍ FANTAZII.</a:t>
            </a:r>
          </a:p>
          <a:p>
            <a:r>
              <a:rPr lang="cs-CZ" sz="1400" i="1" dirty="0" smtClean="0"/>
              <a:t>ZDROJ: http://www.</a:t>
            </a:r>
            <a:r>
              <a:rPr lang="cs-CZ" sz="1400" i="1" dirty="0" err="1" smtClean="0"/>
              <a:t>predskolaci.cz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wp</a:t>
            </a:r>
            <a:r>
              <a:rPr lang="cs-CZ" sz="1400" i="1" dirty="0" smtClean="0"/>
              <a:t>-</a:t>
            </a:r>
            <a:r>
              <a:rPr lang="cs-CZ" sz="1400" i="1" dirty="0" err="1" smtClean="0"/>
              <a:t>content</a:t>
            </a:r>
            <a:r>
              <a:rPr lang="cs-CZ" sz="1400" i="1" dirty="0" smtClean="0"/>
              <a:t>/</a:t>
            </a:r>
            <a:r>
              <a:rPr lang="cs-CZ" sz="1400" i="1" dirty="0" err="1" smtClean="0"/>
              <a:t>uploads</a:t>
            </a:r>
            <a:r>
              <a:rPr lang="cs-CZ" sz="1400" i="1" dirty="0" smtClean="0"/>
              <a:t>/2008/08/</a:t>
            </a:r>
            <a:r>
              <a:rPr lang="cs-CZ" sz="1400" i="1" dirty="0" err="1" smtClean="0"/>
              <a:t>bboo.gif</a:t>
            </a:r>
            <a:endParaRPr lang="cs-CZ" sz="1400" i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412776"/>
            <a:ext cx="6678141" cy="42720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916832"/>
            <a:ext cx="4891414" cy="222654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800080"/>
                </a:solidFill>
              </a:rPr>
              <a:t>POMOCÍ KRESLENÍ TVARŮ LZE </a:t>
            </a:r>
          </a:p>
          <a:p>
            <a:pPr>
              <a:buNone/>
            </a:pPr>
            <a:r>
              <a:rPr lang="cs-CZ" sz="2800" dirty="0" smtClean="0">
                <a:solidFill>
                  <a:srgbClr val="800080"/>
                </a:solidFill>
              </a:rPr>
              <a:t>ZDŮRAZNIT DANÉ PRVKY TABULKY.</a:t>
            </a:r>
          </a:p>
          <a:p>
            <a:pPr>
              <a:buNone/>
            </a:pPr>
            <a:endParaRPr lang="cs-CZ" sz="2400" dirty="0">
              <a:solidFill>
                <a:srgbClr val="00B0F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42900"/>
            <a:ext cx="3429000" cy="651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58417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NÁSTROJ </a:t>
            </a:r>
            <a:r>
              <a:rPr lang="cs-CZ" sz="2800" dirty="0" smtClean="0">
                <a:solidFill>
                  <a:srgbClr val="800080"/>
                </a:solidFill>
              </a:rPr>
              <a:t>S</a:t>
            </a:r>
            <a:r>
              <a:rPr lang="cs-CZ" sz="2400" dirty="0" smtClean="0">
                <a:solidFill>
                  <a:srgbClr val="800080"/>
                </a:solidFill>
              </a:rPr>
              <a:t>MART</a:t>
            </a:r>
            <a:r>
              <a:rPr lang="cs-CZ" sz="2800" dirty="0" smtClean="0">
                <a:solidFill>
                  <a:srgbClr val="800080"/>
                </a:solidFill>
              </a:rPr>
              <a:t>A</a:t>
            </a:r>
            <a:r>
              <a:rPr lang="cs-CZ" sz="2400" dirty="0" smtClean="0">
                <a:solidFill>
                  <a:srgbClr val="800080"/>
                </a:solidFill>
              </a:rPr>
              <a:t>RT NÁM POMŮŽE VYTVOŘIT PROFESIONÁLNĚ VYPADAJÍCÍ GRAFIKU, KTEROU MŮŽEME VYUŽÍT NAPŘÍKLAD PŘI VYTVÁŘENÍ ORGANIZAČNÍCH DIAGRAMŮ.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584" y="2105025"/>
            <a:ext cx="7800975" cy="4752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641"/>
            <a:ext cx="8229600" cy="151216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PO VÝBĚRU OBRÁZKU SMARTARTU SE OTEVÍRÁ NOVÁ KARTA NÁVRH, KTERÁ NÁM UMOŽŇUJE DÁLE S GRAFIKOU PRACOVAT. 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1916832"/>
            <a:ext cx="8758625" cy="3600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Šipka dolů 5"/>
          <p:cNvSpPr/>
          <p:nvPr/>
        </p:nvSpPr>
        <p:spPr>
          <a:xfrm>
            <a:off x="4355976" y="1124744"/>
            <a:ext cx="72008" cy="1080120"/>
          </a:xfrm>
          <a:prstGeom prst="downArrow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92696"/>
            <a:ext cx="8229600" cy="1224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800080"/>
                </a:solidFill>
              </a:rPr>
              <a:t>VĚNUJTE POZORNOST TLAČÍTKU PODOKNO S TEXTEM. UMOŽŇUJE NÁM LÉPE VKLÁDAT DO GRAFŮ TEXT.</a:t>
            </a:r>
            <a:endParaRPr lang="cs-CZ" sz="2400" dirty="0">
              <a:solidFill>
                <a:srgbClr val="800080"/>
              </a:solidFill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132857"/>
            <a:ext cx="7646045" cy="3858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42976" y="1571612"/>
            <a:ext cx="6086494" cy="48313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714348" y="714356"/>
            <a:ext cx="68580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MOŽNÝCH EFEKTŮ JE V PROGRAMU EXCEL NEPŘEBERNÉ MNOŽSTVÍ.</a:t>
            </a:r>
            <a:endParaRPr lang="cs-CZ" sz="2400" dirty="0">
              <a:solidFill>
                <a:srgbClr val="80008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79512" y="6309320"/>
            <a:ext cx="619268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i="1" dirty="0" smtClean="0"/>
              <a:t>ZDROJ: http://wall.alphacoders.com/big.php?i=823</a:t>
            </a:r>
            <a:endParaRPr lang="cs-CZ" sz="1600" i="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91909" y="1772816"/>
            <a:ext cx="9235909" cy="437675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TextovéPole 2"/>
          <p:cNvSpPr txBox="1"/>
          <p:nvPr/>
        </p:nvSpPr>
        <p:spPr>
          <a:xfrm>
            <a:off x="500034" y="357166"/>
            <a:ext cx="75724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800080"/>
                </a:solidFill>
              </a:rPr>
              <a:t>NESMÍME VŠAK NIKDY POUŽÍVAT EFEKTY SAMOÚČELNĚ, JEN PRO SAMOTNÝ EFEKT. </a:t>
            </a:r>
          </a:p>
          <a:p>
            <a:r>
              <a:rPr lang="cs-CZ" sz="2400" dirty="0" smtClean="0">
                <a:solidFill>
                  <a:srgbClr val="800080"/>
                </a:solidFill>
              </a:rPr>
              <a:t>VŽDY BY MĚLO MÍT POUŽITÍ </a:t>
            </a:r>
            <a:r>
              <a:rPr lang="cs-CZ" sz="2400" dirty="0" smtClean="0">
                <a:solidFill>
                  <a:srgbClr val="800080"/>
                </a:solidFill>
              </a:rPr>
              <a:t>SVÉ </a:t>
            </a:r>
            <a:r>
              <a:rPr lang="cs-CZ" sz="2400" dirty="0" smtClean="0">
                <a:solidFill>
                  <a:srgbClr val="800080"/>
                </a:solidFill>
              </a:rPr>
              <a:t>OPODSTATNĚNÍ. </a:t>
            </a:r>
            <a:endParaRPr lang="cs-CZ" sz="2400" dirty="0">
              <a:solidFill>
                <a:srgbClr val="80008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5536" y="6309320"/>
            <a:ext cx="74168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i="1" dirty="0" smtClean="0"/>
              <a:t>ZDROJ: http://zelvyazelvicky.mypage.cz/menu/tapety-a-motivy-s-zelvami-na</a:t>
            </a:r>
            <a:endParaRPr lang="cs-CZ" sz="1400" i="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>
                <a:solidFill>
                  <a:srgbClr val="800080"/>
                </a:solidFill>
              </a:rPr>
              <a:t>PRACOVAT S VLOŽENÝMI OBRÁZKY</a:t>
            </a:r>
            <a:r>
              <a:rPr lang="cs-CZ" dirty="0" smtClean="0">
                <a:solidFill>
                  <a:srgbClr val="800080"/>
                </a:solidFill>
              </a:rPr>
              <a:t>, SMARTARTEM</a:t>
            </a:r>
            <a:r>
              <a:rPr lang="cs-CZ" dirty="0" smtClean="0">
                <a:solidFill>
                  <a:srgbClr val="800080"/>
                </a:solidFill>
              </a:rPr>
              <a:t>, </a:t>
            </a:r>
            <a:r>
              <a:rPr lang="cs-CZ" dirty="0" smtClean="0">
                <a:solidFill>
                  <a:srgbClr val="800080"/>
                </a:solidFill>
              </a:rPr>
              <a:t>KRESLENÍM </a:t>
            </a:r>
            <a:r>
              <a:rPr lang="cs-CZ" dirty="0" smtClean="0">
                <a:solidFill>
                  <a:srgbClr val="800080"/>
                </a:solidFill>
              </a:rPr>
              <a:t>TVARŮ JE SHODNÉ S PRACÍ S OBRÁZKY V PROGRAMU WORD.</a:t>
            </a:r>
            <a:endParaRPr lang="cs-CZ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rgbClr val="FF0000"/>
                </a:solidFill>
              </a:rPr>
              <a:t>SAMOSTATNÁ PRÁCE:</a:t>
            </a:r>
            <a:endParaRPr lang="cs-CZ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800" dirty="0" smtClean="0">
                <a:solidFill>
                  <a:srgbClr val="800080"/>
                </a:solidFill>
              </a:rPr>
              <a:t>VYTVOŘTE ORGANIZAČNÍ GRAF PRACOVNÍKŮ </a:t>
            </a:r>
            <a:r>
              <a:rPr lang="cs-CZ" sz="2800" smtClean="0">
                <a:solidFill>
                  <a:srgbClr val="800080"/>
                </a:solidFill>
              </a:rPr>
              <a:t>NA </a:t>
            </a:r>
            <a:r>
              <a:rPr lang="cs-CZ" sz="2800" smtClean="0">
                <a:solidFill>
                  <a:srgbClr val="800080"/>
                </a:solidFill>
              </a:rPr>
              <a:t>VAŠEM </a:t>
            </a:r>
            <a:r>
              <a:rPr lang="cs-CZ" sz="2800" dirty="0" smtClean="0">
                <a:solidFill>
                  <a:srgbClr val="800080"/>
                </a:solidFill>
              </a:rPr>
              <a:t>PRACOVIŠTI.</a:t>
            </a:r>
            <a:endParaRPr lang="cs-CZ" sz="2800" dirty="0">
              <a:solidFill>
                <a:srgbClr val="80008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157</TotalTime>
  <Words>295</Words>
  <Application>Microsoft Office PowerPoint</Application>
  <PresentationFormat>Předvádění na obrazovce (4:3)</PresentationFormat>
  <Paragraphs>51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SAMOSTATNÁ PRÁCE: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18</cp:revision>
  <dcterms:created xsi:type="dcterms:W3CDTF">2013-11-07T15:31:36Z</dcterms:created>
  <dcterms:modified xsi:type="dcterms:W3CDTF">2014-10-23T18:10:48Z</dcterms:modified>
</cp:coreProperties>
</file>