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72" autoAdjust="0"/>
    <p:restoredTop sz="94590" autoAdjust="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25536-3EDB-40EE-A201-DC6259A599BA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5B01F-D4B7-457F-85B2-7F248893F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25536-3EDB-40EE-A201-DC6259A599BA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5B01F-D4B7-457F-85B2-7F248893F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25536-3EDB-40EE-A201-DC6259A599BA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5B01F-D4B7-457F-85B2-7F248893F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25536-3EDB-40EE-A201-DC6259A599BA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5B01F-D4B7-457F-85B2-7F248893F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25536-3EDB-40EE-A201-DC6259A599BA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5B01F-D4B7-457F-85B2-7F248893F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25536-3EDB-40EE-A201-DC6259A599BA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5B01F-D4B7-457F-85B2-7F248893F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25536-3EDB-40EE-A201-DC6259A599BA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5B01F-D4B7-457F-85B2-7F248893F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25536-3EDB-40EE-A201-DC6259A599BA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5B01F-D4B7-457F-85B2-7F248893F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25536-3EDB-40EE-A201-DC6259A599BA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5B01F-D4B7-457F-85B2-7F248893F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25536-3EDB-40EE-A201-DC6259A599BA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5B01F-D4B7-457F-85B2-7F248893F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25536-3EDB-40EE-A201-DC6259A599BA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5B01F-D4B7-457F-85B2-7F248893F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E25536-3EDB-40EE-A201-DC6259A599BA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B5B01F-D4B7-457F-85B2-7F248893F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List_aplikace_Microsoft_Office_Excel1.xls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	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	</a:t>
            </a:r>
            <a:r>
              <a:rPr lang="cs-CZ" sz="1200" b="1" dirty="0"/>
              <a:t>VY_32_INOVACE_ICT_I_S3_02</a:t>
            </a:r>
            <a:endParaRPr lang="cs-CZ" sz="1200" b="1" dirty="0" smtClean="0"/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6553200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b="1" dirty="0" smtClean="0">
                <a:latin typeface="Arial" panose="020B0604020202020204" pitchFamily="34" charset="0"/>
              </a:rPr>
              <a:t>MS E – Vytváření vzorců</a:t>
            </a: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Autor</a:t>
            </a:r>
            <a:r>
              <a:rPr lang="cs-CZ" sz="1200" dirty="0">
                <a:latin typeface="Arial" panose="020B0604020202020204" pitchFamily="34" charset="0"/>
              </a:rPr>
              <a:t>:			</a:t>
            </a:r>
            <a:r>
              <a:rPr lang="cs-CZ" sz="1200" dirty="0" smtClean="0">
                <a:latin typeface="Arial" panose="020B0604020202020204" pitchFamily="34" charset="0"/>
              </a:rPr>
              <a:t>Magda Bendová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	</a:t>
            </a:r>
            <a:r>
              <a:rPr lang="cs-CZ" sz="1200" dirty="0" smtClean="0">
                <a:latin typeface="Arial" panose="020B0604020202020204" pitchFamily="34" charset="0"/>
              </a:rPr>
              <a:t>1.9.2013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Obor:			</a:t>
            </a:r>
            <a:r>
              <a:rPr lang="cs-CZ" sz="1200" dirty="0"/>
              <a:t>65-41-L/01 Gastronomie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</a:t>
            </a:r>
            <a:r>
              <a:rPr lang="cs-CZ" sz="1200" dirty="0" smtClean="0">
                <a:latin typeface="Arial" panose="020B0604020202020204" pitchFamily="34" charset="0"/>
              </a:rPr>
              <a:t>2. </a:t>
            </a:r>
            <a:r>
              <a:rPr lang="cs-CZ" sz="1200" dirty="0">
                <a:latin typeface="Arial" panose="020B0604020202020204" pitchFamily="34" charset="0"/>
              </a:rPr>
              <a:t>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dirty="0" smtClean="0">
                <a:latin typeface="Arial" panose="020B0604020202020204" pitchFamily="34" charset="0"/>
              </a:rPr>
              <a:t>IKT </a:t>
            </a:r>
            <a:r>
              <a:rPr lang="cs-CZ" sz="1200" dirty="0">
                <a:latin typeface="Arial" panose="020B0604020202020204" pitchFamily="34" charset="0"/>
              </a:rPr>
              <a:t>a je v souladu s </a:t>
            </a:r>
            <a:r>
              <a:rPr lang="cs-CZ" sz="1200" dirty="0" smtClean="0">
                <a:latin typeface="Arial" panose="020B0604020202020204" pitchFamily="34" charset="0"/>
              </a:rPr>
              <a:t>ŠVP.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dirty="0">
                <a:latin typeface="Arial" panose="020B0604020202020204" pitchFamily="34" charset="0"/>
              </a:rPr>
              <a:t>s výkladem </a:t>
            </a:r>
            <a:r>
              <a:rPr lang="cs-CZ" sz="1200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 smtClean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Klíčová slova : tabulka, buňka, suma</a:t>
            </a:r>
            <a:r>
              <a:rPr lang="cs-CZ" sz="1200" smtClean="0">
                <a:latin typeface="Arial" panose="020B0604020202020204" pitchFamily="34" charset="0"/>
              </a:rPr>
              <a:t>, vzorec.</a:t>
            </a:r>
            <a:endParaRPr lang="cs-CZ" sz="12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4525963"/>
          </a:xfrm>
        </p:spPr>
        <p:txBody>
          <a:bodyPr/>
          <a:lstStyle/>
          <a:p>
            <a:r>
              <a:rPr lang="cs-CZ" dirty="0" smtClean="0"/>
              <a:t> </a:t>
            </a:r>
          </a:p>
          <a:p>
            <a:endParaRPr lang="cs-CZ" dirty="0"/>
          </a:p>
          <a:p>
            <a:pPr algn="ctr">
              <a:buNone/>
            </a:pPr>
            <a:r>
              <a:rPr lang="cs-CZ" sz="5400" b="1" dirty="0" smtClean="0">
                <a:solidFill>
                  <a:srgbClr val="0070C0"/>
                </a:solidFill>
              </a:rPr>
              <a:t>MS E – VYTVÁŘENÍ A KOPIE VZORCŮ.</a:t>
            </a:r>
            <a:endParaRPr lang="cs-CZ" sz="54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0070C0"/>
                </a:solidFill>
              </a:rPr>
              <a:t>EXCEL SLOUŽÍ PŘEDEVŠÍM K PROVÁDĚNÍ VÝPOČTŮ OD JEDNODUCHÝCH PO VELMI SLOŽITÉ.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VELMI JEDNODUCÉ JE VYUŽITÍ FUNKCE </a:t>
            </a:r>
            <a:r>
              <a:rPr lang="cs-CZ" sz="2800" dirty="0" smtClean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SOUČET – SUMA.</a:t>
            </a:r>
          </a:p>
          <a:p>
            <a:pPr>
              <a:buNone/>
            </a:pPr>
            <a:endParaRPr lang="cs-CZ" sz="2800" dirty="0">
              <a:solidFill>
                <a:srgbClr val="0070C0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924944"/>
            <a:ext cx="4874241" cy="2586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Šipka dolů 6"/>
          <p:cNvSpPr/>
          <p:nvPr/>
        </p:nvSpPr>
        <p:spPr>
          <a:xfrm>
            <a:off x="3347864" y="2204864"/>
            <a:ext cx="432048" cy="108012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solidFill>
                  <a:srgbClr val="0070C0"/>
                </a:solidFill>
              </a:rPr>
              <a:t>VYTVOŘTE JEDNODUCHOU TABULKU PODLE TOHOTO VZORU: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 </a:t>
            </a:r>
            <a:r>
              <a:rPr lang="cs-CZ" dirty="0" smtClean="0"/>
              <a:t> </a:t>
            </a:r>
            <a:r>
              <a:rPr lang="cs-CZ" dirty="0"/>
              <a:t> </a:t>
            </a: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0" y="1343025"/>
          <a:ext cx="5372100" cy="5724525"/>
        </p:xfrm>
        <a:graphic>
          <a:graphicData uri="http://schemas.openxmlformats.org/presentationml/2006/ole">
            <p:oleObj spid="_x0000_s2053" name="List" r:id="rId3" imgW="5372033" imgH="5724634" progId="Excel.Sheet.12">
              <p:embed/>
            </p:oleObj>
          </a:graphicData>
        </a:graphic>
      </p:graphicFrame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57775" y="3789040"/>
            <a:ext cx="4086225" cy="246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5568018" y="3316342"/>
            <a:ext cx="34837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TOTO JE JINÝ ZPŮSOB ZAROVNÁNÍ .</a:t>
            </a:r>
            <a:endParaRPr lang="cs-CZ" dirty="0">
              <a:solidFill>
                <a:srgbClr val="0070C0"/>
              </a:solidFill>
            </a:endParaRPr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3131840" y="2636912"/>
            <a:ext cx="2448272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solidFill>
                  <a:srgbClr val="0070C0"/>
                </a:solidFill>
              </a:rPr>
              <a:t>POTŘEBUJEME ZJISTIT, KOLIK PORCÍ BYLO UVAŘENO .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45530" y="1988840"/>
            <a:ext cx="489847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83568" y="1484784"/>
            <a:ext cx="295232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VYBEREME SI BUŇKU, VE KTERÉ CHCEME MÍT VÝSLEDEK.</a:t>
            </a:r>
          </a:p>
          <a:p>
            <a:pPr marL="342900" indent="-342900">
              <a:buAutoNum type="arabicPeriod"/>
            </a:pPr>
            <a:r>
              <a:rPr lang="cs-CZ" dirty="0" smtClean="0"/>
              <a:t>KLIKNEME NA TLAČÍTKO SUMA.</a:t>
            </a:r>
          </a:p>
          <a:p>
            <a:pPr marL="342900" indent="-342900">
              <a:buAutoNum type="arabicPeriod"/>
            </a:pPr>
            <a:r>
              <a:rPr lang="cs-CZ" dirty="0" smtClean="0"/>
              <a:t>PROGRAM NABÍDNE OBLAST BUNĚK, JEJICHŽ HODNOTY BUDE SČÍTAT A V BUŇCE SE OBJEVÍ ADRESY SČÍTANÝCH BUNĚK.</a:t>
            </a:r>
          </a:p>
          <a:p>
            <a:pPr marL="342900" indent="-342900">
              <a:buAutoNum type="arabicPeriod"/>
            </a:pPr>
            <a:r>
              <a:rPr lang="cs-CZ" dirty="0" smtClean="0"/>
              <a:t>PO ODENTROVÁNÍ SE OBJEVÍ VÝSLEDEK.</a:t>
            </a:r>
            <a:endParaRPr lang="cs-CZ" dirty="0"/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2915816" y="2060848"/>
            <a:ext cx="4248472" cy="36724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5150382"/>
            <a:ext cx="3096344" cy="17076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1" name="Přímá spojovací šipka 10"/>
          <p:cNvCxnSpPr/>
          <p:nvPr/>
        </p:nvCxnSpPr>
        <p:spPr>
          <a:xfrm flipH="1">
            <a:off x="2123728" y="2564904"/>
            <a:ext cx="576064" cy="28803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876256" y="5517232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105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SAMOSTATNĚ</a:t>
            </a:r>
            <a:r>
              <a:rPr lang="cs-CZ" sz="2400" dirty="0" smtClean="0">
                <a:solidFill>
                  <a:srgbClr val="0070C0"/>
                </a:solidFill>
              </a:rPr>
              <a:t> SEČTĚTE I POČET VYDANÝCH PORCÍ: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1772816"/>
            <a:ext cx="4305300" cy="416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5724128" y="5229200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93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229600" cy="1080120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VŠIMNĚTE SI, ŽE POKUD SE ZMĚNÍ HODNOTY V TABULCE, ZMĚNÍ SE I VÝSLEDEK.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132856"/>
            <a:ext cx="4707409" cy="38427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>
                <a:solidFill>
                  <a:srgbClr val="0070C0"/>
                </a:solidFill>
              </a:rPr>
              <a:t>NYNÍ POTŘEBUJEME ZJISTIT, KOLIK PORCÍ ZBÝVÁ.</a:t>
            </a:r>
            <a:br>
              <a:rPr lang="cs-CZ" sz="3100" dirty="0">
                <a:solidFill>
                  <a:srgbClr val="0070C0"/>
                </a:solidFill>
              </a:rPr>
            </a:br>
            <a:r>
              <a:rPr lang="cs-CZ" sz="3100" dirty="0">
                <a:solidFill>
                  <a:srgbClr val="0070C0"/>
                </a:solidFill>
              </a:rPr>
              <a:t>MUSÍME VYTVOŘIT VZOREC, KTERÝ NÁM VYPOČÍTÁ  ROZDÍL MEZI UVAŘENÝMI A VYDANÝMI PORCEMI.</a:t>
            </a:r>
            <a:br>
              <a:rPr lang="cs-CZ" sz="3100" dirty="0">
                <a:solidFill>
                  <a:srgbClr val="0070C0"/>
                </a:solidFill>
              </a:rPr>
            </a:br>
            <a:r>
              <a:rPr lang="cs-CZ" sz="3100" dirty="0">
                <a:solidFill>
                  <a:srgbClr val="0070C0"/>
                </a:solidFill>
              </a:rPr>
              <a:t>NAJEDEME SI KURZOREM NA BUŇKU, KDE CHCEME MÍT VÝSLEDEK.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674354"/>
            <a:ext cx="3059832" cy="17789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394645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0070C0"/>
                </a:solidFill>
              </a:rPr>
              <a:t>1. NEJPRVE NAPÍŠEME ZNAK  </a:t>
            </a:r>
            <a:r>
              <a:rPr lang="cs-CZ" sz="3600" b="1" dirty="0" smtClean="0">
                <a:solidFill>
                  <a:srgbClr val="FF0000"/>
                </a:solidFill>
              </a:rPr>
              <a:t>=</a:t>
            </a:r>
            <a:br>
              <a:rPr lang="cs-CZ" sz="3600" b="1" dirty="0" smtClean="0">
                <a:solidFill>
                  <a:srgbClr val="FF0000"/>
                </a:solidFill>
              </a:rPr>
            </a:br>
            <a:r>
              <a:rPr lang="cs-CZ" sz="2800" dirty="0" smtClean="0">
                <a:solidFill>
                  <a:srgbClr val="0070C0"/>
                </a:solidFill>
              </a:rPr>
              <a:t>2. </a:t>
            </a:r>
            <a:r>
              <a:rPr lang="cs-CZ" sz="2800" dirty="0" smtClean="0">
                <a:solidFill>
                  <a:srgbClr val="0070C0"/>
                </a:solidFill>
              </a:rPr>
              <a:t>TLAČÍTKEM </a:t>
            </a:r>
            <a:r>
              <a:rPr lang="cs-CZ" sz="2800" dirty="0" smtClean="0">
                <a:solidFill>
                  <a:srgbClr val="0070C0"/>
                </a:solidFill>
              </a:rPr>
              <a:t>MYŠI KLIKNEME DO BUŇKY S POČTEM	UVAŘENÝCH PORCÍ</a:t>
            </a:r>
            <a:br>
              <a:rPr lang="cs-CZ" sz="2800" dirty="0" smtClean="0">
                <a:solidFill>
                  <a:srgbClr val="0070C0"/>
                </a:solidFill>
              </a:rPr>
            </a:br>
            <a:r>
              <a:rPr lang="cs-CZ" sz="2800" dirty="0" smtClean="0">
                <a:solidFill>
                  <a:srgbClr val="0070C0"/>
                </a:solidFill>
              </a:rPr>
              <a:t>3. NA KLÁVESNICI STISKNEME KLÁVESU    </a:t>
            </a:r>
            <a:r>
              <a:rPr lang="cs-CZ" sz="3600" b="1" dirty="0">
                <a:solidFill>
                  <a:srgbClr val="FF0000"/>
                </a:solidFill>
              </a:rPr>
              <a:t>-</a:t>
            </a:r>
            <a:r>
              <a:rPr lang="cs-CZ" sz="3600" b="1" dirty="0" smtClean="0">
                <a:solidFill>
                  <a:srgbClr val="FF0000"/>
                </a:solidFill>
              </a:rPr>
              <a:t/>
            </a:r>
            <a:br>
              <a:rPr lang="cs-CZ" sz="3600" b="1" dirty="0" smtClean="0">
                <a:solidFill>
                  <a:srgbClr val="FF0000"/>
                </a:solidFill>
              </a:rPr>
            </a:br>
            <a:r>
              <a:rPr lang="cs-CZ" sz="2800" dirty="0">
                <a:solidFill>
                  <a:srgbClr val="0070C0"/>
                </a:solidFill>
              </a:rPr>
              <a:t>4</a:t>
            </a:r>
            <a:r>
              <a:rPr lang="cs-CZ" sz="2800" dirty="0" smtClean="0">
                <a:solidFill>
                  <a:srgbClr val="0070C0"/>
                </a:solidFill>
              </a:rPr>
              <a:t>. KLIKNEME </a:t>
            </a:r>
            <a:r>
              <a:rPr lang="cs-CZ" sz="2800" dirty="0" smtClean="0">
                <a:solidFill>
                  <a:srgbClr val="0070C0"/>
                </a:solidFill>
              </a:rPr>
              <a:t>NA </a:t>
            </a:r>
            <a:r>
              <a:rPr lang="cs-CZ" sz="2800" dirty="0" smtClean="0">
                <a:solidFill>
                  <a:srgbClr val="0070C0"/>
                </a:solidFill>
              </a:rPr>
              <a:t>BUŇKU S POČTEM VYDANÝCH PORCÍ.</a:t>
            </a:r>
            <a:br>
              <a:rPr lang="cs-CZ" sz="2800" dirty="0" smtClean="0">
                <a:solidFill>
                  <a:srgbClr val="0070C0"/>
                </a:solidFill>
              </a:rPr>
            </a:br>
            <a:r>
              <a:rPr lang="cs-CZ" sz="2800" dirty="0" smtClean="0">
                <a:solidFill>
                  <a:srgbClr val="0070C0"/>
                </a:solidFill>
              </a:rPr>
              <a:t>5. STISKNEME KLÁVESU ENTER.</a:t>
            </a:r>
            <a:r>
              <a:rPr lang="cs-CZ" sz="3600" b="1" dirty="0" smtClean="0">
                <a:solidFill>
                  <a:srgbClr val="FF0000"/>
                </a:solidFill>
              </a:rPr>
              <a:t/>
            </a:r>
            <a:br>
              <a:rPr lang="cs-CZ" sz="3600" b="1" dirty="0" smtClean="0">
                <a:solidFill>
                  <a:srgbClr val="FF0000"/>
                </a:solidFill>
              </a:rPr>
            </a:b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3861048"/>
            <a:ext cx="4676775" cy="201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/>
            </a:r>
            <a:br>
              <a:rPr lang="cs-CZ" sz="2800" dirty="0" smtClean="0">
                <a:solidFill>
                  <a:srgbClr val="0070C0"/>
                </a:solidFill>
              </a:rPr>
            </a:br>
            <a:r>
              <a:rPr lang="cs-CZ" sz="2800" dirty="0">
                <a:solidFill>
                  <a:srgbClr val="0070C0"/>
                </a:solidFill>
              </a:rPr>
              <a:t/>
            </a:r>
            <a:br>
              <a:rPr lang="cs-CZ" sz="2800" dirty="0">
                <a:solidFill>
                  <a:srgbClr val="0070C0"/>
                </a:solidFill>
              </a:rPr>
            </a:br>
            <a:r>
              <a:rPr lang="cs-CZ" sz="2800" dirty="0" smtClean="0">
                <a:solidFill>
                  <a:srgbClr val="0070C0"/>
                </a:solidFill>
              </a:rPr>
              <a:t/>
            </a:r>
            <a:br>
              <a:rPr lang="cs-CZ" sz="2800" dirty="0" smtClean="0">
                <a:solidFill>
                  <a:srgbClr val="0070C0"/>
                </a:solidFill>
              </a:rPr>
            </a:br>
            <a:r>
              <a:rPr lang="cs-CZ" sz="2800" dirty="0">
                <a:solidFill>
                  <a:srgbClr val="0070C0"/>
                </a:solidFill>
              </a:rPr>
              <a:t/>
            </a:r>
            <a:br>
              <a:rPr lang="cs-CZ" sz="2800" dirty="0">
                <a:solidFill>
                  <a:srgbClr val="0070C0"/>
                </a:solidFill>
              </a:rPr>
            </a:br>
            <a:r>
              <a:rPr lang="cs-CZ" sz="2800" dirty="0" smtClean="0">
                <a:solidFill>
                  <a:srgbClr val="0070C0"/>
                </a:solidFill>
              </a:rPr>
              <a:t>STEJNÝM ZPŮSOBEM PROVÁDÍME I JINÉ POČETNÍ OPERACE – NÁSOBENÍ   </a:t>
            </a:r>
            <a:r>
              <a:rPr lang="cs-CZ" sz="3600" dirty="0" smtClean="0">
                <a:solidFill>
                  <a:srgbClr val="FF0000"/>
                </a:solidFill>
              </a:rPr>
              <a:t>*</a:t>
            </a:r>
            <a:r>
              <a:rPr lang="cs-CZ" sz="2800" dirty="0" smtClean="0">
                <a:solidFill>
                  <a:srgbClr val="0070C0"/>
                </a:solidFill>
              </a:rPr>
              <a:t>,  DĚLENÍ  </a:t>
            </a:r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/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600" dirty="0">
                <a:solidFill>
                  <a:srgbClr val="FF0000"/>
                </a:solidFill>
              </a:rPr>
              <a:t/>
            </a:r>
            <a:br>
              <a:rPr lang="cs-CZ" sz="3600" dirty="0">
                <a:solidFill>
                  <a:srgbClr val="FF00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/>
            </a:r>
            <a:br>
              <a:rPr lang="cs-CZ" sz="3600" dirty="0" smtClean="0">
                <a:solidFill>
                  <a:srgbClr val="FF0000"/>
                </a:solidFill>
              </a:rPr>
            </a:b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916832"/>
            <a:ext cx="828092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PŘI ZMĚNĚ HODNOT SE OPĚT </a:t>
            </a:r>
            <a:r>
              <a:rPr lang="cs-CZ" sz="2500" dirty="0" smtClean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ZMĚNÍ AUTOMATICKY I VÝSLEDEK</a:t>
            </a:r>
            <a:r>
              <a:rPr lang="cs-CZ" sz="25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39552" y="3429000"/>
            <a:ext cx="820891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POZOR NA PRIORITY MATEMATICKÝCH OPERACÍ</a:t>
            </a:r>
            <a:r>
              <a:rPr lang="cs-CZ" sz="2500" dirty="0" smtClean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!!!  JE NUTNÉ POUŽÍVAT ZÁVORKY. </a:t>
            </a:r>
            <a:endParaRPr lang="cs-CZ" sz="2500" dirty="0">
              <a:solidFill>
                <a:srgbClr val="0070C0"/>
              </a:soli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SAMOSTATNÁ PRÁCE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VYTVOŘ TABULKU ZÁSOB BRAMBOR</a:t>
            </a:r>
          </a:p>
          <a:p>
            <a:r>
              <a:rPr lang="cs-CZ" dirty="0" smtClean="0"/>
              <a:t>PONDĚLÍ   12KG VE SKLADU, 9KG VYDÁNO</a:t>
            </a:r>
          </a:p>
          <a:p>
            <a:r>
              <a:rPr lang="cs-CZ" dirty="0" smtClean="0"/>
              <a:t>ÚTERÝ	    15KG DODÁNO, 7KG VYDÁNO</a:t>
            </a:r>
          </a:p>
          <a:p>
            <a:r>
              <a:rPr lang="cs-CZ" dirty="0" smtClean="0"/>
              <a:t>STŘEDA	      8KG VYDÁNO</a:t>
            </a:r>
          </a:p>
          <a:p>
            <a:r>
              <a:rPr lang="cs-CZ" dirty="0" smtClean="0"/>
              <a:t>ČTVRTEK      4KG VYDÁNO</a:t>
            </a:r>
          </a:p>
          <a:p>
            <a:r>
              <a:rPr lang="cs-CZ" dirty="0" smtClean="0"/>
              <a:t>PÁTEK	       10KG DODÁNO, 12KG VYDÁNO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VÝSLEDEK BY MĚL VYPADAT ASI TAKTO:</a:t>
            </a:r>
            <a:endParaRPr lang="cs-CZ" dirty="0"/>
          </a:p>
        </p:txBody>
      </p:sp>
      <p:pic>
        <p:nvPicPr>
          <p:cNvPr id="819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786730"/>
            <a:ext cx="6552727" cy="46342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169</Words>
  <Application>Microsoft Office PowerPoint</Application>
  <PresentationFormat>Předvádění na obrazovce (4:3)</PresentationFormat>
  <Paragraphs>49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sady Office</vt:lpstr>
      <vt:lpstr>List</vt:lpstr>
      <vt:lpstr>Snímek 1</vt:lpstr>
      <vt:lpstr>Snímek 2</vt:lpstr>
      <vt:lpstr>EXCEL SLOUŽÍ PŘEDEVŠÍM K PROVÁDĚNÍ VÝPOČTŮ OD JEDNODUCHÝCH PO VELMI SLOŽITÉ.</vt:lpstr>
      <vt:lpstr>VYTVOŘTE JEDNODUCHOU TABULKU PODLE TOHOTO VZORU:</vt:lpstr>
      <vt:lpstr>POTŘEBUJEME ZJISTIT, KOLIK PORCÍ BYLO UVAŘENO .</vt:lpstr>
      <vt:lpstr>SAMOSTATNĚ SEČTĚTE I POČET VYDANÝCH PORCÍ:</vt:lpstr>
      <vt:lpstr>Snímek 7</vt:lpstr>
      <vt:lpstr>       NYNÍ POTŘEBUJEME ZJISTIT, KOLIK PORCÍ ZBÝVÁ. MUSÍME VYTVOŘIT VZOREC, KTERÝ NÁM VYPOČÍTÁ  ROZDÍL MEZI UVAŘENÝMI A VYDANÝMI PORCEMI. NAJEDEME SI KURZOREM NA BUŇKU, KDE CHCEME MÍT VÝSLEDEK. </vt:lpstr>
      <vt:lpstr>1. NEJPRVE NAPÍŠEME ZNAK  = 2. TLAČÍTKEM MYŠI KLIKNEME DO BUŇKY S POČTEM UVAŘENÝCH PORCÍ 3. NA KLÁVESNICI STISKNEME KLÁVESU    - 4. KLIKNEME NA BUŇKU S POČTEM VYDANÝCH PORCÍ. 5. STISKNEME KLÁVESU ENTER. </vt:lpstr>
      <vt:lpstr>    STEJNÝM ZPŮSOBEM PROVÁDÍME I JINÉ POČETNÍ OPERACE – NÁSOBENÍ   *,  DĚLENÍ   /   </vt:lpstr>
      <vt:lpstr>SAMOSTATNÁ PRÁCE</vt:lpstr>
      <vt:lpstr>VÝSLEDEK BY MĚL VYPADAT ASI TAKTO: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Bendovi</dc:creator>
  <cp:lastModifiedBy>Dum</cp:lastModifiedBy>
  <cp:revision>14</cp:revision>
  <dcterms:created xsi:type="dcterms:W3CDTF">2013-11-07T11:46:46Z</dcterms:created>
  <dcterms:modified xsi:type="dcterms:W3CDTF">2014-10-23T17:56:27Z</dcterms:modified>
</cp:coreProperties>
</file>