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16AFB00-5D58-4AEA-BC26-12D454946275}" type="datetimeFigureOut">
              <a:rPr lang="cs-CZ" smtClean="0"/>
              <a:pPr/>
              <a:t>23.10.2014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3FFCC63-CAD2-4BF3-A1E9-EC616B3432F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6AFB00-5D58-4AEA-BC26-12D454946275}" type="datetimeFigureOut">
              <a:rPr lang="cs-CZ" smtClean="0"/>
              <a:pPr/>
              <a:t>23.10.2014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FFCC63-CAD2-4BF3-A1E9-EC616B3432F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brázek 1"/>
          <p:cNvPicPr>
            <a:picLocks noGrp="1" noChangeAspect="1" noChangeArrowheads="1"/>
          </p:cNvPicPr>
          <p:nvPr>
            <p:ph type="ctrTitle"/>
          </p:nvPr>
        </p:nvPicPr>
        <p:blipFill>
          <a:blip r:embed="rId2" cstate="print">
            <a:extLst>
              <a:ext uri="{28A0092B-C50C-407E-A947-70E740481C1C}">
                <a14:useLocalDpi xmlns="" xmlns:a14="http://schemas.microsoft.com/office/drawing/2010/main" val="0"/>
              </a:ext>
            </a:extLst>
          </a:blip>
          <a:srcRect/>
          <a:stretch>
            <a:fillRect/>
          </a:stretch>
        </p:blipFill>
        <p:spPr>
          <a:xfrm>
            <a:off x="1547813" y="333375"/>
            <a:ext cx="6011862" cy="1470025"/>
          </a:xfrm>
          <a:solidFill>
            <a:srgbClr val="FFFFFF"/>
          </a:solidFill>
          <a:extLst>
            <a:ext uri="{91240B29-F687-4F45-9708-019B960494DF}">
              <a14:hiddenLine xmlns="" xmlns:a14="http://schemas.microsoft.com/office/drawing/2010/main" w="9525">
                <a:solidFill>
                  <a:srgbClr val="000000"/>
                </a:solidFill>
                <a:miter lim="800000"/>
                <a:headEnd/>
                <a:tailEnd/>
              </a14:hiddenLine>
            </a:ext>
            <a:ext uri="{AF507438-7753-43E0-B8FC-AC1667EBCBE1}">
              <a14:hiddenEffects xmlns="" xmlns:a14="http://schemas.microsoft.com/office/drawing/2010/main">
                <a:effectLst>
                  <a:outerShdw dist="35921" dir="2700000" algn="ctr" rotWithShape="0">
                    <a:srgbClr val="808080"/>
                  </a:outerShdw>
                </a:effectLst>
              </a14:hiddenEffects>
            </a:ext>
          </a:extLst>
        </p:spPr>
      </p:pic>
      <p:sp>
        <p:nvSpPr>
          <p:cNvPr id="6" name="Rectangle 2"/>
          <p:cNvSpPr>
            <a:spLocks noGrp="1" noChangeArrowheads="1"/>
          </p:cNvSpPr>
          <p:nvPr>
            <p:ph type="subTitle" idx="1"/>
          </p:nvPr>
        </p:nvSpPr>
        <p:spPr>
          <a:xfrm>
            <a:off x="1403350" y="2133600"/>
            <a:ext cx="6400800" cy="1079500"/>
          </a:xfrm>
        </p:spPr>
        <p:txBody>
          <a:bodyPr>
            <a:normAutofit/>
          </a:bodyPr>
          <a:lstStyle/>
          <a:p>
            <a:pPr algn="l">
              <a:defRPr/>
            </a:pPr>
            <a:r>
              <a:rPr lang="cs-CZ" sz="1200" b="1" dirty="0" smtClean="0"/>
              <a:t>Číslo projektu školy 	</a:t>
            </a:r>
            <a:r>
              <a:rPr lang="cs-CZ" sz="1200" b="1" dirty="0"/>
              <a:t>CZ.1.07/1.5.00/34.0963  </a:t>
            </a:r>
            <a:endParaRPr lang="cs-CZ" sz="1200" b="1" dirty="0" smtClean="0"/>
          </a:p>
          <a:p>
            <a:pPr algn="l" eaLnBrk="1" hangingPunct="1">
              <a:lnSpc>
                <a:spcPct val="90000"/>
              </a:lnSpc>
              <a:defRPr/>
            </a:pPr>
            <a:r>
              <a:rPr lang="cs-CZ" sz="1200" b="1" dirty="0" smtClean="0"/>
              <a:t>Číslo a název šablony 	</a:t>
            </a:r>
          </a:p>
          <a:p>
            <a:pPr algn="l" eaLnBrk="1" hangingPunct="1">
              <a:lnSpc>
                <a:spcPct val="90000"/>
              </a:lnSpc>
              <a:defRPr/>
            </a:pPr>
            <a:r>
              <a:rPr lang="cs-CZ" sz="1200" b="1" dirty="0" smtClean="0"/>
              <a:t>klíčové aktivity 	III/2 </a:t>
            </a:r>
            <a:r>
              <a:rPr lang="cs-CZ" sz="1200" b="1" dirty="0">
                <a:effectLst/>
              </a:rPr>
              <a:t>Inovace a zkvalitnění výuky prostřednictvím ICT</a:t>
            </a:r>
            <a:endParaRPr lang="cs-CZ" sz="1200" b="1" dirty="0" smtClean="0"/>
          </a:p>
          <a:p>
            <a:pPr algn="l">
              <a:defRPr/>
            </a:pPr>
            <a:r>
              <a:rPr lang="cs-CZ" sz="1200" b="1" dirty="0" smtClean="0"/>
              <a:t>Číslo materiálu	</a:t>
            </a:r>
            <a:r>
              <a:rPr lang="cs-CZ" sz="1200" b="1" dirty="0"/>
              <a:t>VY_32_INOVACE_ICT_I_S3_03</a:t>
            </a:r>
            <a:endParaRPr lang="cs-CZ" sz="1200" b="1" dirty="0" smtClean="0"/>
          </a:p>
        </p:txBody>
      </p:sp>
      <p:sp>
        <p:nvSpPr>
          <p:cNvPr id="7" name="Text Box 4"/>
          <p:cNvSpPr txBox="1">
            <a:spLocks noChangeArrowheads="1"/>
          </p:cNvSpPr>
          <p:nvPr/>
        </p:nvSpPr>
        <p:spPr bwMode="auto">
          <a:xfrm>
            <a:off x="1403350" y="3284538"/>
            <a:ext cx="6553200" cy="307776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Tahoma" panose="020B0604030504040204" pitchFamily="34" charset="0"/>
              </a:defRPr>
            </a:lvl1pPr>
            <a:lvl2pPr marL="742950" indent="-285750" eaLnBrk="0" hangingPunct="0">
              <a:defRPr>
                <a:solidFill>
                  <a:schemeClr val="tx1"/>
                </a:solidFill>
                <a:latin typeface="Tahoma" panose="020B0604030504040204" pitchFamily="34" charset="0"/>
              </a:defRPr>
            </a:lvl2pPr>
            <a:lvl3pPr marL="1143000" indent="-228600" eaLnBrk="0" hangingPunct="0">
              <a:defRPr>
                <a:solidFill>
                  <a:schemeClr val="tx1"/>
                </a:solidFill>
                <a:latin typeface="Tahoma" panose="020B0604030504040204" pitchFamily="34" charset="0"/>
              </a:defRPr>
            </a:lvl3pPr>
            <a:lvl4pPr marL="1600200" indent="-228600" eaLnBrk="0" hangingPunct="0">
              <a:defRPr>
                <a:solidFill>
                  <a:schemeClr val="tx1"/>
                </a:solidFill>
                <a:latin typeface="Tahoma" panose="020B0604030504040204" pitchFamily="34" charset="0"/>
              </a:defRPr>
            </a:lvl4pPr>
            <a:lvl5pPr marL="2057400" indent="-228600" eaLnBrk="0" hangingPunct="0">
              <a:defRPr>
                <a:solidFill>
                  <a:schemeClr val="tx1"/>
                </a:solidFill>
                <a:latin typeface="Tahoma" panose="020B060403050404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defRPr>
            </a:lvl9pPr>
          </a:lstStyle>
          <a:p>
            <a:pPr eaLnBrk="1" hangingPunct="1"/>
            <a:r>
              <a:rPr lang="cs-CZ" sz="1200" b="1" dirty="0">
                <a:latin typeface="Arial" panose="020B0604020202020204" pitchFamily="34" charset="0"/>
              </a:rPr>
              <a:t>Popis výukového materiálu	</a:t>
            </a:r>
          </a:p>
          <a:p>
            <a:pPr eaLnBrk="1" hangingPunct="1"/>
            <a:r>
              <a:rPr lang="cs-CZ" sz="1200" b="1" dirty="0">
                <a:latin typeface="Arial" panose="020B0604020202020204" pitchFamily="34" charset="0"/>
              </a:rPr>
              <a:t>Název:			</a:t>
            </a:r>
            <a:r>
              <a:rPr lang="cs-CZ" sz="1200" b="1" dirty="0" smtClean="0">
                <a:latin typeface="Arial" panose="020B0604020202020204" pitchFamily="34" charset="0"/>
              </a:rPr>
              <a:t>MS E – Základní funkce</a:t>
            </a:r>
          </a:p>
          <a:p>
            <a:pPr eaLnBrk="1" hangingPunct="1"/>
            <a:r>
              <a:rPr lang="cs-CZ" sz="1200" dirty="0" smtClean="0">
                <a:latin typeface="Arial" panose="020B0604020202020204" pitchFamily="34" charset="0"/>
              </a:rPr>
              <a:t>Autor</a:t>
            </a:r>
            <a:r>
              <a:rPr lang="cs-CZ" sz="1200" dirty="0">
                <a:latin typeface="Arial" panose="020B0604020202020204" pitchFamily="34" charset="0"/>
              </a:rPr>
              <a:t>:			</a:t>
            </a:r>
            <a:r>
              <a:rPr lang="cs-CZ" sz="1200" dirty="0" smtClean="0">
                <a:latin typeface="Arial" panose="020B0604020202020204" pitchFamily="34" charset="0"/>
              </a:rPr>
              <a:t>Magda Bendová</a:t>
            </a:r>
            <a:endParaRPr lang="cs-CZ" sz="1200" dirty="0">
              <a:latin typeface="Arial" panose="020B0604020202020204" pitchFamily="34" charset="0"/>
            </a:endParaRPr>
          </a:p>
          <a:p>
            <a:pPr eaLnBrk="1" hangingPunct="1"/>
            <a:r>
              <a:rPr lang="cs-CZ" sz="1200" dirty="0">
                <a:latin typeface="Arial" panose="020B0604020202020204" pitchFamily="34" charset="0"/>
              </a:rPr>
              <a:t>Datum:			</a:t>
            </a:r>
            <a:r>
              <a:rPr lang="cs-CZ" sz="1200" dirty="0" smtClean="0">
                <a:latin typeface="Arial" panose="020B0604020202020204" pitchFamily="34" charset="0"/>
              </a:rPr>
              <a:t>1.9.2013 </a:t>
            </a:r>
            <a:endParaRPr lang="cs-CZ" sz="1200" dirty="0">
              <a:latin typeface="Arial" panose="020B0604020202020204" pitchFamily="34" charset="0"/>
            </a:endParaRPr>
          </a:p>
          <a:p>
            <a:pPr eaLnBrk="1" hangingPunct="1"/>
            <a:r>
              <a:rPr lang="cs-CZ" sz="1200" dirty="0">
                <a:latin typeface="Arial" panose="020B0604020202020204" pitchFamily="34" charset="0"/>
              </a:rPr>
              <a:t>Obor:			</a:t>
            </a:r>
            <a:r>
              <a:rPr lang="cs-CZ" sz="1200" dirty="0"/>
              <a:t>65-41-L/01 Gastronomie</a:t>
            </a:r>
            <a:endParaRPr lang="cs-CZ" sz="1200" dirty="0">
              <a:latin typeface="Arial" panose="020B0604020202020204" pitchFamily="34" charset="0"/>
            </a:endParaRPr>
          </a:p>
          <a:p>
            <a:pPr eaLnBrk="1" hangingPunct="1"/>
            <a:r>
              <a:rPr lang="cs-CZ" sz="1200" dirty="0">
                <a:latin typeface="Arial" panose="020B0604020202020204" pitchFamily="34" charset="0"/>
              </a:rPr>
              <a:t>Ročník:			</a:t>
            </a:r>
            <a:r>
              <a:rPr lang="cs-CZ" sz="1200" dirty="0" smtClean="0">
                <a:latin typeface="Arial" panose="020B0604020202020204" pitchFamily="34" charset="0"/>
              </a:rPr>
              <a:t>2. </a:t>
            </a:r>
            <a:r>
              <a:rPr lang="cs-CZ" sz="1200" dirty="0">
                <a:latin typeface="Arial" panose="020B0604020202020204" pitchFamily="34" charset="0"/>
              </a:rPr>
              <a:t>ročník</a:t>
            </a:r>
          </a:p>
          <a:p>
            <a:pPr eaLnBrk="1" hangingPunct="1"/>
            <a:r>
              <a:rPr lang="cs-CZ" sz="1200" dirty="0">
                <a:latin typeface="Arial" panose="020B0604020202020204" pitchFamily="34" charset="0"/>
              </a:rPr>
              <a:t>Předmět:			IKT – Informační a komunikační technologie</a:t>
            </a:r>
          </a:p>
          <a:p>
            <a:pPr eaLnBrk="1" hangingPunct="1"/>
            <a:endParaRPr lang="cs-CZ" sz="1200" b="1" dirty="0">
              <a:latin typeface="Arial" panose="020B0604020202020204" pitchFamily="34" charset="0"/>
            </a:endParaRPr>
          </a:p>
          <a:p>
            <a:pPr eaLnBrk="1" hangingPunct="1"/>
            <a:endParaRPr lang="cs-CZ" sz="1200" b="1" dirty="0">
              <a:latin typeface="Arial" panose="020B0604020202020204" pitchFamily="34" charset="0"/>
            </a:endParaRPr>
          </a:p>
          <a:p>
            <a:pPr eaLnBrk="1" hangingPunct="1"/>
            <a:r>
              <a:rPr lang="cs-CZ" sz="1200" b="1" dirty="0">
                <a:latin typeface="Arial" panose="020B0604020202020204" pitchFamily="34" charset="0"/>
              </a:rPr>
              <a:t>Anotace výukového materiálu</a:t>
            </a:r>
          </a:p>
          <a:p>
            <a:pPr eaLnBrk="1" hangingPunct="1"/>
            <a:endParaRPr lang="cs-CZ" sz="1200" dirty="0">
              <a:latin typeface="Arial" panose="020B0604020202020204" pitchFamily="34" charset="0"/>
            </a:endParaRPr>
          </a:p>
          <a:p>
            <a:pPr eaLnBrk="1" hangingPunct="1"/>
            <a:r>
              <a:rPr lang="cs-CZ" sz="1200" dirty="0">
                <a:latin typeface="Arial" panose="020B0604020202020204" pitchFamily="34" charset="0"/>
              </a:rPr>
              <a:t>1. Materiál je určen pro výuku předmětu </a:t>
            </a:r>
            <a:r>
              <a:rPr lang="cs-CZ" sz="1200" dirty="0" smtClean="0">
                <a:latin typeface="Arial" panose="020B0604020202020204" pitchFamily="34" charset="0"/>
              </a:rPr>
              <a:t>IKT </a:t>
            </a:r>
            <a:r>
              <a:rPr lang="cs-CZ" sz="1200" dirty="0">
                <a:latin typeface="Arial" panose="020B0604020202020204" pitchFamily="34" charset="0"/>
              </a:rPr>
              <a:t>a je v souladu s </a:t>
            </a:r>
            <a:r>
              <a:rPr lang="cs-CZ" sz="1200" dirty="0" smtClean="0">
                <a:latin typeface="Arial" panose="020B0604020202020204" pitchFamily="34" charset="0"/>
              </a:rPr>
              <a:t>ŠVP. </a:t>
            </a:r>
            <a:endParaRPr lang="cs-CZ" sz="1200" dirty="0">
              <a:latin typeface="Arial" panose="020B0604020202020204" pitchFamily="34" charset="0"/>
            </a:endParaRPr>
          </a:p>
          <a:p>
            <a:pPr eaLnBrk="1" hangingPunct="1"/>
            <a:r>
              <a:rPr lang="cs-CZ" sz="1200" dirty="0">
                <a:latin typeface="Arial" panose="020B0604020202020204" pitchFamily="34" charset="0"/>
              </a:rPr>
              <a:t>2. Materiál je prezentován žákům prostřednictvím </a:t>
            </a:r>
            <a:r>
              <a:rPr lang="cs-CZ" sz="1200" dirty="0" smtClean="0">
                <a:latin typeface="Arial" panose="020B0604020202020204" pitchFamily="34" charset="0"/>
              </a:rPr>
              <a:t>dataprojektoru na učebně IKT </a:t>
            </a:r>
            <a:r>
              <a:rPr lang="cs-CZ" sz="1200" dirty="0">
                <a:latin typeface="Arial" panose="020B0604020202020204" pitchFamily="34" charset="0"/>
              </a:rPr>
              <a:t>s výkladem </a:t>
            </a:r>
            <a:r>
              <a:rPr lang="cs-CZ" sz="1200" dirty="0" smtClean="0">
                <a:latin typeface="Arial" panose="020B0604020202020204" pitchFamily="34" charset="0"/>
              </a:rPr>
              <a:t>včetně názorných ukázek</a:t>
            </a:r>
          </a:p>
          <a:p>
            <a:pPr eaLnBrk="1" hangingPunct="1"/>
            <a:endParaRPr lang="cs-CZ" sz="1200" i="1" dirty="0" smtClean="0">
              <a:latin typeface="Arial" panose="020B0604020202020204" pitchFamily="34" charset="0"/>
            </a:endParaRPr>
          </a:p>
          <a:p>
            <a:pPr eaLnBrk="1" hangingPunct="1"/>
            <a:r>
              <a:rPr lang="cs-CZ" sz="1200" dirty="0" smtClean="0">
                <a:latin typeface="Arial" panose="020B0604020202020204" pitchFamily="34" charset="0"/>
              </a:rPr>
              <a:t>Klíčová slova : suma, maximum, minimum</a:t>
            </a:r>
            <a:r>
              <a:rPr lang="cs-CZ" sz="1200" smtClean="0">
                <a:latin typeface="Arial" panose="020B0604020202020204" pitchFamily="34" charset="0"/>
              </a:rPr>
              <a:t>, průměr.</a:t>
            </a:r>
            <a:endParaRPr lang="cs-CZ" sz="1200" dirty="0">
              <a:latin typeface="Arial" panose="020B0604020202020204" pitchFamily="34" charset="0"/>
            </a:endParaRPr>
          </a:p>
        </p:txBody>
      </p:sp>
    </p:spTree>
    <p:extLst>
      <p:ext uri="{BB962C8B-B14F-4D97-AF65-F5344CB8AC3E}">
        <p14:creationId xmlns="" xmlns:p14="http://schemas.microsoft.com/office/powerpoint/2010/main" val="363633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836712"/>
            <a:ext cx="8229600" cy="4525963"/>
          </a:xfrm>
        </p:spPr>
        <p:txBody>
          <a:bodyPr/>
          <a:lstStyle/>
          <a:p>
            <a:r>
              <a:rPr lang="cs-CZ" dirty="0" smtClean="0"/>
              <a:t> </a:t>
            </a:r>
          </a:p>
          <a:p>
            <a:endParaRPr lang="cs-CZ" dirty="0"/>
          </a:p>
          <a:p>
            <a:pPr algn="ctr">
              <a:buNone/>
            </a:pPr>
            <a:r>
              <a:rPr lang="cs-CZ" sz="5400" b="1" dirty="0" smtClean="0">
                <a:solidFill>
                  <a:srgbClr val="0070C0"/>
                </a:solidFill>
              </a:rPr>
              <a:t>MS E – ZÁKLADNÍ FUNKCE</a:t>
            </a:r>
            <a:endParaRPr lang="cs-CZ" sz="5400" b="1" dirty="0">
              <a:solidFill>
                <a:srgbClr val="0070C0"/>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l"/>
            <a:r>
              <a:rPr lang="cs-CZ" sz="2800" dirty="0" smtClean="0">
                <a:solidFill>
                  <a:srgbClr val="0070C0"/>
                </a:solidFill>
              </a:rPr>
              <a:t>V EXCELU </a:t>
            </a:r>
            <a:r>
              <a:rPr lang="cs-CZ" sz="2800" dirty="0">
                <a:solidFill>
                  <a:srgbClr val="0070C0"/>
                </a:solidFill>
              </a:rPr>
              <a:t>J</a:t>
            </a:r>
            <a:r>
              <a:rPr lang="cs-CZ" sz="2800" dirty="0" smtClean="0">
                <a:solidFill>
                  <a:srgbClr val="0070C0"/>
                </a:solidFill>
              </a:rPr>
              <a:t>E VELKÉ MNOŽSTVÍ PŘEDPŘIPRAVENÝCH VZORCŮ, KTERÉ SE </a:t>
            </a:r>
            <a:r>
              <a:rPr lang="cs-CZ" sz="2800" dirty="0" smtClean="0">
                <a:solidFill>
                  <a:srgbClr val="0070C0"/>
                </a:solidFill>
              </a:rPr>
              <a:t>NAZÝVAJÍ </a:t>
            </a:r>
            <a:r>
              <a:rPr lang="cs-CZ" sz="2800" dirty="0" smtClean="0">
                <a:solidFill>
                  <a:srgbClr val="0070C0"/>
                </a:solidFill>
              </a:rPr>
              <a:t>FUNKCE. NEMUSÍME TEDY VYTVÁŘET VZORCE SAMI, STAČÍ SI VYBRAT.</a:t>
            </a:r>
            <a:endParaRPr lang="cs-CZ" sz="2800" dirty="0">
              <a:solidFill>
                <a:srgbClr val="0070C0"/>
              </a:solidFill>
            </a:endParaRPr>
          </a:p>
        </p:txBody>
      </p:sp>
      <p:pic>
        <p:nvPicPr>
          <p:cNvPr id="1026" name="Picture 2"/>
          <p:cNvPicPr>
            <a:picLocks noGrp="1" noChangeAspect="1" noChangeArrowheads="1"/>
          </p:cNvPicPr>
          <p:nvPr>
            <p:ph idx="1"/>
          </p:nvPr>
        </p:nvPicPr>
        <p:blipFill>
          <a:blip r:embed="rId2" cstate="print"/>
          <a:srcRect/>
          <a:stretch>
            <a:fillRect/>
          </a:stretch>
        </p:blipFill>
        <p:spPr bwMode="auto">
          <a:xfrm>
            <a:off x="1331640" y="2564904"/>
            <a:ext cx="6372225" cy="3038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solidFill>
                  <a:srgbClr val="0070C0"/>
                </a:solidFill>
              </a:rPr>
              <a:t>ZÁKLADEM JSOU FUNKCE, KTERÉ NAJDEME PŘI OTEVŘENÍ ZÁKLADNÍ OBRAZOVKY.</a:t>
            </a:r>
            <a:endParaRPr lang="cs-CZ" sz="2400" dirty="0">
              <a:solidFill>
                <a:srgbClr val="0070C0"/>
              </a:solidFill>
            </a:endParaRPr>
          </a:p>
        </p:txBody>
      </p:sp>
      <p:sp>
        <p:nvSpPr>
          <p:cNvPr id="3" name="Zástupný symbol pro obsah 2"/>
          <p:cNvSpPr>
            <a:spLocks noGrp="1"/>
          </p:cNvSpPr>
          <p:nvPr>
            <p:ph idx="1"/>
          </p:nvPr>
        </p:nvSpPr>
        <p:spPr/>
        <p:txBody>
          <a:bodyPr/>
          <a:lstStyle/>
          <a:p>
            <a:endParaRPr lang="cs-CZ" dirty="0"/>
          </a:p>
        </p:txBody>
      </p:sp>
      <p:pic>
        <p:nvPicPr>
          <p:cNvPr id="2050" name="Picture 2"/>
          <p:cNvPicPr>
            <a:picLocks noChangeAspect="1" noChangeArrowheads="1"/>
          </p:cNvPicPr>
          <p:nvPr/>
        </p:nvPicPr>
        <p:blipFill>
          <a:blip r:embed="rId2" cstate="print"/>
          <a:srcRect/>
          <a:stretch>
            <a:fillRect/>
          </a:stretch>
        </p:blipFill>
        <p:spPr bwMode="auto">
          <a:xfrm>
            <a:off x="1547664" y="1628800"/>
            <a:ext cx="6427812" cy="468052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675456"/>
            <a:ext cx="8229600" cy="7344816"/>
          </a:xfrm>
        </p:spPr>
        <p:txBody>
          <a:bodyPr>
            <a:normAutofit/>
          </a:bodyPr>
          <a:lstStyle/>
          <a:p>
            <a:pPr algn="l"/>
            <a:r>
              <a:rPr lang="cs-CZ" sz="2400" dirty="0" smtClean="0">
                <a:solidFill>
                  <a:srgbClr val="0070C0"/>
                </a:solidFill>
              </a:rPr>
              <a:t>FUNKCI </a:t>
            </a:r>
            <a:r>
              <a:rPr lang="cs-CZ" sz="2400" dirty="0" smtClean="0">
                <a:solidFill>
                  <a:srgbClr val="FF0000"/>
                </a:solidFill>
              </a:rPr>
              <a:t>SUMA</a:t>
            </a:r>
            <a:r>
              <a:rPr lang="cs-CZ" sz="2400" dirty="0" smtClean="0">
                <a:solidFill>
                  <a:srgbClr val="0070C0"/>
                </a:solidFill>
              </a:rPr>
              <a:t> JIŽ BEZPEČNĚ ZNÁME. SEČTE HODNOTY VE SLOUPCI NEBO ŘÁDKU.</a:t>
            </a:r>
            <a:br>
              <a:rPr lang="cs-CZ" sz="2400" dirty="0" smtClean="0">
                <a:solidFill>
                  <a:srgbClr val="0070C0"/>
                </a:solidFill>
              </a:rPr>
            </a:br>
            <a:r>
              <a:rPr lang="cs-CZ" sz="2400" dirty="0">
                <a:solidFill>
                  <a:srgbClr val="0070C0"/>
                </a:solidFill>
              </a:rPr>
              <a:t/>
            </a:r>
            <a:br>
              <a:rPr lang="cs-CZ" sz="2400" dirty="0">
                <a:solidFill>
                  <a:srgbClr val="0070C0"/>
                </a:solidFill>
              </a:rPr>
            </a:br>
            <a:r>
              <a:rPr lang="cs-CZ" sz="2400" dirty="0" smtClean="0">
                <a:solidFill>
                  <a:srgbClr val="0070C0"/>
                </a:solidFill>
              </a:rPr>
              <a:t>FUNKCE </a:t>
            </a:r>
            <a:r>
              <a:rPr lang="cs-CZ" sz="2400" dirty="0" smtClean="0">
                <a:solidFill>
                  <a:srgbClr val="FF0000"/>
                </a:solidFill>
              </a:rPr>
              <a:t>POČET </a:t>
            </a:r>
            <a:r>
              <a:rPr lang="cs-CZ" sz="2400" dirty="0">
                <a:solidFill>
                  <a:srgbClr val="0070C0"/>
                </a:solidFill>
              </a:rPr>
              <a:t>UVEDE POČET BUNĚK VE VÝBĚRU.</a:t>
            </a:r>
            <a:br>
              <a:rPr lang="cs-CZ" sz="2400" dirty="0">
                <a:solidFill>
                  <a:srgbClr val="0070C0"/>
                </a:solidFill>
              </a:rPr>
            </a:br>
            <a:r>
              <a:rPr lang="cs-CZ" sz="2400" dirty="0">
                <a:solidFill>
                  <a:srgbClr val="FF0000"/>
                </a:solidFill>
              </a:rPr>
              <a:t/>
            </a:r>
            <a:br>
              <a:rPr lang="cs-CZ" sz="2400" dirty="0">
                <a:solidFill>
                  <a:srgbClr val="FF0000"/>
                </a:solidFill>
              </a:rPr>
            </a:br>
            <a:r>
              <a:rPr lang="cs-CZ" sz="2400" dirty="0">
                <a:solidFill>
                  <a:srgbClr val="0070C0"/>
                </a:solidFill>
              </a:rPr>
              <a:t>FUNKCE</a:t>
            </a:r>
            <a:r>
              <a:rPr lang="cs-CZ" sz="2400" dirty="0" smtClean="0">
                <a:solidFill>
                  <a:srgbClr val="FF0000"/>
                </a:solidFill>
              </a:rPr>
              <a:t> MAXIMUM </a:t>
            </a:r>
            <a:r>
              <a:rPr lang="cs-CZ" sz="2400" dirty="0">
                <a:solidFill>
                  <a:srgbClr val="0070C0"/>
                </a:solidFill>
              </a:rPr>
              <a:t>VYBERE NEJVYŠŠÍ HODNOTU VE VÝBĚRU.</a:t>
            </a:r>
            <a:br>
              <a:rPr lang="cs-CZ" sz="2400" dirty="0">
                <a:solidFill>
                  <a:srgbClr val="0070C0"/>
                </a:solidFill>
              </a:rPr>
            </a:br>
            <a:r>
              <a:rPr lang="cs-CZ" sz="2400" dirty="0">
                <a:solidFill>
                  <a:srgbClr val="FF0000"/>
                </a:solidFill>
              </a:rPr>
              <a:t/>
            </a:r>
            <a:br>
              <a:rPr lang="cs-CZ" sz="2400" dirty="0">
                <a:solidFill>
                  <a:srgbClr val="FF0000"/>
                </a:solidFill>
              </a:rPr>
            </a:br>
            <a:r>
              <a:rPr lang="cs-CZ" sz="2400" dirty="0">
                <a:solidFill>
                  <a:srgbClr val="0070C0"/>
                </a:solidFill>
              </a:rPr>
              <a:t>FUNKCE</a:t>
            </a:r>
            <a:r>
              <a:rPr lang="cs-CZ" sz="2400" dirty="0" smtClean="0">
                <a:solidFill>
                  <a:srgbClr val="FF0000"/>
                </a:solidFill>
              </a:rPr>
              <a:t> MINIMUM </a:t>
            </a:r>
            <a:r>
              <a:rPr lang="cs-CZ" sz="2400" dirty="0">
                <a:solidFill>
                  <a:srgbClr val="0070C0"/>
                </a:solidFill>
              </a:rPr>
              <a:t>VYBERE NEJNIŽŠÍ </a:t>
            </a:r>
            <a:r>
              <a:rPr lang="cs-CZ" sz="2400" dirty="0" smtClean="0">
                <a:solidFill>
                  <a:srgbClr val="0070C0"/>
                </a:solidFill>
              </a:rPr>
              <a:t>HODNOTU </a:t>
            </a:r>
            <a:r>
              <a:rPr lang="cs-CZ" sz="2400" dirty="0">
                <a:solidFill>
                  <a:srgbClr val="0070C0"/>
                </a:solidFill>
              </a:rPr>
              <a:t>VE </a:t>
            </a:r>
            <a:r>
              <a:rPr lang="cs-CZ" sz="2400" dirty="0" smtClean="0">
                <a:solidFill>
                  <a:srgbClr val="0070C0"/>
                </a:solidFill>
              </a:rPr>
              <a:t>VÝBĚRU</a:t>
            </a:r>
            <a:br>
              <a:rPr lang="cs-CZ" sz="2400" dirty="0" smtClean="0">
                <a:solidFill>
                  <a:srgbClr val="0070C0"/>
                </a:solidFill>
              </a:rPr>
            </a:br>
            <a:endParaRPr lang="cs-CZ" sz="2400" dirty="0">
              <a:solidFill>
                <a:srgbClr val="0070C0"/>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solidFill>
                  <a:srgbClr val="0070C0"/>
                </a:solidFill>
              </a:rPr>
              <a:t>FUNKCE </a:t>
            </a:r>
            <a:r>
              <a:rPr lang="cs-CZ" sz="2400" dirty="0" smtClean="0">
                <a:solidFill>
                  <a:srgbClr val="FF0000"/>
                </a:solidFill>
              </a:rPr>
              <a:t>PRŮMĚR </a:t>
            </a:r>
            <a:r>
              <a:rPr lang="cs-CZ" sz="2400" dirty="0" smtClean="0">
                <a:solidFill>
                  <a:srgbClr val="0070C0"/>
                </a:solidFill>
              </a:rPr>
              <a:t>VYPOČTE PRŮMĚR HODNOT VYBRANÉ OBLASTI.</a:t>
            </a:r>
            <a:endParaRPr lang="cs-CZ" sz="2400" dirty="0">
              <a:solidFill>
                <a:srgbClr val="0070C0"/>
              </a:solidFill>
            </a:endParaRPr>
          </a:p>
        </p:txBody>
      </p:sp>
      <p:sp>
        <p:nvSpPr>
          <p:cNvPr id="4" name="TextovéPole 3"/>
          <p:cNvSpPr txBox="1"/>
          <p:nvPr/>
        </p:nvSpPr>
        <p:spPr>
          <a:xfrm>
            <a:off x="323528" y="1844824"/>
            <a:ext cx="8424936" cy="830997"/>
          </a:xfrm>
          <a:prstGeom prst="rect">
            <a:avLst/>
          </a:prstGeom>
          <a:noFill/>
        </p:spPr>
        <p:txBody>
          <a:bodyPr wrap="square" rtlCol="0">
            <a:spAutoFit/>
          </a:bodyPr>
          <a:lstStyle/>
          <a:p>
            <a:r>
              <a:rPr lang="cs-CZ" sz="2400" dirty="0">
                <a:solidFill>
                  <a:srgbClr val="0070C0"/>
                </a:solidFill>
                <a:latin typeface="+mj-lt"/>
                <a:ea typeface="+mj-ea"/>
                <a:cs typeface="+mj-cs"/>
              </a:rPr>
              <a:t>VRÁTÍME SE K TABULCE ZÁSOB BRAMBOR A VYPOČÍTÁME PRŮMĚRNOU DENNÍ ZÁSOBU.</a:t>
            </a:r>
          </a:p>
        </p:txBody>
      </p:sp>
      <p:pic>
        <p:nvPicPr>
          <p:cNvPr id="3074" name="Picture 2"/>
          <p:cNvPicPr>
            <a:picLocks noChangeAspect="1" noChangeArrowheads="1"/>
          </p:cNvPicPr>
          <p:nvPr/>
        </p:nvPicPr>
        <p:blipFill>
          <a:blip r:embed="rId2" cstate="print"/>
          <a:srcRect/>
          <a:stretch>
            <a:fillRect/>
          </a:stretch>
        </p:blipFill>
        <p:spPr bwMode="auto">
          <a:xfrm>
            <a:off x="467544" y="3212976"/>
            <a:ext cx="8676456" cy="3305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rPr>
              <a:t>SAMOSTATNÁ PRÁCE</a:t>
            </a:r>
            <a:endParaRPr lang="cs-CZ" dirty="0"/>
          </a:p>
        </p:txBody>
      </p:sp>
      <p:sp>
        <p:nvSpPr>
          <p:cNvPr id="3" name="Zástupný symbol pro obsah 2"/>
          <p:cNvSpPr>
            <a:spLocks noGrp="1"/>
          </p:cNvSpPr>
          <p:nvPr>
            <p:ph idx="1"/>
          </p:nvPr>
        </p:nvSpPr>
        <p:spPr/>
        <p:txBody>
          <a:bodyPr/>
          <a:lstStyle/>
          <a:p>
            <a:r>
              <a:rPr lang="cs-CZ" dirty="0" smtClean="0"/>
              <a:t>VYTVOŘTE SI TABULKU, KTERÁ BUDE OBSAHOVAT SEZNAM VYUČOVANÝCH PŘEDMĚTŮ A ZNÁMKY VÁMI ZÍSKANÉ.</a:t>
            </a:r>
          </a:p>
          <a:p>
            <a:endParaRPr lang="cs-CZ" dirty="0"/>
          </a:p>
          <a:p>
            <a:r>
              <a:rPr lang="cs-CZ" dirty="0" smtClean="0"/>
              <a:t>VYPOČÍTEJTE PRŮMĚR.</a:t>
            </a:r>
          </a:p>
          <a:p>
            <a:endParaRPr lang="cs-CZ" dirty="0" smtClean="0"/>
          </a:p>
          <a:p>
            <a:r>
              <a:rPr lang="cs-CZ" dirty="0" smtClean="0"/>
              <a:t>ZJISTĚTE, KOLIK ZNÁMEK JSTE ZÍSKALI.</a:t>
            </a: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rPr>
              <a:t>VÝSLEDEK BY MĚL VYPADAT TAKTO</a:t>
            </a:r>
            <a:endParaRPr lang="cs-CZ" dirty="0">
              <a:solidFill>
                <a:srgbClr val="FF0000"/>
              </a:solidFill>
            </a:endParaRPr>
          </a:p>
        </p:txBody>
      </p:sp>
      <p:pic>
        <p:nvPicPr>
          <p:cNvPr id="4098" name="Picture 2"/>
          <p:cNvPicPr>
            <a:picLocks noGrp="1" noChangeAspect="1" noChangeArrowheads="1"/>
          </p:cNvPicPr>
          <p:nvPr>
            <p:ph idx="1"/>
          </p:nvPr>
        </p:nvPicPr>
        <p:blipFill>
          <a:blip r:embed="rId2" cstate="print"/>
          <a:srcRect/>
          <a:stretch>
            <a:fillRect/>
          </a:stretch>
        </p:blipFill>
        <p:spPr bwMode="auto">
          <a:xfrm>
            <a:off x="467544" y="1484785"/>
            <a:ext cx="7992887" cy="302433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111</Words>
  <Application>Microsoft Office PowerPoint</Application>
  <PresentationFormat>Předvádění na obrazovce (4:3)</PresentationFormat>
  <Paragraphs>34</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sady Office</vt:lpstr>
      <vt:lpstr>Snímek 1</vt:lpstr>
      <vt:lpstr>Snímek 2</vt:lpstr>
      <vt:lpstr>V EXCELU JE VELKÉ MNOŽSTVÍ PŘEDPŘIPRAVENÝCH VZORCŮ, KTERÉ SE NAZÝVAJÍ FUNKCE. NEMUSÍME TEDY VYTVÁŘET VZORCE SAMI, STAČÍ SI VYBRAT.</vt:lpstr>
      <vt:lpstr>ZÁKLADEM JSOU FUNKCE, KTERÉ NAJDEME PŘI OTEVŘENÍ ZÁKLADNÍ OBRAZOVKY.</vt:lpstr>
      <vt:lpstr>FUNKCI SUMA JIŽ BEZPEČNĚ ZNÁME. SEČTE HODNOTY VE SLOUPCI NEBO ŘÁDKU.  FUNKCE POČET UVEDE POČET BUNĚK VE VÝBĚRU.  FUNKCE MAXIMUM VYBERE NEJVYŠŠÍ HODNOTU VE VÝBĚRU.  FUNKCE MINIMUM VYBERE NEJNIŽŠÍ HODNOTU VE VÝBĚRU </vt:lpstr>
      <vt:lpstr>FUNKCE PRŮMĚR VYPOČTE PRŮMĚR HODNOT VYBRANÉ OBLASTI.</vt:lpstr>
      <vt:lpstr>SAMOSTATNÁ PRÁCE</vt:lpstr>
      <vt:lpstr>VÝSLEDEK BY MĚL VYPADAT TAKTO</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Bendovi</dc:creator>
  <cp:lastModifiedBy>Dum</cp:lastModifiedBy>
  <cp:revision>11</cp:revision>
  <dcterms:created xsi:type="dcterms:W3CDTF">2013-11-07T13:35:43Z</dcterms:created>
  <dcterms:modified xsi:type="dcterms:W3CDTF">2014-10-23T17:54:45Z</dcterms:modified>
</cp:coreProperties>
</file>