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5" r:id="rId9"/>
    <p:sldId id="266" r:id="rId10"/>
    <p:sldId id="267" r:id="rId11"/>
    <p:sldId id="268" r:id="rId12"/>
    <p:sldId id="26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F7E0C-1B69-485A-B211-60611902A201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811BA-B9E6-4F13-A61C-BEBB7B0A7E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F7E0C-1B69-485A-B211-60611902A201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811BA-B9E6-4F13-A61C-BEBB7B0A7E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F7E0C-1B69-485A-B211-60611902A201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811BA-B9E6-4F13-A61C-BEBB7B0A7E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F7E0C-1B69-485A-B211-60611902A201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811BA-B9E6-4F13-A61C-BEBB7B0A7E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F7E0C-1B69-485A-B211-60611902A201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811BA-B9E6-4F13-A61C-BEBB7B0A7E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F7E0C-1B69-485A-B211-60611902A201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811BA-B9E6-4F13-A61C-BEBB7B0A7E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F7E0C-1B69-485A-B211-60611902A201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811BA-B9E6-4F13-A61C-BEBB7B0A7E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F7E0C-1B69-485A-B211-60611902A201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811BA-B9E6-4F13-A61C-BEBB7B0A7E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F7E0C-1B69-485A-B211-60611902A201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811BA-B9E6-4F13-A61C-BEBB7B0A7E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F7E0C-1B69-485A-B211-60611902A201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811BA-B9E6-4F13-A61C-BEBB7B0A7E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F7E0C-1B69-485A-B211-60611902A201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0811BA-B9E6-4F13-A61C-BEBB7B0A7E96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EF7E0C-1B69-485A-B211-60611902A201}" type="datetimeFigureOut">
              <a:rPr lang="cs-CZ" smtClean="0"/>
              <a:pPr/>
              <a:t>23.10.2014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0811BA-B9E6-4F13-A61C-BEBB7B0A7E9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1"/>
          <p:cNvPicPr>
            <a:picLocks noGrp="1" noChangeAspect="1" noChangeArrowheads="1"/>
          </p:cNvPicPr>
          <p:nvPr>
            <p:ph type="ctrTitle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1547813" y="333375"/>
            <a:ext cx="6011862" cy="1470025"/>
          </a:xfrm>
          <a:solidFill>
            <a:srgbClr val="FFFFFF"/>
          </a:solidFill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1403350" y="2133600"/>
            <a:ext cx="6400800" cy="1079500"/>
          </a:xfrm>
        </p:spPr>
        <p:txBody>
          <a:bodyPr>
            <a:normAutofit/>
          </a:bodyPr>
          <a:lstStyle/>
          <a:p>
            <a:pPr algn="l">
              <a:defRPr/>
            </a:pPr>
            <a:r>
              <a:rPr lang="cs-CZ" sz="1200" b="1" dirty="0" smtClean="0"/>
              <a:t>Číslo projektu školy 	</a:t>
            </a:r>
            <a:r>
              <a:rPr lang="cs-CZ" sz="1200" b="1" dirty="0"/>
              <a:t>CZ.1.07/1.5.00/34.0963  </a:t>
            </a:r>
            <a:endParaRPr lang="cs-CZ" sz="1200" b="1" dirty="0" smtClean="0"/>
          </a:p>
          <a:p>
            <a:pPr algn="l" eaLnBrk="1" hangingPunct="1">
              <a:lnSpc>
                <a:spcPct val="90000"/>
              </a:lnSpc>
              <a:defRPr/>
            </a:pPr>
            <a:r>
              <a:rPr lang="cs-CZ" sz="1200" b="1" dirty="0" smtClean="0"/>
              <a:t>Číslo a název šablony 	</a:t>
            </a:r>
          </a:p>
          <a:p>
            <a:pPr algn="l" eaLnBrk="1" hangingPunct="1">
              <a:lnSpc>
                <a:spcPct val="90000"/>
              </a:lnSpc>
              <a:defRPr/>
            </a:pPr>
            <a:r>
              <a:rPr lang="cs-CZ" sz="1200" b="1" dirty="0" smtClean="0"/>
              <a:t>klíčové aktivity 	III/2 </a:t>
            </a:r>
            <a:r>
              <a:rPr lang="cs-CZ" sz="1200" b="1" dirty="0">
                <a:effectLst/>
              </a:rPr>
              <a:t>Inovace a zkvalitnění výuky prostřednictvím ICT</a:t>
            </a:r>
            <a:endParaRPr lang="cs-CZ" sz="1200" b="1" dirty="0" smtClean="0"/>
          </a:p>
          <a:p>
            <a:pPr algn="l">
              <a:defRPr/>
            </a:pPr>
            <a:r>
              <a:rPr lang="cs-CZ" sz="1200" b="1" dirty="0" smtClean="0"/>
              <a:t>Číslo materiálu	</a:t>
            </a:r>
            <a:r>
              <a:rPr lang="cs-CZ" sz="1200" b="1" dirty="0"/>
              <a:t>VY_32_INOVACE_ICT_I_S3_09</a:t>
            </a:r>
            <a:endParaRPr lang="cs-CZ" sz="1200" b="1" dirty="0" smtClean="0"/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403350" y="3284538"/>
            <a:ext cx="6553200" cy="3046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 eaLnBrk="1" hangingPunct="1"/>
            <a:r>
              <a:rPr lang="cs-CZ" sz="1200" b="1" dirty="0">
                <a:latin typeface="Arial" panose="020B0604020202020204" pitchFamily="34" charset="0"/>
              </a:rPr>
              <a:t>Popis výukového materiálu	</a:t>
            </a:r>
          </a:p>
          <a:p>
            <a:pPr eaLnBrk="1" hangingPunct="1"/>
            <a:r>
              <a:rPr lang="cs-CZ" sz="1200" b="1" dirty="0">
                <a:latin typeface="Arial" panose="020B0604020202020204" pitchFamily="34" charset="0"/>
              </a:rPr>
              <a:t>Název:			</a:t>
            </a:r>
            <a:r>
              <a:rPr lang="cs-CZ" sz="1200" b="1" dirty="0" smtClean="0">
                <a:latin typeface="Arial" panose="020B0604020202020204" pitchFamily="34" charset="0"/>
              </a:rPr>
              <a:t>MS E – formátování, tisk</a:t>
            </a:r>
          </a:p>
          <a:p>
            <a:pPr eaLnBrk="1" hangingPunct="1"/>
            <a:r>
              <a:rPr lang="cs-CZ" sz="1200" dirty="0" smtClean="0">
                <a:latin typeface="Arial" panose="020B0604020202020204" pitchFamily="34" charset="0"/>
              </a:rPr>
              <a:t>Autor</a:t>
            </a:r>
            <a:r>
              <a:rPr lang="cs-CZ" sz="1200" dirty="0">
                <a:latin typeface="Arial" panose="020B0604020202020204" pitchFamily="34" charset="0"/>
              </a:rPr>
              <a:t>:			</a:t>
            </a:r>
            <a:r>
              <a:rPr lang="cs-CZ" sz="1200" dirty="0" smtClean="0">
                <a:latin typeface="Arial" panose="020B0604020202020204" pitchFamily="34" charset="0"/>
              </a:rPr>
              <a:t>Magda Bendová</a:t>
            </a:r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Datum:		</a:t>
            </a:r>
            <a:r>
              <a:rPr lang="cs-CZ" sz="1200">
                <a:latin typeface="Arial" panose="020B0604020202020204" pitchFamily="34" charset="0"/>
              </a:rPr>
              <a:t>	</a:t>
            </a:r>
            <a:r>
              <a:rPr lang="cs-CZ" sz="1200" smtClean="0">
                <a:latin typeface="Arial" panose="020B0604020202020204" pitchFamily="34" charset="0"/>
              </a:rPr>
              <a:t>1.10.2013 </a:t>
            </a:r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Obor:			</a:t>
            </a:r>
            <a:r>
              <a:rPr lang="cs-CZ" sz="1200" dirty="0"/>
              <a:t>65-41-L/01 Gastronomie</a:t>
            </a:r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Ročník:			</a:t>
            </a:r>
            <a:r>
              <a:rPr lang="cs-CZ" sz="1200" dirty="0" smtClean="0">
                <a:latin typeface="Arial" panose="020B0604020202020204" pitchFamily="34" charset="0"/>
              </a:rPr>
              <a:t>2. </a:t>
            </a:r>
            <a:r>
              <a:rPr lang="cs-CZ" sz="1200" dirty="0">
                <a:latin typeface="Arial" panose="020B0604020202020204" pitchFamily="34" charset="0"/>
              </a:rPr>
              <a:t>ročník</a:t>
            </a: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Předmět:			IKT – Informační a komunikační technologie</a:t>
            </a:r>
          </a:p>
          <a:p>
            <a:pPr eaLnBrk="1" hangingPunct="1"/>
            <a:endParaRPr lang="cs-CZ" sz="1200" b="1" dirty="0">
              <a:latin typeface="Arial" panose="020B0604020202020204" pitchFamily="34" charset="0"/>
            </a:endParaRPr>
          </a:p>
          <a:p>
            <a:pPr eaLnBrk="1" hangingPunct="1"/>
            <a:endParaRPr lang="cs-CZ" sz="1200" b="1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b="1" dirty="0">
                <a:latin typeface="Arial" panose="020B0604020202020204" pitchFamily="34" charset="0"/>
              </a:rPr>
              <a:t>Anotace výukového materiálu</a:t>
            </a:r>
          </a:p>
          <a:p>
            <a:pPr eaLnBrk="1" hangingPunct="1"/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1. Materiál je určen pro výuku předmětu </a:t>
            </a:r>
            <a:r>
              <a:rPr lang="cs-CZ" sz="1200" dirty="0" smtClean="0">
                <a:latin typeface="Arial" panose="020B0604020202020204" pitchFamily="34" charset="0"/>
              </a:rPr>
              <a:t>IKT </a:t>
            </a:r>
            <a:r>
              <a:rPr lang="cs-CZ" sz="1200" dirty="0">
                <a:latin typeface="Arial" panose="020B0604020202020204" pitchFamily="34" charset="0"/>
              </a:rPr>
              <a:t>a je v souladu s </a:t>
            </a:r>
            <a:r>
              <a:rPr lang="cs-CZ" sz="1200" dirty="0" smtClean="0">
                <a:latin typeface="Arial" panose="020B0604020202020204" pitchFamily="34" charset="0"/>
              </a:rPr>
              <a:t>ŠVP. </a:t>
            </a:r>
            <a:endParaRPr lang="cs-CZ" sz="1200" dirty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>
                <a:latin typeface="Arial" panose="020B0604020202020204" pitchFamily="34" charset="0"/>
              </a:rPr>
              <a:t>2. Materiál je prezentován žákům prostřednictvím </a:t>
            </a:r>
            <a:r>
              <a:rPr lang="cs-CZ" sz="1200" dirty="0" smtClean="0">
                <a:latin typeface="Arial" panose="020B0604020202020204" pitchFamily="34" charset="0"/>
              </a:rPr>
              <a:t>dataprojektoru na učebně IKT </a:t>
            </a:r>
            <a:r>
              <a:rPr lang="cs-CZ" sz="1200" dirty="0">
                <a:latin typeface="Arial" panose="020B0604020202020204" pitchFamily="34" charset="0"/>
              </a:rPr>
              <a:t>s výkladem </a:t>
            </a:r>
            <a:r>
              <a:rPr lang="cs-CZ" sz="1200" dirty="0" smtClean="0">
                <a:latin typeface="Arial" panose="020B0604020202020204" pitchFamily="34" charset="0"/>
              </a:rPr>
              <a:t>včetně názorných ukázek</a:t>
            </a:r>
          </a:p>
          <a:p>
            <a:pPr eaLnBrk="1" hangingPunct="1"/>
            <a:endParaRPr lang="cs-CZ" sz="1200" i="1" dirty="0" smtClean="0">
              <a:latin typeface="Arial" panose="020B0604020202020204" pitchFamily="34" charset="0"/>
            </a:endParaRPr>
          </a:p>
          <a:p>
            <a:pPr eaLnBrk="1" hangingPunct="1"/>
            <a:r>
              <a:rPr lang="cs-CZ" sz="1200" dirty="0" smtClean="0">
                <a:latin typeface="Arial" panose="020B0604020202020204" pitchFamily="34" charset="0"/>
              </a:rPr>
              <a:t>Klíčová slova : formát buněk, tabulky, podmíněné formátování.</a:t>
            </a:r>
            <a:endParaRPr lang="cs-CZ" sz="12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363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836712"/>
            <a:ext cx="8229600" cy="4525963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 </a:t>
            </a:r>
          </a:p>
          <a:p>
            <a:endParaRPr lang="cs-CZ" dirty="0"/>
          </a:p>
          <a:p>
            <a:pPr algn="ctr">
              <a:buNone/>
            </a:pPr>
            <a:r>
              <a:rPr lang="cs-CZ" sz="5400" b="1" dirty="0" smtClean="0">
                <a:solidFill>
                  <a:srgbClr val="0070C0"/>
                </a:solidFill>
              </a:rPr>
              <a:t>MS E – FORMÁTOVÁNÍ, TISK</a:t>
            </a:r>
            <a:endParaRPr lang="cs-CZ" sz="54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916832"/>
            <a:ext cx="8229600" cy="151216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FORMÁTOVÁNÍ JE </a:t>
            </a:r>
            <a:r>
              <a:rPr lang="cs-CZ" sz="2400" dirty="0" smtClean="0">
                <a:solidFill>
                  <a:srgbClr val="0070C0"/>
                </a:solidFill>
              </a:rPr>
              <a:t>VLASTNĚ </a:t>
            </a:r>
            <a:r>
              <a:rPr lang="cs-CZ" sz="2400" dirty="0" smtClean="0">
                <a:solidFill>
                  <a:srgbClr val="0070C0"/>
                </a:solidFill>
              </a:rPr>
              <a:t>ÚPRAVA STRÁNKY.</a:t>
            </a:r>
          </a:p>
          <a:p>
            <a:pPr>
              <a:buNone/>
            </a:pPr>
            <a:endParaRPr lang="cs-CZ" sz="2400" dirty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FORMÁTOVAT MŮŽEME BUŇKU, STRÁNKU, OBRÁZEK, GRAF…..</a:t>
            </a:r>
            <a:endParaRPr lang="cs-CZ" sz="24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5760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u="sng" dirty="0" smtClean="0">
                <a:solidFill>
                  <a:srgbClr val="0070C0"/>
                </a:solidFill>
              </a:rPr>
              <a:t>ZMĚNA BARVY VÝPLNĚ BUŇKY.</a:t>
            </a:r>
            <a:endParaRPr lang="cs-CZ" sz="2400" u="sng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1124744"/>
            <a:ext cx="7920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POKUD JE </a:t>
            </a:r>
            <a:r>
              <a:rPr lang="cs-CZ" sz="2400" dirty="0" smtClean="0">
                <a:solidFill>
                  <a:srgbClr val="0070C0"/>
                </a:solidFill>
              </a:rPr>
              <a:t>TABULKA </a:t>
            </a:r>
            <a:r>
              <a:rPr lang="cs-CZ" sz="2400" dirty="0" smtClean="0">
                <a:solidFill>
                  <a:srgbClr val="0070C0"/>
                </a:solidFill>
              </a:rPr>
              <a:t>S VÍCE SLOUPCI A ŘÁDKY, JE VHODNÉ ŘÁDKY ČI SLOUPCE BAREVNĚ ODLIŠIT.</a:t>
            </a:r>
            <a:endParaRPr lang="cs-CZ" sz="2400" dirty="0">
              <a:solidFill>
                <a:srgbClr val="0070C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47938" y="2276872"/>
            <a:ext cx="4048125" cy="29237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9"/>
            <a:ext cx="8229600" cy="100811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BARVU VÝPLNĚ MŮŽEME ZVOLIT Z PŘEDNASTAVENÝCH NEBO SI VYTVOŘIT BARVU VLASTNÍ.</a:t>
            </a:r>
            <a:endParaRPr lang="cs-CZ" sz="2400" dirty="0">
              <a:solidFill>
                <a:srgbClr val="0070C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9225" y="2276872"/>
            <a:ext cx="3914775" cy="413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1700808"/>
            <a:ext cx="192405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Šipka doprava 9"/>
          <p:cNvSpPr/>
          <p:nvPr/>
        </p:nvSpPr>
        <p:spPr>
          <a:xfrm>
            <a:off x="3635896" y="3501008"/>
            <a:ext cx="1512168" cy="360040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vál 1"/>
          <p:cNvSpPr/>
          <p:nvPr/>
        </p:nvSpPr>
        <p:spPr>
          <a:xfrm>
            <a:off x="6084168" y="2780928"/>
            <a:ext cx="720080" cy="34863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7"/>
            <a:ext cx="8229600" cy="100811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O OHRANIČENÍ BUŇKY JSME JIŽ HOVOŘILI, TAKŽE JEN PRO OPAKOVÁNÍ:</a:t>
            </a:r>
            <a:endParaRPr lang="cs-CZ" sz="2400" dirty="0">
              <a:solidFill>
                <a:srgbClr val="0070C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1124744"/>
            <a:ext cx="2847975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2420888"/>
            <a:ext cx="3034680" cy="136815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OHRANIČENÍ  MŮŽE BÝT I RŮZNÝCH BAREV.</a:t>
            </a:r>
            <a:endParaRPr lang="cs-CZ" sz="2400" dirty="0">
              <a:solidFill>
                <a:srgbClr val="0070C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19872" y="476672"/>
            <a:ext cx="4381500" cy="595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28800"/>
            <a:ext cx="3322712" cy="172819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FORMÁTOVAT MŮŽEME I S POUŽITÍM AUTOMATICKÉHO FORMÁTU.</a:t>
            </a:r>
          </a:p>
          <a:p>
            <a:pPr>
              <a:buNone/>
            </a:pPr>
            <a:endParaRPr lang="cs-CZ" sz="2400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sz="2400" dirty="0">
              <a:solidFill>
                <a:srgbClr val="0070C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542925"/>
            <a:ext cx="4848225" cy="631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539552" y="5085184"/>
            <a:ext cx="28083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srgbClr val="0070C0"/>
                </a:solidFill>
              </a:rPr>
              <a:t>VÝBĚR </a:t>
            </a:r>
            <a:r>
              <a:rPr lang="cs-CZ" dirty="0" smtClean="0">
                <a:solidFill>
                  <a:srgbClr val="0070C0"/>
                </a:solidFill>
              </a:rPr>
              <a:t>STYLŮ TABULKY JE OPRAVDU </a:t>
            </a:r>
          </a:p>
          <a:p>
            <a:r>
              <a:rPr lang="cs-CZ" dirty="0" smtClean="0">
                <a:solidFill>
                  <a:srgbClr val="0070C0"/>
                </a:solidFill>
              </a:rPr>
              <a:t>NEPŘEBERNÝ.</a:t>
            </a:r>
            <a:endParaRPr lang="cs-CZ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988840"/>
            <a:ext cx="3394720" cy="223224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FORMÁTOVAT LZE I JEDNOTLIVÉ BUŇKY.</a:t>
            </a:r>
            <a:endParaRPr lang="cs-CZ" sz="2400" dirty="0">
              <a:solidFill>
                <a:srgbClr val="0070C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7" y="620688"/>
            <a:ext cx="4392489" cy="525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196752"/>
            <a:ext cx="3312368" cy="309634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PŘED VLASTNÍM TISKEM JE NUTNÉ SE PODÍVAT, JAK BUDE STRÁNKA VYPADAT. </a:t>
            </a:r>
            <a:r>
              <a:rPr lang="cs-CZ" sz="2400" dirty="0" smtClean="0">
                <a:solidFill>
                  <a:srgbClr val="0070C0"/>
                </a:solidFill>
              </a:rPr>
              <a:t> K </a:t>
            </a:r>
            <a:r>
              <a:rPr lang="cs-CZ" sz="2400" dirty="0" smtClean="0">
                <a:solidFill>
                  <a:srgbClr val="0070C0"/>
                </a:solidFill>
              </a:rPr>
              <a:t>TOMU NÁM SLOUŽÍ NÁHLED.</a:t>
            </a:r>
            <a:endParaRPr lang="cs-CZ" sz="2400" dirty="0">
              <a:solidFill>
                <a:srgbClr val="0070C0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60025" y="476672"/>
            <a:ext cx="5183975" cy="5950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268760"/>
            <a:ext cx="8229600" cy="93610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dirty="0" smtClean="0">
                <a:solidFill>
                  <a:srgbClr val="0070C0"/>
                </a:solidFill>
              </a:rPr>
              <a:t>POKUD TABULKA PŘESAHUJE STRÁNKU JEN NEPATRNĚ, MŮŽEME UPRAVIT STRÁNKU ZÚŽENÍM OKRAJŮ.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11560" y="2924944"/>
            <a:ext cx="77048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>
                <a:solidFill>
                  <a:srgbClr val="0070C0"/>
                </a:solidFill>
              </a:rPr>
              <a:t>PŘÍPRAVU NA TISK NESMÍME PODCENIT, ROZHODUJE O VÝSLEDNÉM DOJMU Z CELÉ PRÁCE.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641"/>
            <a:ext cx="8229600" cy="1008112"/>
          </a:xfrm>
        </p:spPr>
        <p:txBody>
          <a:bodyPr/>
          <a:lstStyle/>
          <a:p>
            <a:pPr algn="ctr">
              <a:buNone/>
            </a:pPr>
            <a:r>
              <a:rPr lang="cs-CZ" dirty="0" smtClean="0">
                <a:solidFill>
                  <a:srgbClr val="FF0000"/>
                </a:solidFill>
              </a:rPr>
              <a:t>SAMOSTATNÁ PRÁCE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11560" y="1628800"/>
            <a:ext cx="806489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70C0"/>
                </a:solidFill>
              </a:rPr>
              <a:t>VYHLEDEJTE NA INTERNETU DATA, KTERÁ UMÍSTÍTE </a:t>
            </a:r>
            <a:r>
              <a:rPr lang="cs-CZ" sz="2800" smtClean="0">
                <a:solidFill>
                  <a:srgbClr val="0070C0"/>
                </a:solidFill>
              </a:rPr>
              <a:t>DO </a:t>
            </a:r>
            <a:r>
              <a:rPr lang="cs-CZ" sz="2800" smtClean="0">
                <a:solidFill>
                  <a:srgbClr val="0070C0"/>
                </a:solidFill>
              </a:rPr>
              <a:t>TABULKY, </a:t>
            </a:r>
            <a:r>
              <a:rPr lang="cs-CZ" sz="2800" dirty="0" smtClean="0">
                <a:solidFill>
                  <a:srgbClr val="0070C0"/>
                </a:solidFill>
              </a:rPr>
              <a:t>A VYTVOŘTE Z NICH GRAF. </a:t>
            </a:r>
          </a:p>
          <a:p>
            <a:endParaRPr lang="cs-CZ" sz="2800" dirty="0">
              <a:solidFill>
                <a:srgbClr val="0070C0"/>
              </a:solidFill>
            </a:endParaRPr>
          </a:p>
          <a:p>
            <a:r>
              <a:rPr lang="cs-CZ" sz="2800" dirty="0" smtClean="0">
                <a:solidFill>
                  <a:srgbClr val="0070C0"/>
                </a:solidFill>
              </a:rPr>
              <a:t>TABULKU I GRAF GRAFICKY UPRAVTE, NA STRÁNKU VHODNĚ ROZMÍSTĚTE A DOPLŇTE TÉMATICKÝM OBRÁZKEM. </a:t>
            </a:r>
            <a:endParaRPr lang="cs-CZ" sz="28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53190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182</Words>
  <Application>Microsoft Office PowerPoint</Application>
  <PresentationFormat>Předvádění na obrazovce (4:3)</PresentationFormat>
  <Paragraphs>41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Bendovi</dc:creator>
  <cp:lastModifiedBy>Dum</cp:lastModifiedBy>
  <cp:revision>10</cp:revision>
  <dcterms:created xsi:type="dcterms:W3CDTF">2013-11-07T18:43:12Z</dcterms:created>
  <dcterms:modified xsi:type="dcterms:W3CDTF">2014-10-23T17:44:55Z</dcterms:modified>
</cp:coreProperties>
</file>