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10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6577C-F0E8-4E4C-82E4-5333D3E4FCA3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42A390-C4D7-4F6C-A107-F3527B12DB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6577C-F0E8-4E4C-82E4-5333D3E4FCA3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42A390-C4D7-4F6C-A107-F3527B12DB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6577C-F0E8-4E4C-82E4-5333D3E4FCA3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42A390-C4D7-4F6C-A107-F3527B12DB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6577C-F0E8-4E4C-82E4-5333D3E4FCA3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42A390-C4D7-4F6C-A107-F3527B12DB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6577C-F0E8-4E4C-82E4-5333D3E4FCA3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42A390-C4D7-4F6C-A107-F3527B12DB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6577C-F0E8-4E4C-82E4-5333D3E4FCA3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42A390-C4D7-4F6C-A107-F3527B12DB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6577C-F0E8-4E4C-82E4-5333D3E4FCA3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42A390-C4D7-4F6C-A107-F3527B12DB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6577C-F0E8-4E4C-82E4-5333D3E4FCA3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42A390-C4D7-4F6C-A107-F3527B12DB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6577C-F0E8-4E4C-82E4-5333D3E4FCA3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42A390-C4D7-4F6C-A107-F3527B12DB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6577C-F0E8-4E4C-82E4-5333D3E4FCA3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42A390-C4D7-4F6C-A107-F3527B12DB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6577C-F0E8-4E4C-82E4-5333D3E4FCA3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42A390-C4D7-4F6C-A107-F3527B12DB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6577C-F0E8-4E4C-82E4-5333D3E4FCA3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42A390-C4D7-4F6C-A107-F3527B12DB6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1547813" y="333375"/>
            <a:ext cx="6011862" cy="1470025"/>
          </a:xfrm>
          <a:solidFill>
            <a:srgbClr val="FFFFFF"/>
          </a:solidFill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6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2133600"/>
            <a:ext cx="6400800" cy="1079500"/>
          </a:xfrm>
        </p:spPr>
        <p:txBody>
          <a:bodyPr>
            <a:normAutofit/>
          </a:bodyPr>
          <a:lstStyle/>
          <a:p>
            <a:pPr algn="l">
              <a:defRPr/>
            </a:pPr>
            <a:r>
              <a:rPr lang="cs-CZ" sz="1200" b="1" dirty="0" smtClean="0"/>
              <a:t>Číslo projektu školy 	</a:t>
            </a:r>
            <a:r>
              <a:rPr lang="cs-CZ" sz="1200" b="1" dirty="0"/>
              <a:t>CZ.1.07/1.5.00/34.0963  </a:t>
            </a:r>
            <a:endParaRPr lang="cs-CZ" sz="1200" b="1" dirty="0" smtClean="0"/>
          </a:p>
          <a:p>
            <a:pPr algn="l" eaLnBrk="1" hangingPunct="1">
              <a:lnSpc>
                <a:spcPct val="90000"/>
              </a:lnSpc>
              <a:defRPr/>
            </a:pPr>
            <a:r>
              <a:rPr lang="cs-CZ" sz="1200" b="1" dirty="0" smtClean="0"/>
              <a:t>Číslo a název šablony 	</a:t>
            </a:r>
          </a:p>
          <a:p>
            <a:pPr algn="l" eaLnBrk="1" hangingPunct="1">
              <a:lnSpc>
                <a:spcPct val="90000"/>
              </a:lnSpc>
              <a:defRPr/>
            </a:pPr>
            <a:r>
              <a:rPr lang="cs-CZ" sz="1200" b="1" dirty="0" smtClean="0"/>
              <a:t>klíčové aktivity 	III/2 </a:t>
            </a:r>
            <a:r>
              <a:rPr lang="cs-CZ" sz="1200" b="1" dirty="0">
                <a:effectLst/>
              </a:rPr>
              <a:t>Inovace a zkvalitnění výuky prostřednictvím ICT</a:t>
            </a:r>
            <a:endParaRPr lang="cs-CZ" sz="1200" b="1" dirty="0" smtClean="0"/>
          </a:p>
          <a:p>
            <a:pPr algn="l">
              <a:defRPr/>
            </a:pPr>
            <a:r>
              <a:rPr lang="cs-CZ" sz="1200" b="1" dirty="0" smtClean="0"/>
              <a:t>Číslo materiálu	</a:t>
            </a:r>
            <a:r>
              <a:rPr lang="cs-CZ" sz="1200" b="1" dirty="0"/>
              <a:t>VY_32_INOVACE_ICT_I_S3_12</a:t>
            </a:r>
            <a:endParaRPr lang="cs-CZ" sz="1200" b="1" dirty="0" smtClean="0"/>
          </a:p>
        </p:txBody>
      </p:sp>
      <p:sp>
        <p:nvSpPr>
          <p:cNvPr id="7" name="Text Box 4"/>
          <p:cNvSpPr txBox="1">
            <a:spLocks noChangeArrowheads="1"/>
          </p:cNvSpPr>
          <p:nvPr/>
        </p:nvSpPr>
        <p:spPr bwMode="auto">
          <a:xfrm>
            <a:off x="1403350" y="3284538"/>
            <a:ext cx="6553200" cy="3046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Popis výukového materiálu	</a:t>
            </a:r>
          </a:p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Název:			</a:t>
            </a:r>
            <a:r>
              <a:rPr lang="cs-CZ" sz="1200" b="1" dirty="0" smtClean="0">
                <a:latin typeface="Arial" panose="020B0604020202020204" pitchFamily="34" charset="0"/>
              </a:rPr>
              <a:t>MS E – další funkce, vnoření</a:t>
            </a:r>
          </a:p>
          <a:p>
            <a:pPr eaLnBrk="1" hangingPunct="1"/>
            <a:r>
              <a:rPr lang="cs-CZ" sz="1200" dirty="0" smtClean="0">
                <a:latin typeface="Arial" panose="020B0604020202020204" pitchFamily="34" charset="0"/>
              </a:rPr>
              <a:t>Autor</a:t>
            </a:r>
            <a:r>
              <a:rPr lang="cs-CZ" sz="1200" dirty="0">
                <a:latin typeface="Arial" panose="020B0604020202020204" pitchFamily="34" charset="0"/>
              </a:rPr>
              <a:t>:			</a:t>
            </a:r>
            <a:r>
              <a:rPr lang="cs-CZ" sz="1200" dirty="0" smtClean="0">
                <a:latin typeface="Arial" panose="020B0604020202020204" pitchFamily="34" charset="0"/>
              </a:rPr>
              <a:t>Magda Bendová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Datum:		</a:t>
            </a:r>
            <a:r>
              <a:rPr lang="cs-CZ" sz="1200">
                <a:latin typeface="Arial" panose="020B0604020202020204" pitchFamily="34" charset="0"/>
              </a:rPr>
              <a:t>	</a:t>
            </a:r>
            <a:r>
              <a:rPr lang="cs-CZ" sz="1200" smtClean="0">
                <a:latin typeface="Arial" panose="020B0604020202020204" pitchFamily="34" charset="0"/>
              </a:rPr>
              <a:t>1.10.2013 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Obor:			</a:t>
            </a:r>
            <a:r>
              <a:rPr lang="cs-CZ" sz="1200" dirty="0"/>
              <a:t>65-41-L/01 Gastronomie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Ročník:			</a:t>
            </a:r>
            <a:r>
              <a:rPr lang="cs-CZ" sz="1200" dirty="0" smtClean="0">
                <a:latin typeface="Arial" panose="020B0604020202020204" pitchFamily="34" charset="0"/>
              </a:rPr>
              <a:t>2. </a:t>
            </a:r>
            <a:r>
              <a:rPr lang="cs-CZ" sz="1200" dirty="0">
                <a:latin typeface="Arial" panose="020B0604020202020204" pitchFamily="34" charset="0"/>
              </a:rPr>
              <a:t>ročník</a:t>
            </a: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Předmět:			IKT – Informační a komunikační technologie</a:t>
            </a:r>
          </a:p>
          <a:p>
            <a:pPr eaLnBrk="1" hangingPunct="1"/>
            <a:endParaRPr lang="cs-CZ" sz="1200" b="1" dirty="0">
              <a:latin typeface="Arial" panose="020B0604020202020204" pitchFamily="34" charset="0"/>
            </a:endParaRPr>
          </a:p>
          <a:p>
            <a:pPr eaLnBrk="1" hangingPunct="1"/>
            <a:endParaRPr lang="cs-CZ" sz="1200" b="1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Anotace výukového materiálu</a:t>
            </a:r>
          </a:p>
          <a:p>
            <a:pPr eaLnBrk="1" hangingPunct="1"/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1. Materiál je určen pro výuku předmětu </a:t>
            </a:r>
            <a:r>
              <a:rPr lang="cs-CZ" sz="1200" dirty="0" smtClean="0">
                <a:latin typeface="Arial" panose="020B0604020202020204" pitchFamily="34" charset="0"/>
              </a:rPr>
              <a:t>IKT </a:t>
            </a:r>
            <a:r>
              <a:rPr lang="cs-CZ" sz="1200" dirty="0">
                <a:latin typeface="Arial" panose="020B0604020202020204" pitchFamily="34" charset="0"/>
              </a:rPr>
              <a:t>a je v souladu s </a:t>
            </a:r>
            <a:r>
              <a:rPr lang="cs-CZ" sz="1200" dirty="0" smtClean="0">
                <a:latin typeface="Arial" panose="020B0604020202020204" pitchFamily="34" charset="0"/>
              </a:rPr>
              <a:t>ŠVP. 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2. Materiál je prezentován žákům prostřednictvím </a:t>
            </a:r>
            <a:r>
              <a:rPr lang="cs-CZ" sz="1200" dirty="0" smtClean="0">
                <a:latin typeface="Arial" panose="020B0604020202020204" pitchFamily="34" charset="0"/>
              </a:rPr>
              <a:t>dataprojektoru na učebně IKT </a:t>
            </a:r>
            <a:r>
              <a:rPr lang="cs-CZ" sz="1200" dirty="0">
                <a:latin typeface="Arial" panose="020B0604020202020204" pitchFamily="34" charset="0"/>
              </a:rPr>
              <a:t>s výkladem </a:t>
            </a:r>
            <a:r>
              <a:rPr lang="cs-CZ" sz="1200" dirty="0" smtClean="0">
                <a:latin typeface="Arial" panose="020B0604020202020204" pitchFamily="34" charset="0"/>
              </a:rPr>
              <a:t>včetně názorných ukázek</a:t>
            </a:r>
          </a:p>
          <a:p>
            <a:pPr eaLnBrk="1" hangingPunct="1"/>
            <a:endParaRPr lang="cs-CZ" sz="1200" i="1" dirty="0" smtClean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 smtClean="0">
                <a:latin typeface="Arial" panose="020B0604020202020204" pitchFamily="34" charset="0"/>
              </a:rPr>
              <a:t>Klíčová slova : funkce, logické funkce, vnořená funkce.</a:t>
            </a:r>
            <a:endParaRPr lang="cs-CZ" sz="12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363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836712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</a:t>
            </a:r>
          </a:p>
          <a:p>
            <a:endParaRPr lang="cs-CZ" dirty="0"/>
          </a:p>
          <a:p>
            <a:pPr algn="ctr">
              <a:buNone/>
            </a:pPr>
            <a:r>
              <a:rPr lang="cs-CZ" sz="5400" b="1" dirty="0" smtClean="0">
                <a:solidFill>
                  <a:srgbClr val="0070C0"/>
                </a:solidFill>
              </a:rPr>
              <a:t>MS E – další funkce, vnoření</a:t>
            </a:r>
          </a:p>
          <a:p>
            <a:pPr algn="ctr">
              <a:buNone/>
            </a:pPr>
            <a:endParaRPr lang="cs-CZ" sz="5400" b="1" dirty="0">
              <a:solidFill>
                <a:srgbClr val="00B050"/>
              </a:solidFill>
            </a:endParaRPr>
          </a:p>
          <a:p>
            <a:pPr algn="ctr">
              <a:buNone/>
            </a:pPr>
            <a:endParaRPr lang="cs-CZ" sz="54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9"/>
            <a:ext cx="8229600" cy="144015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ZPRACOVÁVÁME </a:t>
            </a:r>
            <a:r>
              <a:rPr lang="cs-CZ" sz="2400" dirty="0" smtClean="0">
                <a:solidFill>
                  <a:srgbClr val="0070C0"/>
                </a:solidFill>
              </a:rPr>
              <a:t>VÝSLEDKY </a:t>
            </a:r>
            <a:r>
              <a:rPr lang="cs-CZ" sz="2400" dirty="0" smtClean="0">
                <a:solidFill>
                  <a:srgbClr val="0070C0"/>
                </a:solidFill>
              </a:rPr>
              <a:t>JAKÉHOSI TESTU.</a:t>
            </a:r>
          </a:p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STANOVILI JSME SI ZÁKLADNÍ KRITÉRIUM HODNOCENÍ. </a:t>
            </a:r>
          </a:p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KDO DOSÁHL MÉNĚ NEŽ 10 BODŮ, NEUSPĚL.</a:t>
            </a:r>
            <a:endParaRPr lang="cs-CZ" sz="2400" dirty="0">
              <a:solidFill>
                <a:srgbClr val="0070C0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1863138"/>
            <a:ext cx="4384129" cy="2508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6633"/>
            <a:ext cx="8229600" cy="223224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POMOCÍ LOGICKÉ FUNKCE </a:t>
            </a:r>
            <a:r>
              <a:rPr lang="cs-CZ" sz="2400" b="1" u="sng" dirty="0" smtClean="0">
                <a:solidFill>
                  <a:srgbClr val="0070C0"/>
                </a:solidFill>
              </a:rPr>
              <a:t>KDYŽ</a:t>
            </a:r>
            <a:r>
              <a:rPr lang="cs-CZ" sz="2400" b="1" dirty="0" smtClean="0">
                <a:solidFill>
                  <a:srgbClr val="0070C0"/>
                </a:solidFill>
              </a:rPr>
              <a:t> </a:t>
            </a:r>
            <a:r>
              <a:rPr lang="cs-CZ" sz="2400" dirty="0" smtClean="0">
                <a:solidFill>
                  <a:srgbClr val="0070C0"/>
                </a:solidFill>
              </a:rPr>
              <a:t>VÝSLEDKY VYHODNOTÍME:</a:t>
            </a:r>
          </a:p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POSTAVÍME SE KURZOREM DO BUŇKY A2, KDE CHCEME MÍT VÝSLEDEK.</a:t>
            </a:r>
          </a:p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VYBEREME LOGICKOU FUNKCI </a:t>
            </a:r>
            <a:r>
              <a:rPr lang="cs-CZ" sz="2400" b="1" u="sng" dirty="0" smtClean="0">
                <a:solidFill>
                  <a:srgbClr val="0070C0"/>
                </a:solidFill>
              </a:rPr>
              <a:t>KDYŽ</a:t>
            </a:r>
            <a:r>
              <a:rPr lang="cs-CZ" sz="2400" dirty="0" smtClean="0">
                <a:solidFill>
                  <a:srgbClr val="0070C0"/>
                </a:solidFill>
              </a:rPr>
              <a:t>.</a:t>
            </a:r>
          </a:p>
          <a:p>
            <a:pPr>
              <a:buNone/>
            </a:pPr>
            <a:endParaRPr lang="cs-CZ" sz="2400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2400" dirty="0">
              <a:solidFill>
                <a:srgbClr val="0070C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3429000"/>
            <a:ext cx="3571875" cy="3276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9"/>
            <a:ext cx="8229600" cy="432047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NYNÍ MUSÍME ZADAT ARGUMENTY:</a:t>
            </a:r>
            <a:endParaRPr lang="cs-CZ" sz="2400" dirty="0">
              <a:solidFill>
                <a:srgbClr val="0070C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620688"/>
            <a:ext cx="5184576" cy="30127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755576" y="3933056"/>
            <a:ext cx="50405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PODMÍNKA</a:t>
            </a:r>
            <a:r>
              <a:rPr lang="cs-CZ" dirty="0" smtClean="0"/>
              <a:t>: HODNOTA V BUŇCE B2 JE VĚTŠÍ NEŽ 10</a:t>
            </a:r>
          </a:p>
          <a:p>
            <a:r>
              <a:rPr lang="cs-CZ" dirty="0" smtClean="0"/>
              <a:t>ANO: POKUD JE TO PRAVDA, PROSPĚL</a:t>
            </a:r>
          </a:p>
          <a:p>
            <a:r>
              <a:rPr lang="cs-CZ" dirty="0" smtClean="0"/>
              <a:t>NE: POKUD TO NENÍ PRAVDA, NEPROSPĚL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9"/>
            <a:ext cx="8229600" cy="1008112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2400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ZÁPIS BUDE VYPADAT TAKTO:</a:t>
            </a:r>
            <a:endParaRPr lang="cs-CZ" sz="2400" dirty="0">
              <a:solidFill>
                <a:srgbClr val="0070C0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2060848"/>
            <a:ext cx="6134100" cy="3438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9"/>
            <a:ext cx="8229600" cy="86409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PO POTVRZENÍ SE TABULKA VYPLNÍ:</a:t>
            </a:r>
            <a:endParaRPr lang="cs-CZ" sz="2400" dirty="0">
              <a:solidFill>
                <a:srgbClr val="0070C0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252143"/>
            <a:ext cx="5097735" cy="34246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9"/>
            <a:ext cx="8229600" cy="403244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NYNÍ PŘISTOUPÍME K VNOŘENÉ FUNKCI, JAKÉSI FUNKCI VE FUNKCI.</a:t>
            </a:r>
          </a:p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POTŘEBUJEME TEST OZNÁMKOVAT.</a:t>
            </a:r>
          </a:p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KDO ZÍSKAL 20 BODŮ, BUDE HODNOCEN 1.</a:t>
            </a:r>
          </a:p>
          <a:p>
            <a:pPr>
              <a:buNone/>
            </a:pPr>
            <a:r>
              <a:rPr lang="cs-CZ" sz="2400" dirty="0">
                <a:solidFill>
                  <a:srgbClr val="0070C0"/>
                </a:solidFill>
              </a:rPr>
              <a:t>	</a:t>
            </a:r>
            <a:r>
              <a:rPr lang="cs-CZ" sz="2400" dirty="0" smtClean="0">
                <a:solidFill>
                  <a:srgbClr val="0070C0"/>
                </a:solidFill>
              </a:rPr>
              <a:t>	          19,18,17 BODŮ                        2.</a:t>
            </a:r>
          </a:p>
          <a:p>
            <a:pPr>
              <a:buNone/>
            </a:pPr>
            <a:r>
              <a:rPr lang="cs-CZ" sz="2400" dirty="0">
                <a:solidFill>
                  <a:srgbClr val="0070C0"/>
                </a:solidFill>
              </a:rPr>
              <a:t> </a:t>
            </a:r>
            <a:r>
              <a:rPr lang="cs-CZ" sz="2400" dirty="0" smtClean="0">
                <a:solidFill>
                  <a:srgbClr val="0070C0"/>
                </a:solidFill>
              </a:rPr>
              <a:t>                       16,15,14                                   3.</a:t>
            </a:r>
          </a:p>
          <a:p>
            <a:pPr>
              <a:buNone/>
            </a:pPr>
            <a:r>
              <a:rPr lang="cs-CZ" sz="2400" dirty="0">
                <a:solidFill>
                  <a:srgbClr val="0070C0"/>
                </a:solidFill>
              </a:rPr>
              <a:t>	</a:t>
            </a:r>
            <a:r>
              <a:rPr lang="cs-CZ" sz="2400" dirty="0" smtClean="0">
                <a:solidFill>
                  <a:srgbClr val="0070C0"/>
                </a:solidFill>
              </a:rPr>
              <a:t>	           13,12,11                                   4.	</a:t>
            </a:r>
          </a:p>
          <a:p>
            <a:pPr>
              <a:buNone/>
            </a:pPr>
            <a:endParaRPr lang="cs-CZ" sz="2400" dirty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MUSÍME ZADAT VÍCE ARGUMENTŮ.</a:t>
            </a:r>
            <a:endParaRPr lang="cs-CZ" sz="24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3816424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VZOREC BUDEME VKLÁDAT DO BUŇKY B2.</a:t>
            </a:r>
          </a:p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OPĚT ZAČNEME FUNKCÍ KDYŽ.</a:t>
            </a:r>
          </a:p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DO „PODMÍNKA“ VLOŽÍME OZNAČENÍ BUŇKY, ODKUD BUDEME ZKOUMAT HODNOTY A2</a:t>
            </a:r>
          </a:p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DO „ANO“ VLOŽÍME POŽADAVKY NA VÝBORNOU – VĚTŠÍ NEŽ 19</a:t>
            </a:r>
          </a:p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KOLONKU „NE“ NEVYPLŇUJEME, ZNÁMEK V TOMTO ROZMEZÍ BUDE VÍC.</a:t>
            </a:r>
          </a:p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KLIKNEME VLEVO VEDLE ŘÁDKU</a:t>
            </a:r>
          </a:p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 VZORKŮ NA NÁZEV FUNKCE „KDYŽ“</a:t>
            </a:r>
          </a:p>
          <a:p>
            <a:pPr>
              <a:buNone/>
            </a:pPr>
            <a:endParaRPr lang="cs-CZ" sz="2400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2400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2400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2400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 </a:t>
            </a:r>
            <a:endParaRPr lang="cs-CZ" sz="2400" dirty="0">
              <a:solidFill>
                <a:srgbClr val="0070C0"/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2924944"/>
            <a:ext cx="1895475" cy="320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6633"/>
            <a:ext cx="8229600" cy="396043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OTEVŘE SE NÁM OPĚT TABULKA ARGUMENTŮ FUNKCE.</a:t>
            </a:r>
          </a:p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DO „PODMÍNKA“ VLOŽÍME OZNAČENÍ BUŇKY, ODKUD BUDEME ZKOUMAT HODNOTY -  A1</a:t>
            </a:r>
          </a:p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DO „ANO“ VLOŽÍME POŽADAVKY NA CHVALITEBNOU – VĚTŠÍ NEŽ 16</a:t>
            </a:r>
          </a:p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KOLONKU „NE“ NEVYPLŇUJEME, ZNÁMEK V TOMTO ROZMEZÍ BUDE VÍC.</a:t>
            </a:r>
          </a:p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KLIKNEME VLEVO VEDLE ŘÁDKU</a:t>
            </a:r>
          </a:p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 VZORKŮ NA NÁZEV FUNKCE „KDYŽ“</a:t>
            </a:r>
          </a:p>
          <a:p>
            <a:pPr>
              <a:buNone/>
            </a:pPr>
            <a:endParaRPr lang="cs-CZ" sz="2400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2400" dirty="0">
              <a:solidFill>
                <a:srgbClr val="0070C0"/>
              </a:solidFill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4437112"/>
            <a:ext cx="2752725" cy="638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5076056" y="4293096"/>
            <a:ext cx="23042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ŘÁDEK VZORCŮ VYPADÁ V TÉTO FÁZI TAKTO</a:t>
            </a:r>
            <a:endParaRPr lang="cs-CZ" dirty="0"/>
          </a:p>
        </p:txBody>
      </p:sp>
      <p:sp>
        <p:nvSpPr>
          <p:cNvPr id="7" name="Šipka doleva 6"/>
          <p:cNvSpPr/>
          <p:nvPr/>
        </p:nvSpPr>
        <p:spPr>
          <a:xfrm>
            <a:off x="4283968" y="4581128"/>
            <a:ext cx="864096" cy="360040"/>
          </a:xfrm>
          <a:prstGeom prst="leftArrow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48064" y="908720"/>
            <a:ext cx="3384376" cy="108012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POKUSTE SE DOKONČIT CELÉ HODNOCENÍ.</a:t>
            </a:r>
            <a:endParaRPr lang="cs-CZ" sz="2400" dirty="0">
              <a:solidFill>
                <a:srgbClr val="0070C0"/>
              </a:solidFill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908720"/>
            <a:ext cx="4104456" cy="33306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611560" y="4509120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0070C0"/>
                </a:solidFill>
              </a:rPr>
              <a:t>ŘÁDEK VZORCŮ VYPADÁ TAKTO:</a:t>
            </a:r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5373216"/>
            <a:ext cx="6552728" cy="676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Zástupný symbol pro obsah 2"/>
          <p:cNvSpPr txBox="1">
            <a:spLocks/>
          </p:cNvSpPr>
          <p:nvPr/>
        </p:nvSpPr>
        <p:spPr>
          <a:xfrm>
            <a:off x="457200" y="188641"/>
            <a:ext cx="8229600" cy="10081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itchFamily="34" charset="0"/>
              <a:buNone/>
            </a:pPr>
            <a:r>
              <a:rPr lang="cs-CZ" smtClean="0">
                <a:solidFill>
                  <a:srgbClr val="FF0000"/>
                </a:solidFill>
              </a:rPr>
              <a:t>SAMOSTATNÁ PRÁCE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121</TotalTime>
  <Words>267</Words>
  <Application>Microsoft Office PowerPoint</Application>
  <PresentationFormat>Předvádění na obrazovce (4:3)</PresentationFormat>
  <Paragraphs>65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Bendovi</dc:creator>
  <cp:lastModifiedBy>Dum</cp:lastModifiedBy>
  <cp:revision>17</cp:revision>
  <dcterms:created xsi:type="dcterms:W3CDTF">2013-11-07T21:31:57Z</dcterms:created>
  <dcterms:modified xsi:type="dcterms:W3CDTF">2014-10-23T17:39:06Z</dcterms:modified>
</cp:coreProperties>
</file>